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7" r:id="rId1"/>
  </p:sldMasterIdLst>
  <p:notesMasterIdLst>
    <p:notesMasterId r:id="rId108"/>
  </p:notesMasterIdLst>
  <p:handoutMasterIdLst>
    <p:handoutMasterId r:id="rId109"/>
  </p:handoutMasterIdLst>
  <p:sldIdLst>
    <p:sldId id="256" r:id="rId2"/>
    <p:sldId id="257" r:id="rId3"/>
    <p:sldId id="475" r:id="rId4"/>
    <p:sldId id="258" r:id="rId5"/>
    <p:sldId id="260" r:id="rId6"/>
    <p:sldId id="288" r:id="rId7"/>
    <p:sldId id="262" r:id="rId8"/>
    <p:sldId id="399" r:id="rId9"/>
    <p:sldId id="290" r:id="rId10"/>
    <p:sldId id="266" r:id="rId11"/>
    <p:sldId id="280" r:id="rId12"/>
    <p:sldId id="275" r:id="rId13"/>
    <p:sldId id="291" r:id="rId14"/>
    <p:sldId id="287" r:id="rId15"/>
    <p:sldId id="397" r:id="rId16"/>
    <p:sldId id="417" r:id="rId17"/>
    <p:sldId id="409" r:id="rId18"/>
    <p:sldId id="410" r:id="rId19"/>
    <p:sldId id="411" r:id="rId20"/>
    <p:sldId id="412" r:id="rId21"/>
    <p:sldId id="413" r:id="rId22"/>
    <p:sldId id="414" r:id="rId23"/>
    <p:sldId id="415" r:id="rId24"/>
    <p:sldId id="394" r:id="rId25"/>
    <p:sldId id="393" r:id="rId26"/>
    <p:sldId id="293" r:id="rId27"/>
    <p:sldId id="285" r:id="rId28"/>
    <p:sldId id="292" r:id="rId29"/>
    <p:sldId id="284" r:id="rId30"/>
    <p:sldId id="295" r:id="rId31"/>
    <p:sldId id="327" r:id="rId32"/>
    <p:sldId id="329" r:id="rId33"/>
    <p:sldId id="334" r:id="rId34"/>
    <p:sldId id="404" r:id="rId35"/>
    <p:sldId id="405" r:id="rId36"/>
    <p:sldId id="335" r:id="rId37"/>
    <p:sldId id="418" r:id="rId38"/>
    <p:sldId id="336" r:id="rId39"/>
    <p:sldId id="419" r:id="rId40"/>
    <p:sldId id="420" r:id="rId41"/>
    <p:sldId id="339" r:id="rId42"/>
    <p:sldId id="391" r:id="rId43"/>
    <p:sldId id="401" r:id="rId44"/>
    <p:sldId id="340" r:id="rId45"/>
    <p:sldId id="421" r:id="rId46"/>
    <p:sldId id="341" r:id="rId47"/>
    <p:sldId id="422" r:id="rId48"/>
    <p:sldId id="388" r:id="rId49"/>
    <p:sldId id="337" r:id="rId50"/>
    <p:sldId id="338" r:id="rId51"/>
    <p:sldId id="423" r:id="rId52"/>
    <p:sldId id="331" r:id="rId53"/>
    <p:sldId id="332" r:id="rId54"/>
    <p:sldId id="424" r:id="rId55"/>
    <p:sldId id="474" r:id="rId56"/>
    <p:sldId id="330" r:id="rId57"/>
    <p:sldId id="406" r:id="rId58"/>
    <p:sldId id="297" r:id="rId59"/>
    <p:sldId id="298" r:id="rId60"/>
    <p:sldId id="296" r:id="rId61"/>
    <p:sldId id="311" r:id="rId62"/>
    <p:sldId id="307" r:id="rId63"/>
    <p:sldId id="308" r:id="rId64"/>
    <p:sldId id="428" r:id="rId65"/>
    <p:sldId id="452" r:id="rId66"/>
    <p:sldId id="429" r:id="rId67"/>
    <p:sldId id="430" r:id="rId68"/>
    <p:sldId id="431" r:id="rId69"/>
    <p:sldId id="432" r:id="rId70"/>
    <p:sldId id="433" r:id="rId71"/>
    <p:sldId id="434" r:id="rId72"/>
    <p:sldId id="435" r:id="rId73"/>
    <p:sldId id="436" r:id="rId74"/>
    <p:sldId id="437" r:id="rId75"/>
    <p:sldId id="438" r:id="rId76"/>
    <p:sldId id="439" r:id="rId77"/>
    <p:sldId id="441" r:id="rId78"/>
    <p:sldId id="442" r:id="rId79"/>
    <p:sldId id="443" r:id="rId80"/>
    <p:sldId id="446" r:id="rId81"/>
    <p:sldId id="453" r:id="rId82"/>
    <p:sldId id="454" r:id="rId83"/>
    <p:sldId id="455" r:id="rId84"/>
    <p:sldId id="456" r:id="rId85"/>
    <p:sldId id="457" r:id="rId86"/>
    <p:sldId id="458" r:id="rId87"/>
    <p:sldId id="459" r:id="rId88"/>
    <p:sldId id="460" r:id="rId89"/>
    <p:sldId id="461" r:id="rId90"/>
    <p:sldId id="462" r:id="rId91"/>
    <p:sldId id="464" r:id="rId92"/>
    <p:sldId id="473" r:id="rId93"/>
    <p:sldId id="465" r:id="rId94"/>
    <p:sldId id="466" r:id="rId95"/>
    <p:sldId id="467" r:id="rId96"/>
    <p:sldId id="468" r:id="rId97"/>
    <p:sldId id="469" r:id="rId98"/>
    <p:sldId id="470" r:id="rId99"/>
    <p:sldId id="471" r:id="rId100"/>
    <p:sldId id="472" r:id="rId101"/>
    <p:sldId id="447" r:id="rId102"/>
    <p:sldId id="448" r:id="rId103"/>
    <p:sldId id="449" r:id="rId104"/>
    <p:sldId id="450" r:id="rId105"/>
    <p:sldId id="451" r:id="rId106"/>
    <p:sldId id="403" r:id="rId107"/>
  </p:sldIdLst>
  <p:sldSz cx="9144000" cy="6858000" type="screen4x3"/>
  <p:notesSz cx="6858000" cy="9723438"/>
  <p:defaultTextStyle>
    <a:defPPr>
      <a:defRPr lang="en-GB"/>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62">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94617" autoAdjust="0"/>
  </p:normalViewPr>
  <p:slideViewPr>
    <p:cSldViewPr>
      <p:cViewPr varScale="1">
        <p:scale>
          <a:sx n="110" d="100"/>
          <a:sy n="110" d="100"/>
        </p:scale>
        <p:origin x="164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0" d="100"/>
        <a:sy n="60" d="100"/>
      </p:scale>
      <p:origin x="0" y="0"/>
    </p:cViewPr>
  </p:sorterViewPr>
  <p:notesViewPr>
    <p:cSldViewPr>
      <p:cViewPr varScale="1">
        <p:scale>
          <a:sx n="40" d="100"/>
          <a:sy n="40" d="100"/>
        </p:scale>
        <p:origin x="-1392" y="-96"/>
      </p:cViewPr>
      <p:guideLst>
        <p:guide orient="horz" pos="3062"/>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handoutMaster" Target="handoutMasters/handout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defRPr>
            </a:lvl1pPr>
          </a:lstStyle>
          <a:p>
            <a:endParaRPr lang="en-US"/>
          </a:p>
        </p:txBody>
      </p:sp>
      <p:sp>
        <p:nvSpPr>
          <p:cNvPr id="55299" name="Rectangle 3"/>
          <p:cNvSpPr>
            <a:spLocks noGrp="1" noChangeArrowheads="1"/>
          </p:cNvSpPr>
          <p:nvPr>
            <p:ph type="dt" sz="quarter" idx="1"/>
          </p:nvPr>
        </p:nvSpPr>
        <p:spPr bwMode="auto">
          <a:xfrm>
            <a:off x="3886200"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defRPr>
            </a:lvl1pPr>
          </a:lstStyle>
          <a:p>
            <a:endParaRPr lang="en-US"/>
          </a:p>
        </p:txBody>
      </p:sp>
      <p:sp>
        <p:nvSpPr>
          <p:cNvPr id="55300" name="Rectangle 4"/>
          <p:cNvSpPr>
            <a:spLocks noGrp="1" noChangeArrowheads="1"/>
          </p:cNvSpPr>
          <p:nvPr>
            <p:ph type="ftr" sz="quarter" idx="2"/>
          </p:nvPr>
        </p:nvSpPr>
        <p:spPr bwMode="auto">
          <a:xfrm>
            <a:off x="0" y="9237663"/>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defRPr>
            </a:lvl1pPr>
          </a:lstStyle>
          <a:p>
            <a:endParaRPr lang="en-US"/>
          </a:p>
        </p:txBody>
      </p:sp>
      <p:sp>
        <p:nvSpPr>
          <p:cNvPr id="55301" name="Rectangle 5"/>
          <p:cNvSpPr>
            <a:spLocks noGrp="1" noChangeArrowheads="1"/>
          </p:cNvSpPr>
          <p:nvPr>
            <p:ph type="sldNum" sz="quarter" idx="3"/>
          </p:nvPr>
        </p:nvSpPr>
        <p:spPr bwMode="auto">
          <a:xfrm>
            <a:off x="3886200" y="9237663"/>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0C328F51-AE5C-44E8-9D9A-3FDAF3E411CF}" type="slidenum">
              <a:rPr lang="en-GB"/>
              <a:pPr/>
              <a:t>‹#›</a:t>
            </a:fld>
            <a:endParaRPr lang="en-GB"/>
          </a:p>
        </p:txBody>
      </p:sp>
    </p:spTree>
    <p:extLst>
      <p:ext uri="{BB962C8B-B14F-4D97-AF65-F5344CB8AC3E}">
        <p14:creationId xmlns:p14="http://schemas.microsoft.com/office/powerpoint/2010/main" val="2749596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defRPr>
            </a:lvl1pPr>
          </a:lstStyle>
          <a:p>
            <a:endParaRPr lang="en-US"/>
          </a:p>
        </p:txBody>
      </p:sp>
      <p:sp>
        <p:nvSpPr>
          <p:cNvPr id="5123" name="Rectangle 3"/>
          <p:cNvSpPr>
            <a:spLocks noGrp="1" noChangeArrowheads="1"/>
          </p:cNvSpPr>
          <p:nvPr>
            <p:ph type="dt" idx="1"/>
          </p:nvPr>
        </p:nvSpPr>
        <p:spPr bwMode="auto">
          <a:xfrm>
            <a:off x="3886200"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defRPr>
            </a:lvl1pPr>
          </a:lstStyle>
          <a:p>
            <a:endParaRPr lang="en-US"/>
          </a:p>
        </p:txBody>
      </p:sp>
      <p:sp>
        <p:nvSpPr>
          <p:cNvPr id="110596" name="Rectangle 4"/>
          <p:cNvSpPr>
            <a:spLocks noGrp="1" noRot="1" noChangeAspect="1" noChangeArrowheads="1" noTextEdit="1"/>
          </p:cNvSpPr>
          <p:nvPr>
            <p:ph type="sldImg" idx="2"/>
          </p:nvPr>
        </p:nvSpPr>
        <p:spPr bwMode="auto">
          <a:xfrm>
            <a:off x="998538" y="728663"/>
            <a:ext cx="4862512" cy="36464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914400" y="4618038"/>
            <a:ext cx="5029200" cy="437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5126" name="Rectangle 6"/>
          <p:cNvSpPr>
            <a:spLocks noGrp="1" noChangeArrowheads="1"/>
          </p:cNvSpPr>
          <p:nvPr>
            <p:ph type="ftr" sz="quarter" idx="4"/>
          </p:nvPr>
        </p:nvSpPr>
        <p:spPr bwMode="auto">
          <a:xfrm>
            <a:off x="0" y="9237663"/>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defRPr>
            </a:lvl1pPr>
          </a:lstStyle>
          <a:p>
            <a:endParaRPr lang="en-US"/>
          </a:p>
        </p:txBody>
      </p:sp>
      <p:sp>
        <p:nvSpPr>
          <p:cNvPr id="5127" name="Rectangle 7"/>
          <p:cNvSpPr>
            <a:spLocks noGrp="1" noChangeArrowheads="1"/>
          </p:cNvSpPr>
          <p:nvPr>
            <p:ph type="sldNum" sz="quarter" idx="5"/>
          </p:nvPr>
        </p:nvSpPr>
        <p:spPr bwMode="auto">
          <a:xfrm>
            <a:off x="3886200" y="9237663"/>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948D7771-ED69-459A-A9F9-D85D33BB750A}" type="slidenum">
              <a:rPr lang="en-GB"/>
              <a:pPr/>
              <a:t>‹#›</a:t>
            </a:fld>
            <a:endParaRPr lang="en-GB"/>
          </a:p>
        </p:txBody>
      </p:sp>
    </p:spTree>
    <p:extLst>
      <p:ext uri="{BB962C8B-B14F-4D97-AF65-F5344CB8AC3E}">
        <p14:creationId xmlns:p14="http://schemas.microsoft.com/office/powerpoint/2010/main" val="18582362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5E0BFC7-3A71-4A6E-85C8-5908FA9EFE25}" type="slidenum">
              <a:rPr lang="en-GB">
                <a:latin typeface="Arial" panose="020B0604020202020204" pitchFamily="34" charset="0"/>
              </a:rPr>
              <a:pPr/>
              <a:t>1</a:t>
            </a:fld>
            <a:endParaRPr lang="en-GB">
              <a:latin typeface="Arial" panose="020B0604020202020204" pitchFamily="34" charset="0"/>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821530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18616774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Rot="1" noChangeAspect="1" noChangeArrowheads="1" noTextEdit="1"/>
          </p:cNvSpPr>
          <p:nvPr>
            <p:ph type="sldImg"/>
          </p:nvPr>
        </p:nvSpPr>
        <p:spPr>
          <a:ln/>
        </p:spPr>
      </p:sp>
      <p:sp>
        <p:nvSpPr>
          <p:cNvPr id="22733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89988301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Rot="1" noChangeAspect="1" noChangeArrowheads="1" noTextEdit="1"/>
          </p:cNvSpPr>
          <p:nvPr>
            <p:ph type="sldImg"/>
          </p:nvPr>
        </p:nvSpPr>
        <p:spPr>
          <a:ln/>
        </p:spPr>
      </p:sp>
      <p:sp>
        <p:nvSpPr>
          <p:cNvPr id="22835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43682788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Rot="1" noChangeAspect="1" noChangeArrowheads="1" noTextEdit="1"/>
          </p:cNvSpPr>
          <p:nvPr>
            <p:ph type="sldImg"/>
          </p:nvPr>
        </p:nvSpPr>
        <p:spPr>
          <a:ln/>
        </p:spPr>
      </p:sp>
      <p:sp>
        <p:nvSpPr>
          <p:cNvPr id="22937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94430012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05123473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Rot="1" noChangeAspect="1" noChangeArrowheads="1" noTextEdit="1"/>
          </p:cNvSpPr>
          <p:nvPr>
            <p:ph type="sldImg"/>
          </p:nvPr>
        </p:nvSpPr>
        <p:spPr>
          <a:ln/>
        </p:spPr>
      </p:sp>
      <p:sp>
        <p:nvSpPr>
          <p:cNvPr id="23142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66357717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Rot="1" noChangeAspect="1" noChangeArrowheads="1" noTextEdit="1"/>
          </p:cNvSpPr>
          <p:nvPr>
            <p:ph type="sldImg"/>
          </p:nvPr>
        </p:nvSpPr>
        <p:spPr>
          <a:ln/>
        </p:spPr>
      </p:sp>
      <p:sp>
        <p:nvSpPr>
          <p:cNvPr id="23245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6863347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Rot="1" noChangeAspect="1" noChangeArrowheads="1" noTextEdit="1"/>
          </p:cNvSpPr>
          <p:nvPr>
            <p:ph type="sldImg"/>
          </p:nvPr>
        </p:nvSpPr>
        <p:spPr>
          <a:ln/>
        </p:spPr>
      </p:sp>
      <p:sp>
        <p:nvSpPr>
          <p:cNvPr id="23347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24196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spect="1" noChangeArrowheads="1" noTextEdit="1"/>
          </p:cNvSpPr>
          <p:nvPr>
            <p:ph type="sldImg"/>
          </p:nvPr>
        </p:nvSpPr>
        <p:spPr>
          <a:ln/>
        </p:spPr>
      </p:sp>
      <p:sp>
        <p:nvSpPr>
          <p:cNvPr id="13926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956415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387398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4808003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527274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F681ABC-F027-46F3-8A35-D39630B2D55A}" type="slidenum">
              <a:rPr lang="en-GB">
                <a:latin typeface="Arial" panose="020B0604020202020204" pitchFamily="34" charset="0"/>
              </a:rPr>
              <a:pPr/>
              <a:t>15</a:t>
            </a:fld>
            <a:endParaRPr lang="en-GB">
              <a:latin typeface="Arial" panose="020B0604020202020204" pitchFamily="34" charset="0"/>
            </a:endParaRP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p:spPr>
        <p:txBody>
          <a:bodyPr/>
          <a:lstStyle/>
          <a:p>
            <a:r>
              <a:rPr lang="en-GB" smtClean="0"/>
              <a:t>As the picture shows a typical posture for a person with PD: stooped forward posture, shuffling gait, ‘poker’ face, postural instability.</a:t>
            </a:r>
          </a:p>
          <a:p>
            <a:endParaRPr lang="en-GB" smtClean="0"/>
          </a:p>
          <a:p>
            <a:endParaRPr lang="en-GB" smtClean="0"/>
          </a:p>
        </p:txBody>
      </p:sp>
    </p:spTree>
    <p:extLst>
      <p:ext uri="{BB962C8B-B14F-4D97-AF65-F5344CB8AC3E}">
        <p14:creationId xmlns:p14="http://schemas.microsoft.com/office/powerpoint/2010/main" val="3340268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F994002-9090-4926-9044-FAB65FFE7171}" type="slidenum">
              <a:rPr lang="en-GB">
                <a:latin typeface="Arial" panose="020B0604020202020204" pitchFamily="34" charset="0"/>
              </a:rPr>
              <a:pPr/>
              <a:t>16</a:t>
            </a:fld>
            <a:endParaRPr lang="en-GB">
              <a:latin typeface="Arial" panose="020B0604020202020204" pitchFamily="34" charset="0"/>
            </a:endParaRPr>
          </a:p>
        </p:txBody>
      </p:sp>
      <p:sp>
        <p:nvSpPr>
          <p:cNvPr id="116739" name="Rectangle 7"/>
          <p:cNvSpPr txBox="1">
            <a:spLocks noGrp="1" noChangeArrowheads="1"/>
          </p:cNvSpPr>
          <p:nvPr/>
        </p:nvSpPr>
        <p:spPr bwMode="auto">
          <a:xfrm>
            <a:off x="3884613" y="9236075"/>
            <a:ext cx="29718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fld id="{906B04BD-027F-43CD-ADA2-F70B3643A981}" type="slidenum">
              <a:rPr lang="en-GB" sz="1200">
                <a:latin typeface="Arial" panose="020B0604020202020204" pitchFamily="34" charset="0"/>
                <a:ea typeface="MS PGothic" panose="020B0600070205080204" pitchFamily="34" charset="-128"/>
              </a:rPr>
              <a:pPr algn="r" eaLnBrk="1" hangingPunct="1"/>
              <a:t>16</a:t>
            </a:fld>
            <a:endParaRPr lang="en-GB" sz="1200">
              <a:latin typeface="Arial" panose="020B0604020202020204" pitchFamily="34" charset="0"/>
              <a:ea typeface="MS PGothic" panose="020B0600070205080204" pitchFamily="34" charset="-128"/>
            </a:endParaRPr>
          </a:p>
        </p:txBody>
      </p:sp>
      <p:sp>
        <p:nvSpPr>
          <p:cNvPr id="116740" name="Rectangle 4"/>
          <p:cNvSpPr>
            <a:spLocks noGrp="1" noRot="1" noChangeAspect="1" noChangeArrowheads="1" noTextEdit="1"/>
          </p:cNvSpPr>
          <p:nvPr>
            <p:ph type="sldImg"/>
          </p:nvPr>
        </p:nvSpPr>
        <p:spPr>
          <a:ln/>
        </p:spPr>
      </p:sp>
      <p:sp>
        <p:nvSpPr>
          <p:cNvPr id="116741" name="Rectangle 5"/>
          <p:cNvSpPr>
            <a:spLocks noGrp="1" noChangeArrowheads="1"/>
          </p:cNvSpPr>
          <p:nvPr>
            <p:ph type="body" idx="1"/>
          </p:nvPr>
        </p:nvSpPr>
        <p:spPr>
          <a:xfrm>
            <a:off x="685800" y="4618038"/>
            <a:ext cx="5486400" cy="4376737"/>
          </a:xfrm>
          <a:noFill/>
        </p:spPr>
        <p:txBody>
          <a:bodyPr/>
          <a:lstStyle/>
          <a:p>
            <a:pPr eaLnBrk="1" hangingPunct="1"/>
            <a:r>
              <a:rPr lang="en-GB" smtClean="0"/>
              <a:t>Dopamine exerts presynaptic modulation (in both up and down directions) on the glutamate-mediated excitation of striatal medium spiny neurons. </a:t>
            </a:r>
          </a:p>
          <a:p>
            <a:pPr lvl="1" eaLnBrk="1" hangingPunct="1"/>
            <a:r>
              <a:rPr lang="en-GB" smtClean="0"/>
              <a:t>Most striatal neurons are medium spiny neurons that receive massive glutamatergic inputs from the cortex and thalamus </a:t>
            </a:r>
          </a:p>
          <a:p>
            <a:pPr lvl="1" eaLnBrk="1" hangingPunct="1"/>
            <a:r>
              <a:rPr lang="en-GB" smtClean="0"/>
              <a:t>Regulation of this neuronal activity requires a precise selection mechanism (ie dopamine modulation) to filter incoming and outgoing signals associated with movement</a:t>
            </a:r>
          </a:p>
          <a:p>
            <a:pPr eaLnBrk="1" hangingPunct="1"/>
            <a:r>
              <a:rPr lang="en-GB" smtClean="0"/>
              <a:t>Dopamine also acts postsynaptically to stabilise the firing rate and excitability of striatal neurons </a:t>
            </a:r>
          </a:p>
          <a:p>
            <a:pPr eaLnBrk="1" hangingPunct="1"/>
            <a:r>
              <a:rPr lang="en-GB" smtClean="0"/>
              <a:t>It has also been recently shown that a key function of dopamine is to modulate glutamate-mediated long-term potentiation and long-term depression, thereby regulating plasticity of striatal neurons</a:t>
            </a:r>
          </a:p>
          <a:p>
            <a:pPr eaLnBrk="1" hangingPunct="1"/>
            <a:endParaRPr lang="en-GB" smtClean="0"/>
          </a:p>
          <a:p>
            <a:pPr eaLnBrk="1" hangingPunct="1"/>
            <a:r>
              <a:rPr lang="en-GB" smtClean="0"/>
              <a:t>Olanow et al. (2006) Lancet Neurol 5: 677–687</a:t>
            </a:r>
          </a:p>
        </p:txBody>
      </p:sp>
    </p:spTree>
    <p:extLst>
      <p:ext uri="{BB962C8B-B14F-4D97-AF65-F5344CB8AC3E}">
        <p14:creationId xmlns:p14="http://schemas.microsoft.com/office/powerpoint/2010/main" val="3110226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C4C5063-136E-4894-B556-04CD680CFC37}" type="slidenum">
              <a:rPr lang="en-GB">
                <a:latin typeface="Arial" panose="020B0604020202020204" pitchFamily="34" charset="0"/>
              </a:rPr>
              <a:pPr/>
              <a:t>17</a:t>
            </a:fld>
            <a:endParaRPr lang="en-GB">
              <a:latin typeface="Arial" panose="020B0604020202020204" pitchFamily="34" charset="0"/>
            </a:endParaRPr>
          </a:p>
        </p:txBody>
      </p:sp>
      <p:sp>
        <p:nvSpPr>
          <p:cNvPr id="117763" name="Rectangle 7"/>
          <p:cNvSpPr txBox="1">
            <a:spLocks noGrp="1" noChangeArrowheads="1"/>
          </p:cNvSpPr>
          <p:nvPr/>
        </p:nvSpPr>
        <p:spPr bwMode="auto">
          <a:xfrm>
            <a:off x="3884613" y="9236075"/>
            <a:ext cx="29718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fld id="{8BDF9B7C-14F4-4438-8C09-3C5BF528A7F2}" type="slidenum">
              <a:rPr lang="en-GB" sz="1200">
                <a:latin typeface="Arial" panose="020B0604020202020204" pitchFamily="34" charset="0"/>
                <a:ea typeface="MS PGothic" panose="020B0600070205080204" pitchFamily="34" charset="-128"/>
              </a:rPr>
              <a:pPr algn="r" eaLnBrk="1" hangingPunct="1"/>
              <a:t>17</a:t>
            </a:fld>
            <a:endParaRPr lang="en-GB" sz="1200">
              <a:latin typeface="Arial" panose="020B0604020202020204" pitchFamily="34" charset="0"/>
              <a:ea typeface="MS PGothic" panose="020B0600070205080204" pitchFamily="34" charset="-128"/>
            </a:endParaRPr>
          </a:p>
        </p:txBody>
      </p:sp>
      <p:sp>
        <p:nvSpPr>
          <p:cNvPr id="117764" name="Rectangle 4"/>
          <p:cNvSpPr>
            <a:spLocks noGrp="1" noRot="1" noChangeAspect="1" noChangeArrowheads="1" noTextEdit="1"/>
          </p:cNvSpPr>
          <p:nvPr>
            <p:ph type="sldImg"/>
          </p:nvPr>
        </p:nvSpPr>
        <p:spPr>
          <a:ln/>
        </p:spPr>
      </p:sp>
      <p:sp>
        <p:nvSpPr>
          <p:cNvPr id="117765" name="Rectangle 5"/>
          <p:cNvSpPr>
            <a:spLocks noGrp="1" noChangeArrowheads="1"/>
          </p:cNvSpPr>
          <p:nvPr>
            <p:ph type="body" idx="1"/>
          </p:nvPr>
        </p:nvSpPr>
        <p:spPr>
          <a:xfrm>
            <a:off x="685800" y="4618038"/>
            <a:ext cx="5486400" cy="4376737"/>
          </a:xfrm>
          <a:noFill/>
        </p:spPr>
        <p:txBody>
          <a:bodyPr/>
          <a:lstStyle/>
          <a:p>
            <a:pPr eaLnBrk="1" hangingPunct="1"/>
            <a:r>
              <a:rPr lang="en-GB" smtClean="0"/>
              <a:t>With continued neuronal degeneration, plasma levodopa concentrations cannot be buffered and result in fluctuations in striatal dopamine levels</a:t>
            </a:r>
          </a:p>
          <a:p>
            <a:pPr eaLnBrk="1" hangingPunct="1"/>
            <a:r>
              <a:rPr lang="en-GB" smtClean="0"/>
              <a:t>Under normal circumstances, dopamine neurons fire continuously, therefore, striatal dopamine receptors are normally exposed to relatively constant levels of dopamine and are in a constant state of activation </a:t>
            </a:r>
          </a:p>
          <a:p>
            <a:pPr eaLnBrk="1" hangingPunct="1"/>
            <a:r>
              <a:rPr lang="en-GB" smtClean="0"/>
              <a:t>In PD, there is a progressive degeneration of nigral dopaminergic neurons and striatal dopamine levels become increasingly dependent on plasma levodopa concentrations</a:t>
            </a:r>
          </a:p>
          <a:p>
            <a:pPr eaLnBrk="1" hangingPunct="1"/>
            <a:r>
              <a:rPr lang="en-GB" smtClean="0"/>
              <a:t>However, levodopa has a short plasma half-life and does not provide dopamine to striatal receptors in a continuous and physiologic manner </a:t>
            </a:r>
          </a:p>
          <a:p>
            <a:pPr eaLnBrk="1" hangingPunct="1"/>
            <a:r>
              <a:rPr lang="en-GB" smtClean="0"/>
              <a:t>With continued neuronal degeneration, fluctuations in plasma levodopa concentration are translated into fluctuations in striatal dopamine levels and striatal dopamine receptors now become exposed to alternating high and low levels of dopamine resulting in ‘pulsatile stimulation’ </a:t>
            </a:r>
          </a:p>
          <a:p>
            <a:pPr lvl="1" eaLnBrk="1" hangingPunct="1"/>
            <a:endParaRPr lang="en-GB" smtClean="0"/>
          </a:p>
          <a:p>
            <a:pPr eaLnBrk="1" hangingPunct="1"/>
            <a:r>
              <a:rPr lang="en-GB" smtClean="0"/>
              <a:t>Olanow et al. (2006) Lancet Neurol 5: 677–687</a:t>
            </a:r>
          </a:p>
          <a:p>
            <a:pPr eaLnBrk="1" hangingPunct="1"/>
            <a:endParaRPr lang="en-GB" smtClean="0"/>
          </a:p>
          <a:p>
            <a:pPr eaLnBrk="1" hangingPunct="1"/>
            <a:endParaRPr lang="en-GB" smtClean="0"/>
          </a:p>
        </p:txBody>
      </p:sp>
    </p:spTree>
    <p:extLst>
      <p:ext uri="{BB962C8B-B14F-4D97-AF65-F5344CB8AC3E}">
        <p14:creationId xmlns:p14="http://schemas.microsoft.com/office/powerpoint/2010/main" val="894363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2108639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135514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1453427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967623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7002080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0004057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2932399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spect="1" noChangeArrowheads="1" noTextEdit="1"/>
          </p:cNvSpPr>
          <p:nvPr>
            <p:ph type="sldImg"/>
          </p:nvPr>
        </p:nvSpPr>
        <p:spPr>
          <a:ln/>
        </p:spPr>
      </p:sp>
      <p:sp>
        <p:nvSpPr>
          <p:cNvPr id="14950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5279438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5404004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8332886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spect="1" noChangeArrowheads="1" noTextEdit="1"/>
          </p:cNvSpPr>
          <p:nvPr>
            <p:ph type="sldImg"/>
          </p:nvPr>
        </p:nvSpPr>
        <p:spPr>
          <a:ln/>
        </p:spPr>
      </p:sp>
      <p:sp>
        <p:nvSpPr>
          <p:cNvPr id="15257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1176374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spect="1" noChangeArrowheads="1" noTextEdit="1"/>
          </p:cNvSpPr>
          <p:nvPr>
            <p:ph type="sldImg"/>
          </p:nvPr>
        </p:nvSpPr>
        <p:spPr>
          <a:ln/>
        </p:spPr>
      </p:sp>
      <p:sp>
        <p:nvSpPr>
          <p:cNvPr id="15360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2836532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spect="1" noChangeArrowheads="1" noTextEdit="1"/>
          </p:cNvSpPr>
          <p:nvPr>
            <p:ph type="sldImg"/>
          </p:nvPr>
        </p:nvSpPr>
        <p:spPr>
          <a:ln/>
        </p:spPr>
      </p:sp>
      <p:sp>
        <p:nvSpPr>
          <p:cNvPr id="15462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551421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48D7771-ED69-459A-A9F9-D85D33BB750A}" type="slidenum">
              <a:rPr lang="en-GB"/>
              <a:pPr/>
              <a:t>3</a:t>
            </a:fld>
            <a:endParaRPr lang="en-GB"/>
          </a:p>
        </p:txBody>
      </p:sp>
    </p:spTree>
    <p:extLst>
      <p:ext uri="{BB962C8B-B14F-4D97-AF65-F5344CB8AC3E}">
        <p14:creationId xmlns:p14="http://schemas.microsoft.com/office/powerpoint/2010/main" val="8258652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1011023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119802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3987832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spect="1" noChangeArrowheads="1" noTextEdit="1"/>
          </p:cNvSpPr>
          <p:nvPr>
            <p:ph type="sldImg"/>
          </p:nvPr>
        </p:nvSpPr>
        <p:spPr>
          <a:ln/>
        </p:spPr>
      </p:sp>
      <p:sp>
        <p:nvSpPr>
          <p:cNvPr id="15872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9759749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4395430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8985527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8282860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Rot="1" noChangeAspect="1" noChangeArrowheads="1" noTextEdit="1"/>
          </p:cNvSpPr>
          <p:nvPr>
            <p:ph type="sldImg"/>
          </p:nvPr>
        </p:nvSpPr>
        <p:spPr>
          <a:ln/>
        </p:spPr>
      </p:sp>
      <p:sp>
        <p:nvSpPr>
          <p:cNvPr id="16281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268518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ChangeArrowheads="1" noTextEdit="1"/>
          </p:cNvSpPr>
          <p:nvPr>
            <p:ph type="sldImg"/>
          </p:nvPr>
        </p:nvSpPr>
        <p:spPr>
          <a:ln/>
        </p:spPr>
      </p:sp>
      <p:sp>
        <p:nvSpPr>
          <p:cNvPr id="16384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7030058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spect="1" noChangeArrowheads="1" noTextEdit="1"/>
          </p:cNvSpPr>
          <p:nvPr>
            <p:ph type="sldImg"/>
          </p:nvPr>
        </p:nvSpPr>
        <p:spPr>
          <a:ln/>
        </p:spPr>
      </p:sp>
      <p:sp>
        <p:nvSpPr>
          <p:cNvPr id="16486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857905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7D7ADEF-033C-475E-A506-6DF3CCA95640}" type="slidenum">
              <a:rPr lang="en-GB">
                <a:latin typeface="Arial" panose="020B0604020202020204" pitchFamily="34" charset="0"/>
              </a:rPr>
              <a:pPr/>
              <a:t>4</a:t>
            </a:fld>
            <a:endParaRPr lang="en-GB">
              <a:latin typeface="Arial" panose="020B0604020202020204" pitchFamily="34"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963676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Rot="1" noChangeAspect="1" noChangeArrowheads="1" noTextEdit="1"/>
          </p:cNvSpPr>
          <p:nvPr>
            <p:ph type="sldImg"/>
          </p:nvPr>
        </p:nvSpPr>
        <p:spPr>
          <a:ln/>
        </p:spPr>
      </p:sp>
      <p:sp>
        <p:nvSpPr>
          <p:cNvPr id="16589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0266857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9798989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0538448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2658080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5800527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a:ln/>
        </p:spPr>
      </p:sp>
      <p:sp>
        <p:nvSpPr>
          <p:cNvPr id="17101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7365964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98058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Rot="1" noChangeAspect="1" noChangeArrowheads="1" noTextEdit="1"/>
          </p:cNvSpPr>
          <p:nvPr>
            <p:ph type="sldImg"/>
          </p:nvPr>
        </p:nvSpPr>
        <p:spPr>
          <a:ln/>
        </p:spPr>
      </p:sp>
      <p:sp>
        <p:nvSpPr>
          <p:cNvPr id="17305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6156980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Rot="1" noChangeAspect="1" noChangeArrowheads="1" noTextEdit="1"/>
          </p:cNvSpPr>
          <p:nvPr>
            <p:ph type="sldImg"/>
          </p:nvPr>
        </p:nvSpPr>
        <p:spPr>
          <a:ln/>
        </p:spPr>
      </p:sp>
      <p:sp>
        <p:nvSpPr>
          <p:cNvPr id="17408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2786865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62329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4028989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6956955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spect="1" noChangeArrowheads="1" noTextEdit="1"/>
          </p:cNvSpPr>
          <p:nvPr>
            <p:ph type="sldImg"/>
          </p:nvPr>
        </p:nvSpPr>
        <p:spPr>
          <a:ln/>
        </p:spPr>
      </p:sp>
      <p:sp>
        <p:nvSpPr>
          <p:cNvPr id="17715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9364423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669122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Rot="1" noChangeAspect="1" noChangeArrowheads="1" noTextEdit="1"/>
          </p:cNvSpPr>
          <p:nvPr>
            <p:ph type="sldImg"/>
          </p:nvPr>
        </p:nvSpPr>
        <p:spPr>
          <a:ln/>
        </p:spPr>
      </p:sp>
      <p:sp>
        <p:nvSpPr>
          <p:cNvPr id="17920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701148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5991902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spect="1" noChangeArrowheads="1" noTextEdit="1"/>
          </p:cNvSpPr>
          <p:nvPr>
            <p:ph type="sldImg"/>
          </p:nvPr>
        </p:nvSpPr>
        <p:spPr>
          <a:ln/>
        </p:spPr>
      </p:sp>
      <p:sp>
        <p:nvSpPr>
          <p:cNvPr id="18125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32619890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7946380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Rot="1" noChangeAspect="1" noChangeArrowheads="1" noTextEdit="1"/>
          </p:cNvSpPr>
          <p:nvPr>
            <p:ph type="sldImg"/>
          </p:nvPr>
        </p:nvSpPr>
        <p:spPr>
          <a:ln/>
        </p:spPr>
      </p:sp>
      <p:sp>
        <p:nvSpPr>
          <p:cNvPr id="18329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3674025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Rot="1" noChangeAspect="1" noChangeArrowheads="1" noTextEdit="1"/>
          </p:cNvSpPr>
          <p:nvPr>
            <p:ph type="sldImg"/>
          </p:nvPr>
        </p:nvSpPr>
        <p:spPr>
          <a:ln/>
        </p:spPr>
      </p:sp>
      <p:sp>
        <p:nvSpPr>
          <p:cNvPr id="18432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7815663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spect="1" noChangeArrowheads="1" noTextEdit="1"/>
          </p:cNvSpPr>
          <p:nvPr>
            <p:ph type="sldImg"/>
          </p:nvPr>
        </p:nvSpPr>
        <p:spPr>
          <a:ln/>
        </p:spPr>
      </p:sp>
      <p:sp>
        <p:nvSpPr>
          <p:cNvPr id="18534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535565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1020386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Rot="1" noChangeAspect="1" noChangeArrowheads="1" noTextEdit="1"/>
          </p:cNvSpPr>
          <p:nvPr>
            <p:ph type="sldImg"/>
          </p:nvPr>
        </p:nvSpPr>
        <p:spPr>
          <a:ln/>
        </p:spPr>
      </p:sp>
      <p:sp>
        <p:nvSpPr>
          <p:cNvPr id="18637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07843064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spect="1" noChangeArrowheads="1" noTextEdit="1"/>
          </p:cNvSpPr>
          <p:nvPr>
            <p:ph type="sldImg"/>
          </p:nvPr>
        </p:nvSpPr>
        <p:spPr>
          <a:ln/>
        </p:spPr>
      </p:sp>
      <p:sp>
        <p:nvSpPr>
          <p:cNvPr id="18739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5260966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2214720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Rot="1" noChangeAspect="1" noChangeArrowheads="1" noTextEdit="1"/>
          </p:cNvSpPr>
          <p:nvPr>
            <p:ph type="sldImg"/>
          </p:nvPr>
        </p:nvSpPr>
        <p:spPr>
          <a:ln/>
        </p:spPr>
      </p:sp>
      <p:sp>
        <p:nvSpPr>
          <p:cNvPr id="18944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5281475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Rot="1" noChangeAspect="1" noChangeArrowheads="1" noTextEdit="1"/>
          </p:cNvSpPr>
          <p:nvPr>
            <p:ph type="sldImg"/>
          </p:nvPr>
        </p:nvSpPr>
        <p:spPr>
          <a:ln/>
        </p:spPr>
      </p:sp>
      <p:sp>
        <p:nvSpPr>
          <p:cNvPr id="19046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30468019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Rot="1" noChangeAspect="1" noChangeArrowheads="1" noTextEdit="1"/>
          </p:cNvSpPr>
          <p:nvPr>
            <p:ph type="sldImg"/>
          </p:nvPr>
        </p:nvSpPr>
        <p:spPr>
          <a:ln/>
        </p:spPr>
      </p:sp>
      <p:sp>
        <p:nvSpPr>
          <p:cNvPr id="19149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72705536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Rot="1" noChangeAspect="1" noChangeArrowheads="1" noTextEdit="1"/>
          </p:cNvSpPr>
          <p:nvPr>
            <p:ph type="sldImg"/>
          </p:nvPr>
        </p:nvSpPr>
        <p:spPr>
          <a:ln/>
        </p:spPr>
      </p:sp>
      <p:sp>
        <p:nvSpPr>
          <p:cNvPr id="19251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77479165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spect="1" noChangeArrowheads="1" noTextEdit="1"/>
          </p:cNvSpPr>
          <p:nvPr>
            <p:ph type="sldImg"/>
          </p:nvPr>
        </p:nvSpPr>
        <p:spPr>
          <a:ln/>
        </p:spPr>
      </p:sp>
      <p:sp>
        <p:nvSpPr>
          <p:cNvPr id="19353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39536441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29728332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Rot="1" noChangeAspect="1" noChangeArrowheads="1" noTextEdit="1"/>
          </p:cNvSpPr>
          <p:nvPr>
            <p:ph type="sldImg"/>
          </p:nvPr>
        </p:nvSpPr>
        <p:spPr>
          <a:ln/>
        </p:spPr>
      </p:sp>
      <p:sp>
        <p:nvSpPr>
          <p:cNvPr id="19558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469684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E7F1CF6-D123-4907-B3FC-6D7021B3753A}" type="slidenum">
              <a:rPr lang="en-GB">
                <a:latin typeface="Arial" panose="020B0604020202020204" pitchFamily="34" charset="0"/>
              </a:rPr>
              <a:pPr/>
              <a:t>7</a:t>
            </a:fld>
            <a:endParaRPr lang="en-GB">
              <a:latin typeface="Arial" panose="020B0604020202020204" pitchFamily="34" charset="0"/>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p:spPr>
        <p:txBody>
          <a:bodyPr/>
          <a:lstStyle/>
          <a:p>
            <a:pPr>
              <a:lnSpc>
                <a:spcPct val="55000"/>
              </a:lnSpc>
            </a:pPr>
            <a:r>
              <a:rPr lang="en-GB" sz="1000" smtClean="0">
                <a:latin typeface="Arial" panose="020B0604020202020204" pitchFamily="34" charset="0"/>
              </a:rPr>
              <a:t>A chemical produced by the brain; it assists in the effective</a:t>
            </a:r>
          </a:p>
          <a:p>
            <a:pPr>
              <a:lnSpc>
                <a:spcPct val="55000"/>
              </a:lnSpc>
            </a:pPr>
            <a:r>
              <a:rPr lang="en-GB" sz="1000" smtClean="0">
                <a:latin typeface="Arial" panose="020B0604020202020204" pitchFamily="34" charset="0"/>
              </a:rPr>
              <a:t>                                            transmission of electrochemical messages from one nerve cell</a:t>
            </a:r>
          </a:p>
          <a:p>
            <a:pPr>
              <a:lnSpc>
                <a:spcPct val="55000"/>
              </a:lnSpc>
            </a:pPr>
            <a:r>
              <a:rPr lang="en-GB" sz="1000" smtClean="0">
                <a:latin typeface="Arial" panose="020B0604020202020204" pitchFamily="34" charset="0"/>
              </a:rPr>
              <a:t>                                            to the next. It is deficient in the basal ganglia and Substantia</a:t>
            </a:r>
          </a:p>
          <a:p>
            <a:pPr>
              <a:lnSpc>
                <a:spcPct val="55000"/>
              </a:lnSpc>
            </a:pPr>
            <a:r>
              <a:rPr lang="en-GB" sz="1000" smtClean="0">
                <a:latin typeface="Arial" panose="020B0604020202020204" pitchFamily="34" charset="0"/>
              </a:rPr>
              <a:t>                                            Nigra of a person with Parkinson's. It governs actions of</a:t>
            </a:r>
          </a:p>
          <a:p>
            <a:pPr>
              <a:lnSpc>
                <a:spcPct val="55000"/>
              </a:lnSpc>
            </a:pPr>
            <a:r>
              <a:rPr lang="en-GB" sz="1000" smtClean="0">
                <a:latin typeface="Arial" panose="020B0604020202020204" pitchFamily="34" charset="0"/>
              </a:rPr>
              <a:t>                                            movement, balance and walking.</a:t>
            </a:r>
          </a:p>
          <a:p>
            <a:pPr>
              <a:lnSpc>
                <a:spcPct val="55000"/>
              </a:lnSpc>
            </a:pPr>
            <a:r>
              <a:rPr lang="en-GB" sz="1000" smtClean="0">
                <a:latin typeface="Arial" panose="020B0604020202020204" pitchFamily="34" charset="0"/>
              </a:rPr>
              <a:t>The nigro-striatal pathways consist of dopaminergic</a:t>
            </a:r>
          </a:p>
          <a:p>
            <a:pPr>
              <a:lnSpc>
                <a:spcPct val="55000"/>
              </a:lnSpc>
            </a:pPr>
            <a:r>
              <a:rPr lang="en-GB" sz="1000" smtClean="0">
                <a:latin typeface="Arial" panose="020B0604020202020204" pitchFamily="34" charset="0"/>
              </a:rPr>
              <a:t>                                                neurons which originate in the substantia nigra (black</a:t>
            </a:r>
          </a:p>
          <a:p>
            <a:pPr>
              <a:lnSpc>
                <a:spcPct val="55000"/>
              </a:lnSpc>
            </a:pPr>
            <a:r>
              <a:rPr lang="en-GB" sz="1000" smtClean="0">
                <a:latin typeface="Arial" panose="020B0604020202020204" pitchFamily="34" charset="0"/>
              </a:rPr>
              <a:t>                                                substance) in the midbrain and project to the striatum (basal</a:t>
            </a:r>
          </a:p>
          <a:p>
            <a:pPr>
              <a:lnSpc>
                <a:spcPct val="55000"/>
              </a:lnSpc>
            </a:pPr>
            <a:r>
              <a:rPr lang="en-GB" sz="1000" smtClean="0">
                <a:latin typeface="Arial" panose="020B0604020202020204" pitchFamily="34" charset="0"/>
              </a:rPr>
              <a:t>                                                ganglia), indirectly controlling involuntary motor movement.</a:t>
            </a:r>
          </a:p>
          <a:p>
            <a:pPr>
              <a:lnSpc>
                <a:spcPct val="55000"/>
              </a:lnSpc>
            </a:pPr>
            <a:r>
              <a:rPr lang="en-GB" sz="1000" smtClean="0">
                <a:latin typeface="Arial" panose="020B0604020202020204" pitchFamily="34" charset="0"/>
              </a:rPr>
              <a:t>                                                Parkinson's disease results from degeneration of these</a:t>
            </a:r>
          </a:p>
          <a:p>
            <a:pPr>
              <a:lnSpc>
                <a:spcPct val="55000"/>
              </a:lnSpc>
            </a:pPr>
            <a:r>
              <a:rPr lang="en-GB" sz="1000" smtClean="0">
                <a:latin typeface="Arial" panose="020B0604020202020204" pitchFamily="34" charset="0"/>
              </a:rPr>
              <a:t>                                                neurons with depletion of dopamine from the neuron</a:t>
            </a:r>
          </a:p>
          <a:p>
            <a:pPr>
              <a:lnSpc>
                <a:spcPct val="55000"/>
              </a:lnSpc>
            </a:pPr>
            <a:r>
              <a:rPr lang="en-GB" sz="1000" smtClean="0">
                <a:latin typeface="Arial" panose="020B0604020202020204" pitchFamily="34" charset="0"/>
              </a:rPr>
              <a:t>                                                terminals and a loss of control of involuntary motor control</a:t>
            </a:r>
          </a:p>
          <a:p>
            <a:pPr>
              <a:lnSpc>
                <a:spcPct val="55000"/>
              </a:lnSpc>
            </a:pPr>
            <a:r>
              <a:rPr lang="en-GB" sz="1000" smtClean="0">
                <a:latin typeface="Arial" panose="020B0604020202020204" pitchFamily="34" charset="0"/>
              </a:rPr>
              <a:t>                                                (tremor, rigidity, etc) mediated by the extra-pyramidal</a:t>
            </a:r>
          </a:p>
          <a:p>
            <a:pPr>
              <a:lnSpc>
                <a:spcPct val="55000"/>
              </a:lnSpc>
            </a:pPr>
            <a:r>
              <a:rPr lang="en-GB" sz="1000" smtClean="0">
                <a:latin typeface="Arial" panose="020B0604020202020204" pitchFamily="34" charset="0"/>
              </a:rPr>
              <a:t>                                                pathways. This forms the basis for the administration of the</a:t>
            </a:r>
          </a:p>
          <a:p>
            <a:pPr>
              <a:lnSpc>
                <a:spcPct val="55000"/>
              </a:lnSpc>
            </a:pPr>
            <a:r>
              <a:rPr lang="en-GB" sz="1000" smtClean="0">
                <a:latin typeface="Arial" panose="020B0604020202020204" pitchFamily="34" charset="0"/>
              </a:rPr>
              <a:t>                                                dopamine precursor, l-dopa as replacement therapy,</a:t>
            </a:r>
          </a:p>
          <a:p>
            <a:pPr>
              <a:lnSpc>
                <a:spcPct val="55000"/>
              </a:lnSpc>
            </a:pPr>
            <a:r>
              <a:rPr lang="en-GB" sz="1000" smtClean="0">
                <a:latin typeface="Arial" panose="020B0604020202020204" pitchFamily="34" charset="0"/>
              </a:rPr>
              <a:t>                                                dopamine agonists, and drugs which indirectly facilitate</a:t>
            </a:r>
          </a:p>
          <a:p>
            <a:pPr>
              <a:lnSpc>
                <a:spcPct val="55000"/>
              </a:lnSpc>
            </a:pPr>
            <a:r>
              <a:rPr lang="en-GB" sz="1000" smtClean="0">
                <a:latin typeface="Arial" panose="020B0604020202020204" pitchFamily="34" charset="0"/>
              </a:rPr>
              <a:t>                                                dopamine activit</a:t>
            </a:r>
            <a:endParaRPr lang="en-GB" smtClean="0"/>
          </a:p>
        </p:txBody>
      </p:sp>
    </p:spTree>
    <p:extLst>
      <p:ext uri="{BB962C8B-B14F-4D97-AF65-F5344CB8AC3E}">
        <p14:creationId xmlns:p14="http://schemas.microsoft.com/office/powerpoint/2010/main" val="241637300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Rot="1" noChangeAspect="1" noChangeArrowheads="1" noTextEdit="1"/>
          </p:cNvSpPr>
          <p:nvPr>
            <p:ph type="sldImg"/>
          </p:nvPr>
        </p:nvSpPr>
        <p:spPr>
          <a:ln/>
        </p:spPr>
      </p:sp>
      <p:sp>
        <p:nvSpPr>
          <p:cNvPr id="19661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89555692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73316894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Rot="1" noChangeAspect="1" noChangeArrowheads="1" noTextEdit="1"/>
          </p:cNvSpPr>
          <p:nvPr>
            <p:ph type="sldImg"/>
          </p:nvPr>
        </p:nvSpPr>
        <p:spPr>
          <a:ln/>
        </p:spPr>
      </p:sp>
      <p:sp>
        <p:nvSpPr>
          <p:cNvPr id="19865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98491006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Rot="1" noChangeAspect="1" noChangeArrowheads="1" noTextEdit="1"/>
          </p:cNvSpPr>
          <p:nvPr>
            <p:ph type="sldImg"/>
          </p:nvPr>
        </p:nvSpPr>
        <p:spPr>
          <a:ln/>
        </p:spPr>
      </p:sp>
      <p:sp>
        <p:nvSpPr>
          <p:cNvPr id="19968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0005097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Rot="1" noChangeAspect="1" noChangeArrowheads="1" noTextEdit="1"/>
          </p:cNvSpPr>
          <p:nvPr>
            <p:ph type="sldImg"/>
          </p:nvPr>
        </p:nvSpPr>
        <p:spPr>
          <a:ln/>
        </p:spPr>
      </p:sp>
      <p:sp>
        <p:nvSpPr>
          <p:cNvPr id="20070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56270446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Rot="1" noChangeAspect="1" noChangeArrowheads="1" noTextEdit="1"/>
          </p:cNvSpPr>
          <p:nvPr>
            <p:ph type="sldImg"/>
          </p:nvPr>
        </p:nvSpPr>
        <p:spPr>
          <a:ln/>
        </p:spPr>
      </p:sp>
      <p:sp>
        <p:nvSpPr>
          <p:cNvPr id="20173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89405093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06861149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Rot="1" noChangeAspect="1" noChangeArrowheads="1" noTextEdit="1"/>
          </p:cNvSpPr>
          <p:nvPr>
            <p:ph type="sldImg"/>
          </p:nvPr>
        </p:nvSpPr>
        <p:spPr>
          <a:ln/>
        </p:spPr>
      </p:sp>
      <p:sp>
        <p:nvSpPr>
          <p:cNvPr id="20377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91837240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Rot="1" noChangeAspect="1" noChangeArrowheads="1" noTextEdit="1"/>
          </p:cNvSpPr>
          <p:nvPr>
            <p:ph type="sldImg"/>
          </p:nvPr>
        </p:nvSpPr>
        <p:spPr>
          <a:ln/>
        </p:spPr>
      </p:sp>
      <p:sp>
        <p:nvSpPr>
          <p:cNvPr id="20480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31555334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Rot="1" noChangeAspect="1" noChangeArrowheads="1" noTextEdit="1"/>
          </p:cNvSpPr>
          <p:nvPr>
            <p:ph type="sldImg"/>
          </p:nvPr>
        </p:nvSpPr>
        <p:spPr>
          <a:ln/>
        </p:spPr>
      </p:sp>
      <p:sp>
        <p:nvSpPr>
          <p:cNvPr id="20582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745199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356A69B-3F80-49B4-9350-61561BCABD6E}" type="slidenum">
              <a:rPr lang="en-GB">
                <a:latin typeface="Arial" panose="020B0604020202020204" pitchFamily="34" charset="0"/>
              </a:rPr>
              <a:pPr/>
              <a:t>8</a:t>
            </a:fld>
            <a:endParaRPr lang="en-GB">
              <a:latin typeface="Arial" panose="020B0604020202020204" pitchFamily="34"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p:spPr>
        <p:txBody>
          <a:bodyPr/>
          <a:lstStyle/>
          <a:p>
            <a:r>
              <a:rPr lang="en-GB" smtClean="0"/>
              <a:t>The cause of PD itself and the characteristic of the disease is caused by a reduction in the amount of dopamine in the brain. </a:t>
            </a:r>
          </a:p>
          <a:p>
            <a:r>
              <a:rPr lang="en-GB" smtClean="0"/>
              <a:t>This drop in neurotransmitter is due to the gradual loss of the dopamine producing cells namely the dopaminergic cells in the substantia nigra.</a:t>
            </a:r>
          </a:p>
          <a:p>
            <a:r>
              <a:rPr lang="en-GB" smtClean="0"/>
              <a:t>However, it has been recently discovered that other chemicals in the brain are also involved in the disease such as serotonin ( happy hormone) and acetylcholine.</a:t>
            </a:r>
          </a:p>
        </p:txBody>
      </p:sp>
    </p:spTree>
    <p:extLst>
      <p:ext uri="{BB962C8B-B14F-4D97-AF65-F5344CB8AC3E}">
        <p14:creationId xmlns:p14="http://schemas.microsoft.com/office/powerpoint/2010/main" val="369479277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Rot="1" noChangeAspect="1" noChangeArrowheads="1" noTextEdit="1"/>
          </p:cNvSpPr>
          <p:nvPr>
            <p:ph type="sldImg"/>
          </p:nvPr>
        </p:nvSpPr>
        <p:spPr>
          <a:ln/>
        </p:spPr>
      </p:sp>
      <p:sp>
        <p:nvSpPr>
          <p:cNvPr id="20685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71732722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Rot="1" noChangeAspect="1" noChangeArrowheads="1" noTextEdit="1"/>
          </p:cNvSpPr>
          <p:nvPr>
            <p:ph type="sldImg"/>
          </p:nvPr>
        </p:nvSpPr>
        <p:spPr>
          <a:ln/>
        </p:spPr>
      </p:sp>
      <p:sp>
        <p:nvSpPr>
          <p:cNvPr id="20787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27456637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Rot="1" noChangeAspect="1" noChangeArrowheads="1" noTextEdit="1"/>
          </p:cNvSpPr>
          <p:nvPr>
            <p:ph type="sldImg"/>
          </p:nvPr>
        </p:nvSpPr>
        <p:spPr>
          <a:ln/>
        </p:spPr>
      </p:sp>
      <p:sp>
        <p:nvSpPr>
          <p:cNvPr id="20889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51810157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66394640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Rot="1" noChangeAspect="1" noChangeArrowheads="1" noTextEdit="1"/>
          </p:cNvSpPr>
          <p:nvPr>
            <p:ph type="sldImg"/>
          </p:nvPr>
        </p:nvSpPr>
        <p:spPr>
          <a:ln/>
        </p:spPr>
      </p:sp>
      <p:sp>
        <p:nvSpPr>
          <p:cNvPr id="21094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07258285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Rot="1" noChangeAspect="1" noChangeArrowheads="1" noTextEdit="1"/>
          </p:cNvSpPr>
          <p:nvPr>
            <p:ph type="sldImg"/>
          </p:nvPr>
        </p:nvSpPr>
        <p:spPr>
          <a:ln/>
        </p:spPr>
      </p:sp>
      <p:sp>
        <p:nvSpPr>
          <p:cNvPr id="21197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20878667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Rot="1" noChangeAspect="1" noChangeArrowheads="1" noTextEdit="1"/>
          </p:cNvSpPr>
          <p:nvPr>
            <p:ph type="sldImg"/>
          </p:nvPr>
        </p:nvSpPr>
        <p:spPr>
          <a:ln/>
        </p:spPr>
      </p:sp>
      <p:sp>
        <p:nvSpPr>
          <p:cNvPr id="21299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82068210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ln/>
        </p:spPr>
      </p:sp>
      <p:sp>
        <p:nvSpPr>
          <p:cNvPr id="21401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99006903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Rot="1" noChangeAspect="1" noChangeArrowheads="1" noTextEdit="1"/>
          </p:cNvSpPr>
          <p:nvPr>
            <p:ph type="sldImg"/>
          </p:nvPr>
        </p:nvSpPr>
        <p:spPr>
          <a:ln/>
        </p:spPr>
      </p:sp>
      <p:sp>
        <p:nvSpPr>
          <p:cNvPr id="21504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56131817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Rot="1" noChangeAspect="1" noChangeArrowheads="1" noTextEdit="1"/>
          </p:cNvSpPr>
          <p:nvPr>
            <p:ph type="sldImg"/>
          </p:nvPr>
        </p:nvSpPr>
        <p:spPr>
          <a:ln/>
        </p:spPr>
      </p:sp>
      <p:sp>
        <p:nvSpPr>
          <p:cNvPr id="21606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391895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68415175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Rot="1" noChangeAspect="1" noChangeArrowheads="1" noTextEdit="1"/>
          </p:cNvSpPr>
          <p:nvPr>
            <p:ph type="sldImg"/>
          </p:nvPr>
        </p:nvSpPr>
        <p:spPr>
          <a:ln/>
        </p:spPr>
      </p:sp>
      <p:sp>
        <p:nvSpPr>
          <p:cNvPr id="21709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55394781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Rot="1" noChangeAspect="1" noChangeArrowheads="1" noTextEdit="1"/>
          </p:cNvSpPr>
          <p:nvPr>
            <p:ph type="sldImg"/>
          </p:nvPr>
        </p:nvSpPr>
        <p:spPr>
          <a:ln/>
        </p:spPr>
      </p:sp>
      <p:sp>
        <p:nvSpPr>
          <p:cNvPr id="21811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8989671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70209585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Rot="1" noChangeAspect="1" noChangeArrowheads="1" noTextEdit="1"/>
          </p:cNvSpPr>
          <p:nvPr>
            <p:ph type="sldImg"/>
          </p:nvPr>
        </p:nvSpPr>
        <p:spPr>
          <a:ln/>
        </p:spPr>
      </p:sp>
      <p:sp>
        <p:nvSpPr>
          <p:cNvPr id="22016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72080018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Rot="1" noChangeAspect="1" noChangeArrowheads="1" noTextEdit="1"/>
          </p:cNvSpPr>
          <p:nvPr>
            <p:ph type="sldImg"/>
          </p:nvPr>
        </p:nvSpPr>
        <p:spPr>
          <a:ln/>
        </p:spPr>
      </p:sp>
      <p:sp>
        <p:nvSpPr>
          <p:cNvPr id="22118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31363766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p:cNvSpPr>
            <a:spLocks noGrp="1" noRot="1" noChangeAspect="1" noChangeArrowheads="1" noTextEdit="1"/>
          </p:cNvSpPr>
          <p:nvPr>
            <p:ph type="sldImg"/>
          </p:nvPr>
        </p:nvSpPr>
        <p:spPr>
          <a:ln/>
        </p:spPr>
      </p:sp>
      <p:sp>
        <p:nvSpPr>
          <p:cNvPr id="22221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17161461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Rot="1" noChangeAspect="1" noChangeArrowheads="1" noTextEdit="1"/>
          </p:cNvSpPr>
          <p:nvPr>
            <p:ph type="sldImg"/>
          </p:nvPr>
        </p:nvSpPr>
        <p:spPr>
          <a:ln/>
        </p:spPr>
      </p:sp>
      <p:sp>
        <p:nvSpPr>
          <p:cNvPr id="22323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02412193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Rot="1" noChangeAspect="1" noChangeArrowheads="1" noTextEdit="1"/>
          </p:cNvSpPr>
          <p:nvPr>
            <p:ph type="sldImg"/>
          </p:nvPr>
        </p:nvSpPr>
        <p:spPr>
          <a:ln/>
        </p:spPr>
      </p:sp>
      <p:sp>
        <p:nvSpPr>
          <p:cNvPr id="22425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96156497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Rot="1" noChangeAspect="1" noChangeArrowheads="1" noTextEdit="1"/>
          </p:cNvSpPr>
          <p:nvPr>
            <p:ph type="sldImg"/>
          </p:nvPr>
        </p:nvSpPr>
        <p:spPr>
          <a:ln/>
        </p:spPr>
      </p:sp>
      <p:sp>
        <p:nvSpPr>
          <p:cNvPr id="22528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330225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Rot="1" noChangeAspect="1" noChangeArrowheads="1" noTextEdit="1"/>
          </p:cNvSpPr>
          <p:nvPr>
            <p:ph type="sldImg"/>
          </p:nvPr>
        </p:nvSpPr>
        <p:spPr>
          <a:ln/>
        </p:spPr>
      </p:sp>
      <p:sp>
        <p:nvSpPr>
          <p:cNvPr id="22630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952702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26"/>
          <p:cNvGrpSpPr>
            <a:grpSpLocks/>
          </p:cNvGrpSpPr>
          <p:nvPr/>
        </p:nvGrpSpPr>
        <p:grpSpPr bwMode="auto">
          <a:xfrm>
            <a:off x="4716463" y="5345113"/>
            <a:ext cx="4427537" cy="1512887"/>
            <a:chOff x="2971" y="3367"/>
            <a:chExt cx="2789" cy="953"/>
          </a:xfrm>
        </p:grpSpPr>
        <p:sp>
          <p:nvSpPr>
            <p:cNvPr id="5" name="Freeform 1027"/>
            <p:cNvSpPr>
              <a:spLocks/>
            </p:cNvSpPr>
            <p:nvPr/>
          </p:nvSpPr>
          <p:spPr bwMode="ltGray">
            <a:xfrm>
              <a:off x="2971" y="3367"/>
              <a:ext cx="2789" cy="953"/>
            </a:xfrm>
            <a:custGeom>
              <a:avLst/>
              <a:gdLst>
                <a:gd name="T0" fmla="*/ 2786 w 2780"/>
                <a:gd name="T1" fmla="*/ 18 h 953"/>
                <a:gd name="T2" fmla="*/ 2696 w 2780"/>
                <a:gd name="T3" fmla="*/ 24 h 953"/>
                <a:gd name="T4" fmla="*/ 2629 w 2780"/>
                <a:gd name="T5" fmla="*/ 102 h 953"/>
                <a:gd name="T6" fmla="*/ 2527 w 2780"/>
                <a:gd name="T7" fmla="*/ 156 h 953"/>
                <a:gd name="T8" fmla="*/ 2521 w 2780"/>
                <a:gd name="T9" fmla="*/ 222 h 953"/>
                <a:gd name="T10" fmla="*/ 2503 w 2780"/>
                <a:gd name="T11" fmla="*/ 246 h 953"/>
                <a:gd name="T12" fmla="*/ 2485 w 2780"/>
                <a:gd name="T13" fmla="*/ 252 h 953"/>
                <a:gd name="T14" fmla="*/ 2413 w 2780"/>
                <a:gd name="T15" fmla="*/ 210 h 953"/>
                <a:gd name="T16" fmla="*/ 2274 w 2780"/>
                <a:gd name="T17" fmla="*/ 192 h 953"/>
                <a:gd name="T18" fmla="*/ 2250 w 2780"/>
                <a:gd name="T19" fmla="*/ 186 h 953"/>
                <a:gd name="T20" fmla="*/ 2232 w 2780"/>
                <a:gd name="T21" fmla="*/ 192 h 953"/>
                <a:gd name="T22" fmla="*/ 2160 w 2780"/>
                <a:gd name="T23" fmla="*/ 228 h 953"/>
                <a:gd name="T24" fmla="*/ 2124 w 2780"/>
                <a:gd name="T25" fmla="*/ 240 h 953"/>
                <a:gd name="T26" fmla="*/ 2100 w 2780"/>
                <a:gd name="T27" fmla="*/ 246 h 953"/>
                <a:gd name="T28" fmla="*/ 2088 w 2780"/>
                <a:gd name="T29" fmla="*/ 258 h 953"/>
                <a:gd name="T30" fmla="*/ 2088 w 2780"/>
                <a:gd name="T31" fmla="*/ 276 h 953"/>
                <a:gd name="T32" fmla="*/ 2065 w 2780"/>
                <a:gd name="T33" fmla="*/ 300 h 953"/>
                <a:gd name="T34" fmla="*/ 2047 w 2780"/>
                <a:gd name="T35" fmla="*/ 312 h 953"/>
                <a:gd name="T36" fmla="*/ 2035 w 2780"/>
                <a:gd name="T37" fmla="*/ 324 h 953"/>
                <a:gd name="T38" fmla="*/ 2023 w 2780"/>
                <a:gd name="T39" fmla="*/ 336 h 953"/>
                <a:gd name="T40" fmla="*/ 1991 w 2780"/>
                <a:gd name="T41" fmla="*/ 342 h 953"/>
                <a:gd name="T42" fmla="*/ 1925 w 2780"/>
                <a:gd name="T43" fmla="*/ 336 h 953"/>
                <a:gd name="T44" fmla="*/ 1889 w 2780"/>
                <a:gd name="T45" fmla="*/ 330 h 953"/>
                <a:gd name="T46" fmla="*/ 1877 w 2780"/>
                <a:gd name="T47" fmla="*/ 342 h 953"/>
                <a:gd name="T48" fmla="*/ 1865 w 2780"/>
                <a:gd name="T49" fmla="*/ 354 h 953"/>
                <a:gd name="T50" fmla="*/ 1835 w 2780"/>
                <a:gd name="T51" fmla="*/ 360 h 953"/>
                <a:gd name="T52" fmla="*/ 1776 w 2780"/>
                <a:gd name="T53" fmla="*/ 342 h 953"/>
                <a:gd name="T54" fmla="*/ 1752 w 2780"/>
                <a:gd name="T55" fmla="*/ 342 h 953"/>
                <a:gd name="T56" fmla="*/ 1728 w 2780"/>
                <a:gd name="T57" fmla="*/ 354 h 953"/>
                <a:gd name="T58" fmla="*/ 1666 w 2780"/>
                <a:gd name="T59" fmla="*/ 425 h 953"/>
                <a:gd name="T60" fmla="*/ 1624 w 2780"/>
                <a:gd name="T61" fmla="*/ 569 h 953"/>
                <a:gd name="T62" fmla="*/ 1624 w 2780"/>
                <a:gd name="T63" fmla="*/ 593 h 953"/>
                <a:gd name="T64" fmla="*/ 1630 w 2780"/>
                <a:gd name="T65" fmla="*/ 641 h 953"/>
                <a:gd name="T66" fmla="*/ 1648 w 2780"/>
                <a:gd name="T67" fmla="*/ 659 h 953"/>
                <a:gd name="T68" fmla="*/ 1642 w 2780"/>
                <a:gd name="T69" fmla="*/ 671 h 953"/>
                <a:gd name="T70" fmla="*/ 1630 w 2780"/>
                <a:gd name="T71" fmla="*/ 683 h 953"/>
                <a:gd name="T72" fmla="*/ 1552 w 2780"/>
                <a:gd name="T73" fmla="*/ 689 h 953"/>
                <a:gd name="T74" fmla="*/ 1475 w 2780"/>
                <a:gd name="T75" fmla="*/ 629 h 953"/>
                <a:gd name="T76" fmla="*/ 1341 w 2780"/>
                <a:gd name="T77" fmla="*/ 587 h 953"/>
                <a:gd name="T78" fmla="*/ 1192 w 2780"/>
                <a:gd name="T79" fmla="*/ 671 h 953"/>
                <a:gd name="T80" fmla="*/ 1022 w 2780"/>
                <a:gd name="T81" fmla="*/ 731 h 953"/>
                <a:gd name="T82" fmla="*/ 819 w 2780"/>
                <a:gd name="T83" fmla="*/ 743 h 953"/>
                <a:gd name="T84" fmla="*/ 632 w 2780"/>
                <a:gd name="T85" fmla="*/ 701 h 953"/>
                <a:gd name="T86" fmla="*/ 572 w 2780"/>
                <a:gd name="T87" fmla="*/ 695 h 953"/>
                <a:gd name="T88" fmla="*/ 560 w 2780"/>
                <a:gd name="T89" fmla="*/ 701 h 953"/>
                <a:gd name="T90" fmla="*/ 524 w 2780"/>
                <a:gd name="T91" fmla="*/ 731 h 953"/>
                <a:gd name="T92" fmla="*/ 438 w 2780"/>
                <a:gd name="T93" fmla="*/ 809 h 953"/>
                <a:gd name="T94" fmla="*/ 408 w 2780"/>
                <a:gd name="T95" fmla="*/ 821 h 953"/>
                <a:gd name="T96" fmla="*/ 384 w 2780"/>
                <a:gd name="T97" fmla="*/ 821 h 953"/>
                <a:gd name="T98" fmla="*/ 337 w 2780"/>
                <a:gd name="T99" fmla="*/ 827 h 953"/>
                <a:gd name="T100" fmla="*/ 211 w 2780"/>
                <a:gd name="T101" fmla="*/ 851 h 953"/>
                <a:gd name="T102" fmla="*/ 175 w 2780"/>
                <a:gd name="T103" fmla="*/ 857 h 953"/>
                <a:gd name="T104" fmla="*/ 125 w 2780"/>
                <a:gd name="T105" fmla="*/ 851 h 953"/>
                <a:gd name="T106" fmla="*/ 107 w 2780"/>
                <a:gd name="T107" fmla="*/ 857 h 953"/>
                <a:gd name="T108" fmla="*/ 101 w 2780"/>
                <a:gd name="T109" fmla="*/ 875 h 953"/>
                <a:gd name="T110" fmla="*/ 83 w 2780"/>
                <a:gd name="T111" fmla="*/ 887 h 953"/>
                <a:gd name="T112" fmla="*/ 48 w 2780"/>
                <a:gd name="T113" fmla="*/ 899 h 953"/>
                <a:gd name="T114" fmla="*/ 2798 w 2780"/>
                <a:gd name="T115" fmla="*/ 24 h 9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48" y="186"/>
                  </a:lnTo>
                  <a:lnTo>
                    <a:pt x="2242" y="186"/>
                  </a:lnTo>
                  <a:lnTo>
                    <a:pt x="2236" y="186"/>
                  </a:lnTo>
                  <a:lnTo>
                    <a:pt x="2230" y="186"/>
                  </a:lnTo>
                  <a:lnTo>
                    <a:pt x="2224" y="192"/>
                  </a:lnTo>
                  <a:lnTo>
                    <a:pt x="2218" y="192"/>
                  </a:lnTo>
                  <a:lnTo>
                    <a:pt x="2212" y="198"/>
                  </a:lnTo>
                  <a:lnTo>
                    <a:pt x="2194" y="204"/>
                  </a:lnTo>
                  <a:lnTo>
                    <a:pt x="2170" y="210"/>
                  </a:lnTo>
                  <a:lnTo>
                    <a:pt x="2146" y="228"/>
                  </a:lnTo>
                  <a:lnTo>
                    <a:pt x="2122" y="240"/>
                  </a:lnTo>
                  <a:lnTo>
                    <a:pt x="2116" y="240"/>
                  </a:lnTo>
                  <a:lnTo>
                    <a:pt x="2110" y="240"/>
                  </a:lnTo>
                  <a:lnTo>
                    <a:pt x="2104" y="240"/>
                  </a:lnTo>
                  <a:lnTo>
                    <a:pt x="2098" y="246"/>
                  </a:lnTo>
                  <a:lnTo>
                    <a:pt x="2092" y="246"/>
                  </a:lnTo>
                  <a:lnTo>
                    <a:pt x="2086" y="246"/>
                  </a:lnTo>
                  <a:lnTo>
                    <a:pt x="2080" y="252"/>
                  </a:lnTo>
                  <a:lnTo>
                    <a:pt x="2080" y="258"/>
                  </a:lnTo>
                  <a:lnTo>
                    <a:pt x="2074" y="258"/>
                  </a:lnTo>
                  <a:lnTo>
                    <a:pt x="2074" y="264"/>
                  </a:lnTo>
                  <a:lnTo>
                    <a:pt x="2074" y="270"/>
                  </a:lnTo>
                  <a:lnTo>
                    <a:pt x="2074" y="276"/>
                  </a:lnTo>
                  <a:lnTo>
                    <a:pt x="2069" y="288"/>
                  </a:lnTo>
                  <a:lnTo>
                    <a:pt x="2057" y="300"/>
                  </a:lnTo>
                  <a:lnTo>
                    <a:pt x="2051" y="300"/>
                  </a:lnTo>
                  <a:lnTo>
                    <a:pt x="2045" y="300"/>
                  </a:lnTo>
                  <a:lnTo>
                    <a:pt x="2039" y="306"/>
                  </a:lnTo>
                  <a:lnTo>
                    <a:pt x="2033" y="306"/>
                  </a:lnTo>
                  <a:lnTo>
                    <a:pt x="2033" y="312"/>
                  </a:lnTo>
                  <a:lnTo>
                    <a:pt x="2027" y="312"/>
                  </a:lnTo>
                  <a:lnTo>
                    <a:pt x="2027" y="318"/>
                  </a:lnTo>
                  <a:lnTo>
                    <a:pt x="2021" y="324"/>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1" y="336"/>
                  </a:lnTo>
                  <a:lnTo>
                    <a:pt x="1865" y="342"/>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71"/>
                  </a:lnTo>
                  <a:lnTo>
                    <a:pt x="1632" y="671"/>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2"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path>
              </a:pathLst>
            </a:custGeom>
            <a:gradFill rotWithShape="0">
              <a:gsLst>
                <a:gs pos="0">
                  <a:schemeClr val="bg1"/>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endParaRPr lang="en-US"/>
            </a:p>
          </p:txBody>
        </p:sp>
        <p:sp>
          <p:nvSpPr>
            <p:cNvPr id="6" name="Freeform 1028"/>
            <p:cNvSpPr>
              <a:spLocks/>
            </p:cNvSpPr>
            <p:nvPr/>
          </p:nvSpPr>
          <p:spPr bwMode="ltGray">
            <a:xfrm>
              <a:off x="4602" y="4014"/>
              <a:ext cx="12" cy="18"/>
            </a:xfrm>
            <a:custGeom>
              <a:avLst/>
              <a:gdLst>
                <a:gd name="T0" fmla="*/ 12 w 12"/>
                <a:gd name="T1" fmla="*/ 18 h 18"/>
                <a:gd name="T2" fmla="*/ 12 w 12"/>
                <a:gd name="T3" fmla="*/ 12 h 18"/>
                <a:gd name="T4" fmla="*/ 6 w 12"/>
                <a:gd name="T5" fmla="*/ 6 h 18"/>
                <a:gd name="T6" fmla="*/ 6 w 12"/>
                <a:gd name="T7" fmla="*/ 6 h 18"/>
                <a:gd name="T8" fmla="*/ 0 w 12"/>
                <a:gd name="T9" fmla="*/ 0 h 18"/>
                <a:gd name="T10" fmla="*/ 12 w 12"/>
                <a:gd name="T11" fmla="*/ 18 h 18"/>
                <a:gd name="T12" fmla="*/ 12 w 12"/>
                <a:gd name="T13" fmla="*/ 18 h 18"/>
                <a:gd name="T14" fmla="*/ 12 w 12"/>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7" name="Freeform 1029"/>
            <p:cNvSpPr>
              <a:spLocks/>
            </p:cNvSpPr>
            <p:nvPr/>
          </p:nvSpPr>
          <p:spPr bwMode="ltGray">
            <a:xfrm>
              <a:off x="4596" y="3996"/>
              <a:ext cx="6" cy="18"/>
            </a:xfrm>
            <a:custGeom>
              <a:avLst/>
              <a:gdLst>
                <a:gd name="T0" fmla="*/ 0 w 6"/>
                <a:gd name="T1" fmla="*/ 12 h 18"/>
                <a:gd name="T2" fmla="*/ 6 w 6"/>
                <a:gd name="T3" fmla="*/ 18 h 18"/>
                <a:gd name="T4" fmla="*/ 0 w 6"/>
                <a:gd name="T5" fmla="*/ 0 h 18"/>
                <a:gd name="T6" fmla="*/ 0 w 6"/>
                <a:gd name="T7" fmla="*/ 12 h 18"/>
                <a:gd name="T8" fmla="*/ 0 w 6"/>
                <a:gd name="T9" fmla="*/ 12 h 18"/>
                <a:gd name="T10" fmla="*/ 0 w 6"/>
                <a:gd name="T11" fmla="*/ 12 h 18"/>
              </a:gdLst>
              <a:ahLst/>
              <a:cxnLst>
                <a:cxn ang="0">
                  <a:pos x="T0" y="T1"/>
                </a:cxn>
                <a:cxn ang="0">
                  <a:pos x="T2" y="T3"/>
                </a:cxn>
                <a:cxn ang="0">
                  <a:pos x="T4" y="T5"/>
                </a:cxn>
                <a:cxn ang="0">
                  <a:pos x="T6" y="T7"/>
                </a:cxn>
                <a:cxn ang="0">
                  <a:pos x="T8" y="T9"/>
                </a:cxn>
                <a:cxn ang="0">
                  <a:pos x="T10" y="T11"/>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8" name="Freeform 1030"/>
            <p:cNvSpPr>
              <a:spLocks/>
            </p:cNvSpPr>
            <p:nvPr/>
          </p:nvSpPr>
          <p:spPr bwMode="ltGray">
            <a:xfrm>
              <a:off x="5180" y="3577"/>
              <a:ext cx="304" cy="741"/>
            </a:xfrm>
            <a:custGeom>
              <a:avLst/>
              <a:gdLst>
                <a:gd name="T0" fmla="*/ 280 w 304"/>
                <a:gd name="T1" fmla="*/ 42 h 741"/>
                <a:gd name="T2" fmla="*/ 274 w 304"/>
                <a:gd name="T3" fmla="*/ 42 h 741"/>
                <a:gd name="T4" fmla="*/ 268 w 304"/>
                <a:gd name="T5" fmla="*/ 42 h 741"/>
                <a:gd name="T6" fmla="*/ 256 w 304"/>
                <a:gd name="T7" fmla="*/ 42 h 741"/>
                <a:gd name="T8" fmla="*/ 238 w 304"/>
                <a:gd name="T9" fmla="*/ 48 h 741"/>
                <a:gd name="T10" fmla="*/ 214 w 304"/>
                <a:gd name="T11" fmla="*/ 12 h 741"/>
                <a:gd name="T12" fmla="*/ 196 w 304"/>
                <a:gd name="T13" fmla="*/ 0 h 741"/>
                <a:gd name="T14" fmla="*/ 196 w 304"/>
                <a:gd name="T15" fmla="*/ 0 h 741"/>
                <a:gd name="T16" fmla="*/ 164 w 304"/>
                <a:gd name="T17" fmla="*/ 167 h 741"/>
                <a:gd name="T18" fmla="*/ 144 w 304"/>
                <a:gd name="T19" fmla="*/ 217 h 741"/>
                <a:gd name="T20" fmla="*/ 110 w 304"/>
                <a:gd name="T21" fmla="*/ 281 h 741"/>
                <a:gd name="T22" fmla="*/ 96 w 304"/>
                <a:gd name="T23" fmla="*/ 327 h 741"/>
                <a:gd name="T24" fmla="*/ 124 w 304"/>
                <a:gd name="T25" fmla="*/ 405 h 741"/>
                <a:gd name="T26" fmla="*/ 100 w 304"/>
                <a:gd name="T27" fmla="*/ 463 h 741"/>
                <a:gd name="T28" fmla="*/ 68 w 304"/>
                <a:gd name="T29" fmla="*/ 503 h 741"/>
                <a:gd name="T30" fmla="*/ 30 w 304"/>
                <a:gd name="T31" fmla="*/ 539 h 741"/>
                <a:gd name="T32" fmla="*/ 24 w 304"/>
                <a:gd name="T33" fmla="*/ 613 h 741"/>
                <a:gd name="T34" fmla="*/ 0 w 304"/>
                <a:gd name="T35" fmla="*/ 741 h 741"/>
                <a:gd name="T36" fmla="*/ 202 w 304"/>
                <a:gd name="T37" fmla="*/ 741 h 741"/>
                <a:gd name="T38" fmla="*/ 180 w 304"/>
                <a:gd name="T39" fmla="*/ 639 h 741"/>
                <a:gd name="T40" fmla="*/ 192 w 304"/>
                <a:gd name="T41" fmla="*/ 589 h 741"/>
                <a:gd name="T42" fmla="*/ 178 w 304"/>
                <a:gd name="T43" fmla="*/ 539 h 741"/>
                <a:gd name="T44" fmla="*/ 190 w 304"/>
                <a:gd name="T45" fmla="*/ 499 h 741"/>
                <a:gd name="T46" fmla="*/ 184 w 304"/>
                <a:gd name="T47" fmla="*/ 465 h 741"/>
                <a:gd name="T48" fmla="*/ 192 w 304"/>
                <a:gd name="T49" fmla="*/ 391 h 741"/>
                <a:gd name="T50" fmla="*/ 216 w 304"/>
                <a:gd name="T51" fmla="*/ 313 h 741"/>
                <a:gd name="T52" fmla="*/ 238 w 304"/>
                <a:gd name="T53" fmla="*/ 249 h 741"/>
                <a:gd name="T54" fmla="*/ 268 w 304"/>
                <a:gd name="T55" fmla="*/ 185 h 741"/>
                <a:gd name="T56" fmla="*/ 284 w 304"/>
                <a:gd name="T57" fmla="*/ 159 h 741"/>
                <a:gd name="T58" fmla="*/ 304 w 304"/>
                <a:gd name="T59" fmla="*/ 12 h 741"/>
                <a:gd name="T60" fmla="*/ 298 w 304"/>
                <a:gd name="T61" fmla="*/ 24 h 741"/>
                <a:gd name="T62" fmla="*/ 292 w 304"/>
                <a:gd name="T63" fmla="*/ 30 h 741"/>
                <a:gd name="T64" fmla="*/ 292 w 304"/>
                <a:gd name="T65" fmla="*/ 36 h 741"/>
                <a:gd name="T66" fmla="*/ 286 w 304"/>
                <a:gd name="T67" fmla="*/ 36 h 741"/>
                <a:gd name="T68" fmla="*/ 286 w 304"/>
                <a:gd name="T69" fmla="*/ 42 h 741"/>
                <a:gd name="T70" fmla="*/ 280 w 304"/>
                <a:gd name="T71" fmla="*/ 42 h 741"/>
                <a:gd name="T72" fmla="*/ 280 w 304"/>
                <a:gd name="T73" fmla="*/ 42 h 741"/>
                <a:gd name="T74" fmla="*/ 280 w 304"/>
                <a:gd name="T75" fmla="*/ 42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9" name="Freeform 1031"/>
            <p:cNvSpPr>
              <a:spLocks/>
            </p:cNvSpPr>
            <p:nvPr/>
          </p:nvSpPr>
          <p:spPr bwMode="ltGray">
            <a:xfrm>
              <a:off x="4918" y="3553"/>
              <a:ext cx="314" cy="767"/>
            </a:xfrm>
            <a:custGeom>
              <a:avLst/>
              <a:gdLst>
                <a:gd name="T0" fmla="*/ 284 w 314"/>
                <a:gd name="T1" fmla="*/ 6 h 767"/>
                <a:gd name="T2" fmla="*/ 278 w 314"/>
                <a:gd name="T3" fmla="*/ 6 h 767"/>
                <a:gd name="T4" fmla="*/ 272 w 314"/>
                <a:gd name="T5" fmla="*/ 12 h 767"/>
                <a:gd name="T6" fmla="*/ 254 w 314"/>
                <a:gd name="T7" fmla="*/ 18 h 767"/>
                <a:gd name="T8" fmla="*/ 230 w 314"/>
                <a:gd name="T9" fmla="*/ 24 h 767"/>
                <a:gd name="T10" fmla="*/ 206 w 314"/>
                <a:gd name="T11" fmla="*/ 42 h 767"/>
                <a:gd name="T12" fmla="*/ 188 w 314"/>
                <a:gd name="T13" fmla="*/ 48 h 767"/>
                <a:gd name="T14" fmla="*/ 176 w 314"/>
                <a:gd name="T15" fmla="*/ 54 h 767"/>
                <a:gd name="T16" fmla="*/ 170 w 314"/>
                <a:gd name="T17" fmla="*/ 54 h 767"/>
                <a:gd name="T18" fmla="*/ 150 w 314"/>
                <a:gd name="T19" fmla="*/ 169 h 767"/>
                <a:gd name="T20" fmla="*/ 110 w 314"/>
                <a:gd name="T21" fmla="*/ 225 h 767"/>
                <a:gd name="T22" fmla="*/ 54 w 314"/>
                <a:gd name="T23" fmla="*/ 383 h 767"/>
                <a:gd name="T24" fmla="*/ 82 w 314"/>
                <a:gd name="T25" fmla="*/ 555 h 767"/>
                <a:gd name="T26" fmla="*/ 40 w 314"/>
                <a:gd name="T27" fmla="*/ 679 h 767"/>
                <a:gd name="T28" fmla="*/ 0 w 314"/>
                <a:gd name="T29" fmla="*/ 767 h 767"/>
                <a:gd name="T30" fmla="*/ 108 w 314"/>
                <a:gd name="T31" fmla="*/ 767 h 767"/>
                <a:gd name="T32" fmla="*/ 120 w 314"/>
                <a:gd name="T33" fmla="*/ 611 h 767"/>
                <a:gd name="T34" fmla="*/ 148 w 314"/>
                <a:gd name="T35" fmla="*/ 499 h 767"/>
                <a:gd name="T36" fmla="*/ 160 w 314"/>
                <a:gd name="T37" fmla="*/ 367 h 767"/>
                <a:gd name="T38" fmla="*/ 218 w 314"/>
                <a:gd name="T39" fmla="*/ 327 h 767"/>
                <a:gd name="T40" fmla="*/ 238 w 314"/>
                <a:gd name="T41" fmla="*/ 221 h 767"/>
                <a:gd name="T42" fmla="*/ 296 w 314"/>
                <a:gd name="T43" fmla="*/ 135 h 767"/>
                <a:gd name="T44" fmla="*/ 314 w 314"/>
                <a:gd name="T45" fmla="*/ 0 h 767"/>
                <a:gd name="T46" fmla="*/ 302 w 314"/>
                <a:gd name="T47" fmla="*/ 0 h 767"/>
                <a:gd name="T48" fmla="*/ 296 w 314"/>
                <a:gd name="T49" fmla="*/ 0 h 767"/>
                <a:gd name="T50" fmla="*/ 290 w 314"/>
                <a:gd name="T51" fmla="*/ 0 h 767"/>
                <a:gd name="T52" fmla="*/ 284 w 314"/>
                <a:gd name="T53" fmla="*/ 6 h 767"/>
                <a:gd name="T54" fmla="*/ 284 w 314"/>
                <a:gd name="T55" fmla="*/ 6 h 767"/>
                <a:gd name="T56" fmla="*/ 284 w 314"/>
                <a:gd name="T57" fmla="*/ 6 h 767"/>
                <a:gd name="T58" fmla="*/ 284 w 314"/>
                <a:gd name="T59" fmla="*/ 6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0" name="Freeform 1032"/>
            <p:cNvSpPr>
              <a:spLocks/>
            </p:cNvSpPr>
            <p:nvPr/>
          </p:nvSpPr>
          <p:spPr bwMode="ltGray">
            <a:xfrm>
              <a:off x="4700" y="3697"/>
              <a:ext cx="275" cy="623"/>
            </a:xfrm>
            <a:custGeom>
              <a:avLst/>
              <a:gdLst>
                <a:gd name="T0" fmla="*/ 257 w 275"/>
                <a:gd name="T1" fmla="*/ 12 h 623"/>
                <a:gd name="T2" fmla="*/ 239 w 275"/>
                <a:gd name="T3" fmla="*/ 6 h 623"/>
                <a:gd name="T4" fmla="*/ 203 w 275"/>
                <a:gd name="T5" fmla="*/ 6 h 623"/>
                <a:gd name="T6" fmla="*/ 203 w 275"/>
                <a:gd name="T7" fmla="*/ 6 h 623"/>
                <a:gd name="T8" fmla="*/ 197 w 275"/>
                <a:gd name="T9" fmla="*/ 6 h 623"/>
                <a:gd name="T10" fmla="*/ 185 w 275"/>
                <a:gd name="T11" fmla="*/ 0 h 623"/>
                <a:gd name="T12" fmla="*/ 173 w 275"/>
                <a:gd name="T13" fmla="*/ 0 h 623"/>
                <a:gd name="T14" fmla="*/ 166 w 275"/>
                <a:gd name="T15" fmla="*/ 0 h 623"/>
                <a:gd name="T16" fmla="*/ 160 w 275"/>
                <a:gd name="T17" fmla="*/ 0 h 623"/>
                <a:gd name="T18" fmla="*/ 144 w 275"/>
                <a:gd name="T19" fmla="*/ 117 h 623"/>
                <a:gd name="T20" fmla="*/ 128 w 275"/>
                <a:gd name="T21" fmla="*/ 185 h 623"/>
                <a:gd name="T22" fmla="*/ 58 w 275"/>
                <a:gd name="T23" fmla="*/ 299 h 623"/>
                <a:gd name="T24" fmla="*/ 54 w 275"/>
                <a:gd name="T25" fmla="*/ 441 h 623"/>
                <a:gd name="T26" fmla="*/ 24 w 275"/>
                <a:gd name="T27" fmla="*/ 523 h 623"/>
                <a:gd name="T28" fmla="*/ 0 w 275"/>
                <a:gd name="T29" fmla="*/ 623 h 623"/>
                <a:gd name="T30" fmla="*/ 78 w 275"/>
                <a:gd name="T31" fmla="*/ 623 h 623"/>
                <a:gd name="T32" fmla="*/ 92 w 275"/>
                <a:gd name="T33" fmla="*/ 555 h 623"/>
                <a:gd name="T34" fmla="*/ 134 w 275"/>
                <a:gd name="T35" fmla="*/ 447 h 623"/>
                <a:gd name="T36" fmla="*/ 158 w 275"/>
                <a:gd name="T37" fmla="*/ 315 h 623"/>
                <a:gd name="T38" fmla="*/ 184 w 275"/>
                <a:gd name="T39" fmla="*/ 257 h 623"/>
                <a:gd name="T40" fmla="*/ 216 w 275"/>
                <a:gd name="T41" fmla="*/ 211 h 623"/>
                <a:gd name="T42" fmla="*/ 222 w 275"/>
                <a:gd name="T43" fmla="*/ 145 h 623"/>
                <a:gd name="T44" fmla="*/ 240 w 275"/>
                <a:gd name="T45" fmla="*/ 111 h 623"/>
                <a:gd name="T46" fmla="*/ 262 w 275"/>
                <a:gd name="T47" fmla="*/ 79 h 623"/>
                <a:gd name="T48" fmla="*/ 275 w 275"/>
                <a:gd name="T49" fmla="*/ 6 h 623"/>
                <a:gd name="T50" fmla="*/ 263 w 275"/>
                <a:gd name="T51" fmla="*/ 12 h 623"/>
                <a:gd name="T52" fmla="*/ 257 w 275"/>
                <a:gd name="T53" fmla="*/ 12 h 623"/>
                <a:gd name="T54" fmla="*/ 257 w 275"/>
                <a:gd name="T55" fmla="*/ 12 h 623"/>
                <a:gd name="T56" fmla="*/ 257 w 275"/>
                <a:gd name="T57" fmla="*/ 12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1" name="Freeform 1033"/>
            <p:cNvSpPr>
              <a:spLocks/>
            </p:cNvSpPr>
            <p:nvPr/>
          </p:nvSpPr>
          <p:spPr bwMode="ltGray">
            <a:xfrm>
              <a:off x="4522" y="3709"/>
              <a:ext cx="213" cy="611"/>
            </a:xfrm>
            <a:custGeom>
              <a:avLst/>
              <a:gdLst>
                <a:gd name="T0" fmla="*/ 171 w 213"/>
                <a:gd name="T1" fmla="*/ 12 h 611"/>
                <a:gd name="T2" fmla="*/ 159 w 213"/>
                <a:gd name="T3" fmla="*/ 24 h 611"/>
                <a:gd name="T4" fmla="*/ 153 w 213"/>
                <a:gd name="T5" fmla="*/ 36 h 611"/>
                <a:gd name="T6" fmla="*/ 128 w 213"/>
                <a:gd name="T7" fmla="*/ 60 h 611"/>
                <a:gd name="T8" fmla="*/ 110 w 213"/>
                <a:gd name="T9" fmla="*/ 83 h 611"/>
                <a:gd name="T10" fmla="*/ 86 w 213"/>
                <a:gd name="T11" fmla="*/ 119 h 611"/>
                <a:gd name="T12" fmla="*/ 68 w 213"/>
                <a:gd name="T13" fmla="*/ 167 h 611"/>
                <a:gd name="T14" fmla="*/ 68 w 213"/>
                <a:gd name="T15" fmla="*/ 221 h 611"/>
                <a:gd name="T16" fmla="*/ 68 w 213"/>
                <a:gd name="T17" fmla="*/ 227 h 611"/>
                <a:gd name="T18" fmla="*/ 68 w 213"/>
                <a:gd name="T19" fmla="*/ 233 h 611"/>
                <a:gd name="T20" fmla="*/ 68 w 213"/>
                <a:gd name="T21" fmla="*/ 239 h 611"/>
                <a:gd name="T22" fmla="*/ 68 w 213"/>
                <a:gd name="T23" fmla="*/ 245 h 611"/>
                <a:gd name="T24" fmla="*/ 68 w 213"/>
                <a:gd name="T25" fmla="*/ 251 h 611"/>
                <a:gd name="T26" fmla="*/ 68 w 213"/>
                <a:gd name="T27" fmla="*/ 251 h 611"/>
                <a:gd name="T28" fmla="*/ 68 w 213"/>
                <a:gd name="T29" fmla="*/ 257 h 611"/>
                <a:gd name="T30" fmla="*/ 68 w 213"/>
                <a:gd name="T31" fmla="*/ 269 h 611"/>
                <a:gd name="T32" fmla="*/ 74 w 213"/>
                <a:gd name="T33" fmla="*/ 287 h 611"/>
                <a:gd name="T34" fmla="*/ 80 w 213"/>
                <a:gd name="T35" fmla="*/ 305 h 611"/>
                <a:gd name="T36" fmla="*/ 86 w 213"/>
                <a:gd name="T37" fmla="*/ 311 h 611"/>
                <a:gd name="T38" fmla="*/ 86 w 213"/>
                <a:gd name="T39" fmla="*/ 311 h 611"/>
                <a:gd name="T40" fmla="*/ 92 w 213"/>
                <a:gd name="T41" fmla="*/ 317 h 611"/>
                <a:gd name="T42" fmla="*/ 92 w 213"/>
                <a:gd name="T43" fmla="*/ 323 h 611"/>
                <a:gd name="T44" fmla="*/ 92 w 213"/>
                <a:gd name="T45" fmla="*/ 323 h 611"/>
                <a:gd name="T46" fmla="*/ 24 w 213"/>
                <a:gd name="T47" fmla="*/ 437 h 611"/>
                <a:gd name="T48" fmla="*/ 18 w 213"/>
                <a:gd name="T49" fmla="*/ 471 h 611"/>
                <a:gd name="T50" fmla="*/ 0 w 213"/>
                <a:gd name="T51" fmla="*/ 547 h 611"/>
                <a:gd name="T52" fmla="*/ 50 w 213"/>
                <a:gd name="T53" fmla="*/ 611 h 611"/>
                <a:gd name="T54" fmla="*/ 114 w 213"/>
                <a:gd name="T55" fmla="*/ 611 h 611"/>
                <a:gd name="T56" fmla="*/ 104 w 213"/>
                <a:gd name="T57" fmla="*/ 555 h 611"/>
                <a:gd name="T58" fmla="*/ 120 w 213"/>
                <a:gd name="T59" fmla="*/ 515 h 611"/>
                <a:gd name="T60" fmla="*/ 150 w 213"/>
                <a:gd name="T61" fmla="*/ 449 h 611"/>
                <a:gd name="T62" fmla="*/ 166 w 213"/>
                <a:gd name="T63" fmla="*/ 377 h 611"/>
                <a:gd name="T64" fmla="*/ 156 w 213"/>
                <a:gd name="T65" fmla="*/ 295 h 611"/>
                <a:gd name="T66" fmla="*/ 170 w 213"/>
                <a:gd name="T67" fmla="*/ 203 h 611"/>
                <a:gd name="T68" fmla="*/ 212 w 213"/>
                <a:gd name="T69" fmla="*/ 95 h 611"/>
                <a:gd name="T70" fmla="*/ 213 w 213"/>
                <a:gd name="T71" fmla="*/ 0 h 611"/>
                <a:gd name="T72" fmla="*/ 207 w 213"/>
                <a:gd name="T73" fmla="*/ 0 h 611"/>
                <a:gd name="T74" fmla="*/ 201 w 213"/>
                <a:gd name="T75" fmla="*/ 0 h 611"/>
                <a:gd name="T76" fmla="*/ 195 w 213"/>
                <a:gd name="T77" fmla="*/ 0 h 611"/>
                <a:gd name="T78" fmla="*/ 189 w 213"/>
                <a:gd name="T79" fmla="*/ 0 h 611"/>
                <a:gd name="T80" fmla="*/ 183 w 213"/>
                <a:gd name="T81" fmla="*/ 6 h 611"/>
                <a:gd name="T82" fmla="*/ 177 w 213"/>
                <a:gd name="T83" fmla="*/ 6 h 611"/>
                <a:gd name="T84" fmla="*/ 171 w 213"/>
                <a:gd name="T85" fmla="*/ 12 h 611"/>
                <a:gd name="T86" fmla="*/ 171 w 213"/>
                <a:gd name="T87" fmla="*/ 12 h 611"/>
                <a:gd name="T88" fmla="*/ 171 w 213"/>
                <a:gd name="T89" fmla="*/ 12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2" name="Freeform 1034"/>
            <p:cNvSpPr>
              <a:spLocks/>
            </p:cNvSpPr>
            <p:nvPr/>
          </p:nvSpPr>
          <p:spPr bwMode="ltGray">
            <a:xfrm>
              <a:off x="4292" y="3936"/>
              <a:ext cx="167" cy="384"/>
            </a:xfrm>
            <a:custGeom>
              <a:avLst/>
              <a:gdLst>
                <a:gd name="T0" fmla="*/ 149 w 167"/>
                <a:gd name="T1" fmla="*/ 60 h 384"/>
                <a:gd name="T2" fmla="*/ 119 w 167"/>
                <a:gd name="T3" fmla="*/ 30 h 384"/>
                <a:gd name="T4" fmla="*/ 89 w 167"/>
                <a:gd name="T5" fmla="*/ 12 h 384"/>
                <a:gd name="T6" fmla="*/ 59 w 167"/>
                <a:gd name="T7" fmla="*/ 0 h 384"/>
                <a:gd name="T8" fmla="*/ 54 w 167"/>
                <a:gd name="T9" fmla="*/ 70 h 384"/>
                <a:gd name="T10" fmla="*/ 46 w 167"/>
                <a:gd name="T11" fmla="*/ 112 h 384"/>
                <a:gd name="T12" fmla="*/ 52 w 167"/>
                <a:gd name="T13" fmla="*/ 168 h 384"/>
                <a:gd name="T14" fmla="*/ 24 w 167"/>
                <a:gd name="T15" fmla="*/ 194 h 384"/>
                <a:gd name="T16" fmla="*/ 16 w 167"/>
                <a:gd name="T17" fmla="*/ 258 h 384"/>
                <a:gd name="T18" fmla="*/ 2 w 167"/>
                <a:gd name="T19" fmla="*/ 300 h 384"/>
                <a:gd name="T20" fmla="*/ 0 w 167"/>
                <a:gd name="T21" fmla="*/ 352 h 384"/>
                <a:gd name="T22" fmla="*/ 47 w 167"/>
                <a:gd name="T23" fmla="*/ 384 h 384"/>
                <a:gd name="T24" fmla="*/ 149 w 167"/>
                <a:gd name="T25" fmla="*/ 384 h 384"/>
                <a:gd name="T26" fmla="*/ 134 w 167"/>
                <a:gd name="T27" fmla="*/ 350 h 384"/>
                <a:gd name="T28" fmla="*/ 104 w 167"/>
                <a:gd name="T29" fmla="*/ 324 h 384"/>
                <a:gd name="T30" fmla="*/ 138 w 167"/>
                <a:gd name="T31" fmla="*/ 274 h 384"/>
                <a:gd name="T32" fmla="*/ 122 w 167"/>
                <a:gd name="T33" fmla="*/ 220 h 384"/>
                <a:gd name="T34" fmla="*/ 132 w 167"/>
                <a:gd name="T35" fmla="*/ 186 h 384"/>
                <a:gd name="T36" fmla="*/ 140 w 167"/>
                <a:gd name="T37" fmla="*/ 154 h 384"/>
                <a:gd name="T38" fmla="*/ 167 w 167"/>
                <a:gd name="T39" fmla="*/ 90 h 384"/>
                <a:gd name="T40" fmla="*/ 149 w 167"/>
                <a:gd name="T41" fmla="*/ 60 h 384"/>
                <a:gd name="T42" fmla="*/ 149 w 167"/>
                <a:gd name="T43" fmla="*/ 60 h 384"/>
                <a:gd name="T44" fmla="*/ 149 w 167"/>
                <a:gd name="T45" fmla="*/ 6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3" name="Freeform 1035"/>
            <p:cNvSpPr>
              <a:spLocks/>
            </p:cNvSpPr>
            <p:nvPr/>
          </p:nvSpPr>
          <p:spPr bwMode="ltGray">
            <a:xfrm>
              <a:off x="4100" y="4020"/>
              <a:ext cx="166" cy="300"/>
            </a:xfrm>
            <a:custGeom>
              <a:avLst/>
              <a:gdLst>
                <a:gd name="T0" fmla="*/ 136 w 166"/>
                <a:gd name="T1" fmla="*/ 12 h 300"/>
                <a:gd name="T2" fmla="*/ 100 w 166"/>
                <a:gd name="T3" fmla="*/ 0 h 300"/>
                <a:gd name="T4" fmla="*/ 78 w 166"/>
                <a:gd name="T5" fmla="*/ 64 h 300"/>
                <a:gd name="T6" fmla="*/ 70 w 166"/>
                <a:gd name="T7" fmla="*/ 126 h 300"/>
                <a:gd name="T8" fmla="*/ 46 w 166"/>
                <a:gd name="T9" fmla="*/ 184 h 300"/>
                <a:gd name="T10" fmla="*/ 58 w 166"/>
                <a:gd name="T11" fmla="*/ 232 h 300"/>
                <a:gd name="T12" fmla="*/ 38 w 166"/>
                <a:gd name="T13" fmla="*/ 268 h 300"/>
                <a:gd name="T14" fmla="*/ 0 w 166"/>
                <a:gd name="T15" fmla="*/ 300 h 300"/>
                <a:gd name="T16" fmla="*/ 160 w 166"/>
                <a:gd name="T17" fmla="*/ 300 h 300"/>
                <a:gd name="T18" fmla="*/ 136 w 166"/>
                <a:gd name="T19" fmla="*/ 272 h 300"/>
                <a:gd name="T20" fmla="*/ 98 w 166"/>
                <a:gd name="T21" fmla="*/ 234 h 300"/>
                <a:gd name="T22" fmla="*/ 130 w 166"/>
                <a:gd name="T23" fmla="*/ 188 h 300"/>
                <a:gd name="T24" fmla="*/ 138 w 166"/>
                <a:gd name="T25" fmla="*/ 134 h 300"/>
                <a:gd name="T26" fmla="*/ 144 w 166"/>
                <a:gd name="T27" fmla="*/ 94 h 300"/>
                <a:gd name="T28" fmla="*/ 164 w 166"/>
                <a:gd name="T29" fmla="*/ 60 h 300"/>
                <a:gd name="T30" fmla="*/ 166 w 166"/>
                <a:gd name="T31" fmla="*/ 0 h 300"/>
                <a:gd name="T32" fmla="*/ 136 w 166"/>
                <a:gd name="T33" fmla="*/ 12 h 300"/>
                <a:gd name="T34" fmla="*/ 136 w 166"/>
                <a:gd name="T35" fmla="*/ 12 h 300"/>
                <a:gd name="T36" fmla="*/ 136 w 166"/>
                <a:gd name="T37" fmla="*/ 1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4" name="Freeform 1036"/>
            <p:cNvSpPr>
              <a:spLocks/>
            </p:cNvSpPr>
            <p:nvPr/>
          </p:nvSpPr>
          <p:spPr bwMode="ltGray">
            <a:xfrm>
              <a:off x="3910" y="4038"/>
              <a:ext cx="237" cy="282"/>
            </a:xfrm>
            <a:custGeom>
              <a:avLst/>
              <a:gdLst>
                <a:gd name="T0" fmla="*/ 201 w 237"/>
                <a:gd name="T1" fmla="*/ 0 h 282"/>
                <a:gd name="T2" fmla="*/ 183 w 237"/>
                <a:gd name="T3" fmla="*/ 0 h 282"/>
                <a:gd name="T4" fmla="*/ 158 w 237"/>
                <a:gd name="T5" fmla="*/ 50 h 282"/>
                <a:gd name="T6" fmla="*/ 148 w 237"/>
                <a:gd name="T7" fmla="*/ 92 h 282"/>
                <a:gd name="T8" fmla="*/ 120 w 237"/>
                <a:gd name="T9" fmla="*/ 144 h 282"/>
                <a:gd name="T10" fmla="*/ 82 w 237"/>
                <a:gd name="T11" fmla="*/ 182 h 282"/>
                <a:gd name="T12" fmla="*/ 60 w 237"/>
                <a:gd name="T13" fmla="*/ 232 h 282"/>
                <a:gd name="T14" fmla="*/ 0 w 237"/>
                <a:gd name="T15" fmla="*/ 282 h 282"/>
                <a:gd name="T16" fmla="*/ 128 w 237"/>
                <a:gd name="T17" fmla="*/ 282 h 282"/>
                <a:gd name="T18" fmla="*/ 154 w 237"/>
                <a:gd name="T19" fmla="*/ 254 h 282"/>
                <a:gd name="T20" fmla="*/ 158 w 237"/>
                <a:gd name="T21" fmla="*/ 196 h 282"/>
                <a:gd name="T22" fmla="*/ 188 w 237"/>
                <a:gd name="T23" fmla="*/ 148 h 282"/>
                <a:gd name="T24" fmla="*/ 196 w 237"/>
                <a:gd name="T25" fmla="*/ 70 h 282"/>
                <a:gd name="T26" fmla="*/ 237 w 237"/>
                <a:gd name="T27" fmla="*/ 0 h 282"/>
                <a:gd name="T28" fmla="*/ 201 w 237"/>
                <a:gd name="T29" fmla="*/ 0 h 282"/>
                <a:gd name="T30" fmla="*/ 201 w 237"/>
                <a:gd name="T31" fmla="*/ 0 h 282"/>
                <a:gd name="T32" fmla="*/ 201 w 237"/>
                <a:gd name="T33" fmla="*/ 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5" name="Freeform 1037"/>
            <p:cNvSpPr>
              <a:spLocks/>
            </p:cNvSpPr>
            <p:nvPr/>
          </p:nvSpPr>
          <p:spPr bwMode="ltGray">
            <a:xfrm>
              <a:off x="3674" y="4086"/>
              <a:ext cx="196" cy="234"/>
            </a:xfrm>
            <a:custGeom>
              <a:avLst/>
              <a:gdLst>
                <a:gd name="T0" fmla="*/ 167 w 196"/>
                <a:gd name="T1" fmla="*/ 54 h 234"/>
                <a:gd name="T2" fmla="*/ 113 w 196"/>
                <a:gd name="T3" fmla="*/ 24 h 234"/>
                <a:gd name="T4" fmla="*/ 83 w 196"/>
                <a:gd name="T5" fmla="*/ 0 h 234"/>
                <a:gd name="T6" fmla="*/ 80 w 196"/>
                <a:gd name="T7" fmla="*/ 62 h 234"/>
                <a:gd name="T8" fmla="*/ 58 w 196"/>
                <a:gd name="T9" fmla="*/ 100 h 234"/>
                <a:gd name="T10" fmla="*/ 54 w 196"/>
                <a:gd name="T11" fmla="*/ 160 h 234"/>
                <a:gd name="T12" fmla="*/ 36 w 196"/>
                <a:gd name="T13" fmla="*/ 202 h 234"/>
                <a:gd name="T14" fmla="*/ 0 w 196"/>
                <a:gd name="T15" fmla="*/ 234 h 234"/>
                <a:gd name="T16" fmla="*/ 146 w 196"/>
                <a:gd name="T17" fmla="*/ 234 h 234"/>
                <a:gd name="T18" fmla="*/ 170 w 196"/>
                <a:gd name="T19" fmla="*/ 198 h 234"/>
                <a:gd name="T20" fmla="*/ 158 w 196"/>
                <a:gd name="T21" fmla="*/ 138 h 234"/>
                <a:gd name="T22" fmla="*/ 196 w 196"/>
                <a:gd name="T23" fmla="*/ 100 h 234"/>
                <a:gd name="T24" fmla="*/ 191 w 196"/>
                <a:gd name="T25" fmla="*/ 54 h 234"/>
                <a:gd name="T26" fmla="*/ 167 w 196"/>
                <a:gd name="T27" fmla="*/ 54 h 234"/>
                <a:gd name="T28" fmla="*/ 167 w 196"/>
                <a:gd name="T29" fmla="*/ 54 h 234"/>
                <a:gd name="T30" fmla="*/ 167 w 196"/>
                <a:gd name="T31" fmla="*/ 5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6" name="Freeform 1038"/>
            <p:cNvSpPr>
              <a:spLocks/>
            </p:cNvSpPr>
            <p:nvPr/>
          </p:nvSpPr>
          <p:spPr bwMode="ltGray">
            <a:xfrm>
              <a:off x="3476" y="4068"/>
              <a:ext cx="190" cy="252"/>
            </a:xfrm>
            <a:custGeom>
              <a:avLst/>
              <a:gdLst>
                <a:gd name="T0" fmla="*/ 190 w 190"/>
                <a:gd name="T1" fmla="*/ 0 h 252"/>
                <a:gd name="T2" fmla="*/ 166 w 190"/>
                <a:gd name="T3" fmla="*/ 0 h 252"/>
                <a:gd name="T4" fmla="*/ 158 w 190"/>
                <a:gd name="T5" fmla="*/ 38 h 252"/>
                <a:gd name="T6" fmla="*/ 138 w 190"/>
                <a:gd name="T7" fmla="*/ 120 h 252"/>
                <a:gd name="T8" fmla="*/ 94 w 190"/>
                <a:gd name="T9" fmla="*/ 180 h 252"/>
                <a:gd name="T10" fmla="*/ 62 w 190"/>
                <a:gd name="T11" fmla="*/ 234 h 252"/>
                <a:gd name="T12" fmla="*/ 0 w 190"/>
                <a:gd name="T13" fmla="*/ 252 h 252"/>
                <a:gd name="T14" fmla="*/ 128 w 190"/>
                <a:gd name="T15" fmla="*/ 252 h 252"/>
                <a:gd name="T16" fmla="*/ 142 w 190"/>
                <a:gd name="T17" fmla="*/ 188 h 252"/>
                <a:gd name="T18" fmla="*/ 186 w 190"/>
                <a:gd name="T19" fmla="*/ 90 h 252"/>
                <a:gd name="T20" fmla="*/ 190 w 190"/>
                <a:gd name="T21" fmla="*/ 38 h 252"/>
                <a:gd name="T22" fmla="*/ 190 w 190"/>
                <a:gd name="T23" fmla="*/ 0 h 252"/>
                <a:gd name="T24" fmla="*/ 190 w 190"/>
                <a:gd name="T25" fmla="*/ 0 h 252"/>
                <a:gd name="T26" fmla="*/ 190 w 190"/>
                <a:gd name="T27" fmla="*/ 0 h 252"/>
                <a:gd name="T28" fmla="*/ 190 w 190"/>
                <a:gd name="T29"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7" name="Freeform 1039"/>
            <p:cNvSpPr>
              <a:spLocks/>
            </p:cNvSpPr>
            <p:nvPr/>
          </p:nvSpPr>
          <p:spPr bwMode="ltGray">
            <a:xfrm>
              <a:off x="3170" y="4188"/>
              <a:ext cx="230" cy="132"/>
            </a:xfrm>
            <a:custGeom>
              <a:avLst/>
              <a:gdLst>
                <a:gd name="T0" fmla="*/ 197 w 230"/>
                <a:gd name="T1" fmla="*/ 0 h 132"/>
                <a:gd name="T2" fmla="*/ 191 w 230"/>
                <a:gd name="T3" fmla="*/ 0 h 132"/>
                <a:gd name="T4" fmla="*/ 185 w 230"/>
                <a:gd name="T5" fmla="*/ 0 h 132"/>
                <a:gd name="T6" fmla="*/ 173 w 230"/>
                <a:gd name="T7" fmla="*/ 0 h 132"/>
                <a:gd name="T8" fmla="*/ 161 w 230"/>
                <a:gd name="T9" fmla="*/ 0 h 132"/>
                <a:gd name="T10" fmla="*/ 155 w 230"/>
                <a:gd name="T11" fmla="*/ 0 h 132"/>
                <a:gd name="T12" fmla="*/ 138 w 230"/>
                <a:gd name="T13" fmla="*/ 6 h 132"/>
                <a:gd name="T14" fmla="*/ 132 w 230"/>
                <a:gd name="T15" fmla="*/ 6 h 132"/>
                <a:gd name="T16" fmla="*/ 35 w 230"/>
                <a:gd name="T17" fmla="*/ 18 h 132"/>
                <a:gd name="T18" fmla="*/ 11 w 230"/>
                <a:gd name="T19" fmla="*/ 30 h 132"/>
                <a:gd name="T20" fmla="*/ 23 w 230"/>
                <a:gd name="T21" fmla="*/ 54 h 132"/>
                <a:gd name="T22" fmla="*/ 0 w 230"/>
                <a:gd name="T23" fmla="*/ 100 h 132"/>
                <a:gd name="T24" fmla="*/ 0 w 230"/>
                <a:gd name="T25" fmla="*/ 132 h 132"/>
                <a:gd name="T26" fmla="*/ 162 w 230"/>
                <a:gd name="T27" fmla="*/ 132 h 132"/>
                <a:gd name="T28" fmla="*/ 204 w 230"/>
                <a:gd name="T29" fmla="*/ 88 h 132"/>
                <a:gd name="T30" fmla="*/ 230 w 230"/>
                <a:gd name="T31" fmla="*/ 46 h 132"/>
                <a:gd name="T32" fmla="*/ 214 w 230"/>
                <a:gd name="T33" fmla="*/ 24 h 132"/>
                <a:gd name="T34" fmla="*/ 215 w 230"/>
                <a:gd name="T35" fmla="*/ 0 h 132"/>
                <a:gd name="T36" fmla="*/ 209 w 230"/>
                <a:gd name="T37" fmla="*/ 0 h 132"/>
                <a:gd name="T38" fmla="*/ 203 w 230"/>
                <a:gd name="T39" fmla="*/ 0 h 132"/>
                <a:gd name="T40" fmla="*/ 203 w 230"/>
                <a:gd name="T41" fmla="*/ 0 h 132"/>
                <a:gd name="T42" fmla="*/ 197 w 230"/>
                <a:gd name="T43" fmla="*/ 0 h 132"/>
                <a:gd name="T44" fmla="*/ 197 w 230"/>
                <a:gd name="T45" fmla="*/ 0 h 132"/>
                <a:gd name="T46" fmla="*/ 197 w 230"/>
                <a:gd name="T47"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8" name="Freeform 1040"/>
            <p:cNvSpPr>
              <a:spLocks/>
            </p:cNvSpPr>
            <p:nvPr/>
          </p:nvSpPr>
          <p:spPr bwMode="ltGray">
            <a:xfrm>
              <a:off x="3044" y="4218"/>
              <a:ext cx="89" cy="102"/>
            </a:xfrm>
            <a:custGeom>
              <a:avLst/>
              <a:gdLst>
                <a:gd name="T0" fmla="*/ 71 w 89"/>
                <a:gd name="T1" fmla="*/ 0 h 102"/>
                <a:gd name="T2" fmla="*/ 66 w 89"/>
                <a:gd name="T3" fmla="*/ 48 h 102"/>
                <a:gd name="T4" fmla="*/ 30 w 89"/>
                <a:gd name="T5" fmla="*/ 72 h 102"/>
                <a:gd name="T6" fmla="*/ 0 w 89"/>
                <a:gd name="T7" fmla="*/ 102 h 102"/>
                <a:gd name="T8" fmla="*/ 66 w 89"/>
                <a:gd name="T9" fmla="*/ 102 h 102"/>
                <a:gd name="T10" fmla="*/ 88 w 89"/>
                <a:gd name="T11" fmla="*/ 56 h 102"/>
                <a:gd name="T12" fmla="*/ 89 w 89"/>
                <a:gd name="T13" fmla="*/ 6 h 102"/>
                <a:gd name="T14" fmla="*/ 71 w 89"/>
                <a:gd name="T15" fmla="*/ 0 h 102"/>
                <a:gd name="T16" fmla="*/ 71 w 89"/>
                <a:gd name="T17" fmla="*/ 0 h 102"/>
                <a:gd name="T18" fmla="*/ 71 w 89"/>
                <a:gd name="T1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9" name="Freeform 1041"/>
            <p:cNvSpPr>
              <a:spLocks/>
            </p:cNvSpPr>
            <p:nvPr/>
          </p:nvSpPr>
          <p:spPr bwMode="ltGray">
            <a:xfrm>
              <a:off x="5482" y="3367"/>
              <a:ext cx="278" cy="953"/>
            </a:xfrm>
            <a:custGeom>
              <a:avLst/>
              <a:gdLst>
                <a:gd name="T0" fmla="*/ 278 w 278"/>
                <a:gd name="T1" fmla="*/ 24 h 953"/>
                <a:gd name="T2" fmla="*/ 272 w 278"/>
                <a:gd name="T3" fmla="*/ 24 h 953"/>
                <a:gd name="T4" fmla="*/ 272 w 278"/>
                <a:gd name="T5" fmla="*/ 18 h 953"/>
                <a:gd name="T6" fmla="*/ 266 w 278"/>
                <a:gd name="T7" fmla="*/ 18 h 953"/>
                <a:gd name="T8" fmla="*/ 254 w 278"/>
                <a:gd name="T9" fmla="*/ 12 h 953"/>
                <a:gd name="T10" fmla="*/ 236 w 278"/>
                <a:gd name="T11" fmla="*/ 6 h 953"/>
                <a:gd name="T12" fmla="*/ 212 w 278"/>
                <a:gd name="T13" fmla="*/ 0 h 953"/>
                <a:gd name="T14" fmla="*/ 206 w 278"/>
                <a:gd name="T15" fmla="*/ 6 h 953"/>
                <a:gd name="T16" fmla="*/ 198 w 278"/>
                <a:gd name="T17" fmla="*/ 129 h 953"/>
                <a:gd name="T18" fmla="*/ 184 w 278"/>
                <a:gd name="T19" fmla="*/ 209 h 953"/>
                <a:gd name="T20" fmla="*/ 182 w 278"/>
                <a:gd name="T21" fmla="*/ 249 h 953"/>
                <a:gd name="T22" fmla="*/ 200 w 278"/>
                <a:gd name="T23" fmla="*/ 339 h 953"/>
                <a:gd name="T24" fmla="*/ 186 w 278"/>
                <a:gd name="T25" fmla="*/ 481 h 953"/>
                <a:gd name="T26" fmla="*/ 176 w 278"/>
                <a:gd name="T27" fmla="*/ 521 h 953"/>
                <a:gd name="T28" fmla="*/ 156 w 278"/>
                <a:gd name="T29" fmla="*/ 601 h 953"/>
                <a:gd name="T30" fmla="*/ 172 w 278"/>
                <a:gd name="T31" fmla="*/ 681 h 953"/>
                <a:gd name="T32" fmla="*/ 138 w 278"/>
                <a:gd name="T33" fmla="*/ 765 h 953"/>
                <a:gd name="T34" fmla="*/ 96 w 278"/>
                <a:gd name="T35" fmla="*/ 847 h 953"/>
                <a:gd name="T36" fmla="*/ 50 w 278"/>
                <a:gd name="T37" fmla="*/ 899 h 953"/>
                <a:gd name="T38" fmla="*/ 0 w 278"/>
                <a:gd name="T39" fmla="*/ 953 h 953"/>
                <a:gd name="T40" fmla="*/ 278 w 278"/>
                <a:gd name="T41" fmla="*/ 953 h 953"/>
                <a:gd name="T42" fmla="*/ 278 w 278"/>
                <a:gd name="T43" fmla="*/ 24 h 953"/>
                <a:gd name="T44" fmla="*/ 278 w 278"/>
                <a:gd name="T45" fmla="*/ 24 h 953"/>
                <a:gd name="T46" fmla="*/ 278 w 278"/>
                <a:gd name="T47" fmla="*/ 24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grpSp>
      <p:sp>
        <p:nvSpPr>
          <p:cNvPr id="202770" name="Rectangle 1042"/>
          <p:cNvSpPr>
            <a:spLocks noGrp="1" noChangeArrowheads="1"/>
          </p:cNvSpPr>
          <p:nvPr>
            <p:ph type="ctrTitle" sz="quarter"/>
          </p:nvPr>
        </p:nvSpPr>
        <p:spPr>
          <a:xfrm>
            <a:off x="685800" y="1600200"/>
            <a:ext cx="7772400" cy="1828800"/>
          </a:xfrm>
        </p:spPr>
        <p:txBody>
          <a:bodyPr anchor="b"/>
          <a:lstStyle>
            <a:lvl1pPr>
              <a:defRPr sz="5700"/>
            </a:lvl1pPr>
          </a:lstStyle>
          <a:p>
            <a:pPr lvl="0"/>
            <a:r>
              <a:rPr lang="en-US" noProof="0" smtClean="0"/>
              <a:t>Click to edit Master title style</a:t>
            </a:r>
          </a:p>
        </p:txBody>
      </p:sp>
      <p:sp>
        <p:nvSpPr>
          <p:cNvPr id="202771" name="Rectangle 1043"/>
          <p:cNvSpPr>
            <a:spLocks noGrp="1" noChangeArrowheads="1"/>
          </p:cNvSpPr>
          <p:nvPr>
            <p:ph type="subTitle" sz="quarter" idx="1"/>
          </p:nvPr>
        </p:nvSpPr>
        <p:spPr>
          <a:xfrm>
            <a:off x="1371600" y="3733800"/>
            <a:ext cx="6400800" cy="1752600"/>
          </a:xfrm>
        </p:spPr>
        <p:txBody>
          <a:bodyPr/>
          <a:lstStyle>
            <a:lvl1pPr marL="0" indent="0" algn="ctr">
              <a:buFont typeface="Wingdings" pitchFamily="2" charset="2"/>
              <a:buNone/>
              <a:defRPr sz="3600"/>
            </a:lvl1pPr>
          </a:lstStyle>
          <a:p>
            <a:pPr lvl="0"/>
            <a:r>
              <a:rPr lang="en-US" noProof="0" smtClean="0"/>
              <a:t>Click to edit Master subtitle style</a:t>
            </a:r>
          </a:p>
        </p:txBody>
      </p:sp>
      <p:sp>
        <p:nvSpPr>
          <p:cNvPr id="20" name="Rectangle 1044"/>
          <p:cNvSpPr>
            <a:spLocks noGrp="1" noChangeArrowheads="1"/>
          </p:cNvSpPr>
          <p:nvPr>
            <p:ph type="dt" sz="quarter" idx="10"/>
          </p:nvPr>
        </p:nvSpPr>
        <p:spPr/>
        <p:txBody>
          <a:bodyPr/>
          <a:lstStyle>
            <a:lvl1pPr>
              <a:defRPr/>
            </a:lvl1pPr>
          </a:lstStyle>
          <a:p>
            <a:endParaRPr lang="en-US"/>
          </a:p>
        </p:txBody>
      </p:sp>
      <p:sp>
        <p:nvSpPr>
          <p:cNvPr id="21" name="Rectangle 1045"/>
          <p:cNvSpPr>
            <a:spLocks noGrp="1" noChangeArrowheads="1"/>
          </p:cNvSpPr>
          <p:nvPr>
            <p:ph type="ftr" sz="quarter" idx="11"/>
          </p:nvPr>
        </p:nvSpPr>
        <p:spPr/>
        <p:txBody>
          <a:bodyPr/>
          <a:lstStyle>
            <a:lvl1pPr>
              <a:defRPr/>
            </a:lvl1pPr>
          </a:lstStyle>
          <a:p>
            <a:endParaRPr lang="en-US"/>
          </a:p>
        </p:txBody>
      </p:sp>
      <p:sp>
        <p:nvSpPr>
          <p:cNvPr id="22" name="Rectangle 1046"/>
          <p:cNvSpPr>
            <a:spLocks noGrp="1" noChangeArrowheads="1"/>
          </p:cNvSpPr>
          <p:nvPr>
            <p:ph type="sldNum" sz="quarter" idx="12"/>
          </p:nvPr>
        </p:nvSpPr>
        <p:spPr/>
        <p:txBody>
          <a:bodyPr/>
          <a:lstStyle>
            <a:lvl1pPr>
              <a:defRPr/>
            </a:lvl1pPr>
          </a:lstStyle>
          <a:p>
            <a:fld id="{EA81054A-ABB6-43AF-81CC-493F673D7C09}" type="slidenum">
              <a:rPr lang="en-US"/>
              <a:pPr/>
              <a:t>‹#›</a:t>
            </a:fld>
            <a:endParaRPr lang="en-US"/>
          </a:p>
        </p:txBody>
      </p:sp>
    </p:spTree>
    <p:extLst>
      <p:ext uri="{BB962C8B-B14F-4D97-AF65-F5344CB8AC3E}">
        <p14:creationId xmlns:p14="http://schemas.microsoft.com/office/powerpoint/2010/main" val="3282648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9"/>
          <p:cNvSpPr>
            <a:spLocks noGrp="1" noChangeArrowheads="1"/>
          </p:cNvSpPr>
          <p:nvPr>
            <p:ph type="dt" sz="half" idx="10"/>
          </p:nvPr>
        </p:nvSpPr>
        <p:spPr>
          <a:ln/>
        </p:spPr>
        <p:txBody>
          <a:bodyPr/>
          <a:lstStyle>
            <a:lvl1pPr>
              <a:defRPr/>
            </a:lvl1pPr>
          </a:lstStyle>
          <a:p>
            <a:endParaRPr lang="en-US"/>
          </a:p>
        </p:txBody>
      </p:sp>
      <p:sp>
        <p:nvSpPr>
          <p:cNvPr id="5" name="Rectangle 20"/>
          <p:cNvSpPr>
            <a:spLocks noGrp="1" noChangeArrowheads="1"/>
          </p:cNvSpPr>
          <p:nvPr>
            <p:ph type="ftr" sz="quarter" idx="11"/>
          </p:nvPr>
        </p:nvSpPr>
        <p:spPr>
          <a:ln/>
        </p:spPr>
        <p:txBody>
          <a:bodyPr/>
          <a:lstStyle>
            <a:lvl1pPr>
              <a:defRPr/>
            </a:lvl1pPr>
          </a:lstStyle>
          <a:p>
            <a:endParaRPr lang="en-US"/>
          </a:p>
        </p:txBody>
      </p:sp>
      <p:sp>
        <p:nvSpPr>
          <p:cNvPr id="6" name="Rectangle 21"/>
          <p:cNvSpPr>
            <a:spLocks noGrp="1" noChangeArrowheads="1"/>
          </p:cNvSpPr>
          <p:nvPr>
            <p:ph type="sldNum" sz="quarter" idx="12"/>
          </p:nvPr>
        </p:nvSpPr>
        <p:spPr>
          <a:ln/>
        </p:spPr>
        <p:txBody>
          <a:bodyPr/>
          <a:lstStyle>
            <a:lvl1pPr>
              <a:defRPr/>
            </a:lvl1pPr>
          </a:lstStyle>
          <a:p>
            <a:fld id="{84DF96F5-5AF1-4C2B-97B0-7AE3B18D43CD}" type="slidenum">
              <a:rPr lang="en-US"/>
              <a:pPr/>
              <a:t>‹#›</a:t>
            </a:fld>
            <a:endParaRPr lang="en-US"/>
          </a:p>
        </p:txBody>
      </p:sp>
    </p:spTree>
    <p:extLst>
      <p:ext uri="{BB962C8B-B14F-4D97-AF65-F5344CB8AC3E}">
        <p14:creationId xmlns:p14="http://schemas.microsoft.com/office/powerpoint/2010/main" val="3529281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9"/>
          <p:cNvSpPr>
            <a:spLocks noGrp="1" noChangeArrowheads="1"/>
          </p:cNvSpPr>
          <p:nvPr>
            <p:ph type="dt" sz="half" idx="10"/>
          </p:nvPr>
        </p:nvSpPr>
        <p:spPr>
          <a:ln/>
        </p:spPr>
        <p:txBody>
          <a:bodyPr/>
          <a:lstStyle>
            <a:lvl1pPr>
              <a:defRPr/>
            </a:lvl1pPr>
          </a:lstStyle>
          <a:p>
            <a:endParaRPr lang="en-US"/>
          </a:p>
        </p:txBody>
      </p:sp>
      <p:sp>
        <p:nvSpPr>
          <p:cNvPr id="5" name="Rectangle 20"/>
          <p:cNvSpPr>
            <a:spLocks noGrp="1" noChangeArrowheads="1"/>
          </p:cNvSpPr>
          <p:nvPr>
            <p:ph type="ftr" sz="quarter" idx="11"/>
          </p:nvPr>
        </p:nvSpPr>
        <p:spPr>
          <a:ln/>
        </p:spPr>
        <p:txBody>
          <a:bodyPr/>
          <a:lstStyle>
            <a:lvl1pPr>
              <a:defRPr/>
            </a:lvl1pPr>
          </a:lstStyle>
          <a:p>
            <a:endParaRPr lang="en-US"/>
          </a:p>
        </p:txBody>
      </p:sp>
      <p:sp>
        <p:nvSpPr>
          <p:cNvPr id="6" name="Rectangle 21"/>
          <p:cNvSpPr>
            <a:spLocks noGrp="1" noChangeArrowheads="1"/>
          </p:cNvSpPr>
          <p:nvPr>
            <p:ph type="sldNum" sz="quarter" idx="12"/>
          </p:nvPr>
        </p:nvSpPr>
        <p:spPr>
          <a:ln/>
        </p:spPr>
        <p:txBody>
          <a:bodyPr/>
          <a:lstStyle>
            <a:lvl1pPr>
              <a:defRPr/>
            </a:lvl1pPr>
          </a:lstStyle>
          <a:p>
            <a:fld id="{5E39E22B-931A-47B4-BC3D-D418EA138F83}" type="slidenum">
              <a:rPr lang="en-US"/>
              <a:pPr/>
              <a:t>‹#›</a:t>
            </a:fld>
            <a:endParaRPr lang="en-US"/>
          </a:p>
        </p:txBody>
      </p:sp>
    </p:spTree>
    <p:extLst>
      <p:ext uri="{BB962C8B-B14F-4D97-AF65-F5344CB8AC3E}">
        <p14:creationId xmlns:p14="http://schemas.microsoft.com/office/powerpoint/2010/main" val="3623499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GB"/>
          </a:p>
        </p:txBody>
      </p:sp>
      <p:sp>
        <p:nvSpPr>
          <p:cNvPr id="3" name="ClipArt Placeholder 2"/>
          <p:cNvSpPr>
            <a:spLocks noGrp="1"/>
          </p:cNvSpPr>
          <p:nvPr>
            <p:ph type="clipArt" sz="half" idx="1"/>
          </p:nvPr>
        </p:nvSpPr>
        <p:spPr>
          <a:xfrm>
            <a:off x="457200" y="1600200"/>
            <a:ext cx="4038600" cy="4530725"/>
          </a:xfrm>
        </p:spPr>
        <p:txBody>
          <a:bodyPr/>
          <a:lstStyle/>
          <a:p>
            <a:pPr lvl="0"/>
            <a:endParaRPr lang="en-GB" noProof="0" smtClean="0"/>
          </a:p>
        </p:txBody>
      </p:sp>
      <p:sp>
        <p:nvSpPr>
          <p:cNvPr id="4" name="Text Placeholder 3"/>
          <p:cNvSpPr>
            <a:spLocks noGrp="1"/>
          </p:cNvSpPr>
          <p:nvPr>
            <p:ph type="body"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9"/>
          <p:cNvSpPr>
            <a:spLocks noGrp="1" noChangeArrowheads="1"/>
          </p:cNvSpPr>
          <p:nvPr>
            <p:ph type="dt" sz="half" idx="10"/>
          </p:nvPr>
        </p:nvSpPr>
        <p:spPr>
          <a:ln/>
        </p:spPr>
        <p:txBody>
          <a:bodyPr/>
          <a:lstStyle>
            <a:lvl1pPr>
              <a:defRPr/>
            </a:lvl1pPr>
          </a:lstStyle>
          <a:p>
            <a:endParaRPr lang="en-US"/>
          </a:p>
        </p:txBody>
      </p:sp>
      <p:sp>
        <p:nvSpPr>
          <p:cNvPr id="6" name="Rectangle 20"/>
          <p:cNvSpPr>
            <a:spLocks noGrp="1" noChangeArrowheads="1"/>
          </p:cNvSpPr>
          <p:nvPr>
            <p:ph type="ftr" sz="quarter" idx="11"/>
          </p:nvPr>
        </p:nvSpPr>
        <p:spPr>
          <a:ln/>
        </p:spPr>
        <p:txBody>
          <a:bodyPr/>
          <a:lstStyle>
            <a:lvl1pPr>
              <a:defRPr/>
            </a:lvl1pPr>
          </a:lstStyle>
          <a:p>
            <a:endParaRPr lang="en-US"/>
          </a:p>
        </p:txBody>
      </p:sp>
      <p:sp>
        <p:nvSpPr>
          <p:cNvPr id="7" name="Rectangle 21"/>
          <p:cNvSpPr>
            <a:spLocks noGrp="1" noChangeArrowheads="1"/>
          </p:cNvSpPr>
          <p:nvPr>
            <p:ph type="sldNum" sz="quarter" idx="12"/>
          </p:nvPr>
        </p:nvSpPr>
        <p:spPr>
          <a:ln/>
        </p:spPr>
        <p:txBody>
          <a:bodyPr/>
          <a:lstStyle>
            <a:lvl1pPr>
              <a:defRPr/>
            </a:lvl1pPr>
          </a:lstStyle>
          <a:p>
            <a:fld id="{4A350606-46E6-46D9-B337-CF509D8C0886}" type="slidenum">
              <a:rPr lang="en-US"/>
              <a:pPr/>
              <a:t>‹#›</a:t>
            </a:fld>
            <a:endParaRPr lang="en-US"/>
          </a:p>
        </p:txBody>
      </p:sp>
    </p:spTree>
    <p:extLst>
      <p:ext uri="{BB962C8B-B14F-4D97-AF65-F5344CB8AC3E}">
        <p14:creationId xmlns:p14="http://schemas.microsoft.com/office/powerpoint/2010/main" val="578264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9"/>
          <p:cNvSpPr>
            <a:spLocks noGrp="1" noChangeArrowheads="1"/>
          </p:cNvSpPr>
          <p:nvPr>
            <p:ph type="dt" sz="half" idx="10"/>
          </p:nvPr>
        </p:nvSpPr>
        <p:spPr>
          <a:ln/>
        </p:spPr>
        <p:txBody>
          <a:bodyPr/>
          <a:lstStyle>
            <a:lvl1pPr>
              <a:defRPr/>
            </a:lvl1pPr>
          </a:lstStyle>
          <a:p>
            <a:endParaRPr lang="en-US"/>
          </a:p>
        </p:txBody>
      </p:sp>
      <p:sp>
        <p:nvSpPr>
          <p:cNvPr id="5" name="Rectangle 20"/>
          <p:cNvSpPr>
            <a:spLocks noGrp="1" noChangeArrowheads="1"/>
          </p:cNvSpPr>
          <p:nvPr>
            <p:ph type="ftr" sz="quarter" idx="11"/>
          </p:nvPr>
        </p:nvSpPr>
        <p:spPr>
          <a:ln/>
        </p:spPr>
        <p:txBody>
          <a:bodyPr/>
          <a:lstStyle>
            <a:lvl1pPr>
              <a:defRPr/>
            </a:lvl1pPr>
          </a:lstStyle>
          <a:p>
            <a:endParaRPr lang="en-US"/>
          </a:p>
        </p:txBody>
      </p:sp>
      <p:sp>
        <p:nvSpPr>
          <p:cNvPr id="6" name="Rectangle 21"/>
          <p:cNvSpPr>
            <a:spLocks noGrp="1" noChangeArrowheads="1"/>
          </p:cNvSpPr>
          <p:nvPr>
            <p:ph type="sldNum" sz="quarter" idx="12"/>
          </p:nvPr>
        </p:nvSpPr>
        <p:spPr>
          <a:ln/>
        </p:spPr>
        <p:txBody>
          <a:bodyPr/>
          <a:lstStyle>
            <a:lvl1pPr>
              <a:defRPr/>
            </a:lvl1pPr>
          </a:lstStyle>
          <a:p>
            <a:fld id="{AF4072F5-B242-4AAE-B3D7-2150AFFCCFCE}" type="slidenum">
              <a:rPr lang="en-US"/>
              <a:pPr/>
              <a:t>‹#›</a:t>
            </a:fld>
            <a:endParaRPr lang="en-US"/>
          </a:p>
        </p:txBody>
      </p:sp>
    </p:spTree>
    <p:extLst>
      <p:ext uri="{BB962C8B-B14F-4D97-AF65-F5344CB8AC3E}">
        <p14:creationId xmlns:p14="http://schemas.microsoft.com/office/powerpoint/2010/main" val="3640593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9"/>
          <p:cNvSpPr>
            <a:spLocks noGrp="1" noChangeArrowheads="1"/>
          </p:cNvSpPr>
          <p:nvPr>
            <p:ph type="dt" sz="half" idx="10"/>
          </p:nvPr>
        </p:nvSpPr>
        <p:spPr>
          <a:ln/>
        </p:spPr>
        <p:txBody>
          <a:bodyPr/>
          <a:lstStyle>
            <a:lvl1pPr>
              <a:defRPr/>
            </a:lvl1pPr>
          </a:lstStyle>
          <a:p>
            <a:endParaRPr lang="en-US"/>
          </a:p>
        </p:txBody>
      </p:sp>
      <p:sp>
        <p:nvSpPr>
          <p:cNvPr id="5" name="Rectangle 20"/>
          <p:cNvSpPr>
            <a:spLocks noGrp="1" noChangeArrowheads="1"/>
          </p:cNvSpPr>
          <p:nvPr>
            <p:ph type="ftr" sz="quarter" idx="11"/>
          </p:nvPr>
        </p:nvSpPr>
        <p:spPr>
          <a:ln/>
        </p:spPr>
        <p:txBody>
          <a:bodyPr/>
          <a:lstStyle>
            <a:lvl1pPr>
              <a:defRPr/>
            </a:lvl1pPr>
          </a:lstStyle>
          <a:p>
            <a:endParaRPr lang="en-US"/>
          </a:p>
        </p:txBody>
      </p:sp>
      <p:sp>
        <p:nvSpPr>
          <p:cNvPr id="6" name="Rectangle 21"/>
          <p:cNvSpPr>
            <a:spLocks noGrp="1" noChangeArrowheads="1"/>
          </p:cNvSpPr>
          <p:nvPr>
            <p:ph type="sldNum" sz="quarter" idx="12"/>
          </p:nvPr>
        </p:nvSpPr>
        <p:spPr>
          <a:ln/>
        </p:spPr>
        <p:txBody>
          <a:bodyPr/>
          <a:lstStyle>
            <a:lvl1pPr>
              <a:defRPr/>
            </a:lvl1pPr>
          </a:lstStyle>
          <a:p>
            <a:fld id="{E87AF883-41E4-49CA-8FA0-E760E1457616}" type="slidenum">
              <a:rPr lang="en-US"/>
              <a:pPr/>
              <a:t>‹#›</a:t>
            </a:fld>
            <a:endParaRPr lang="en-US"/>
          </a:p>
        </p:txBody>
      </p:sp>
    </p:spTree>
    <p:extLst>
      <p:ext uri="{BB962C8B-B14F-4D97-AF65-F5344CB8AC3E}">
        <p14:creationId xmlns:p14="http://schemas.microsoft.com/office/powerpoint/2010/main" val="1645395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9"/>
          <p:cNvSpPr>
            <a:spLocks noGrp="1" noChangeArrowheads="1"/>
          </p:cNvSpPr>
          <p:nvPr>
            <p:ph type="dt" sz="half" idx="10"/>
          </p:nvPr>
        </p:nvSpPr>
        <p:spPr>
          <a:ln/>
        </p:spPr>
        <p:txBody>
          <a:bodyPr/>
          <a:lstStyle>
            <a:lvl1pPr>
              <a:defRPr/>
            </a:lvl1pPr>
          </a:lstStyle>
          <a:p>
            <a:endParaRPr lang="en-US"/>
          </a:p>
        </p:txBody>
      </p:sp>
      <p:sp>
        <p:nvSpPr>
          <p:cNvPr id="6" name="Rectangle 20"/>
          <p:cNvSpPr>
            <a:spLocks noGrp="1" noChangeArrowheads="1"/>
          </p:cNvSpPr>
          <p:nvPr>
            <p:ph type="ftr" sz="quarter" idx="11"/>
          </p:nvPr>
        </p:nvSpPr>
        <p:spPr>
          <a:ln/>
        </p:spPr>
        <p:txBody>
          <a:bodyPr/>
          <a:lstStyle>
            <a:lvl1pPr>
              <a:defRPr/>
            </a:lvl1pPr>
          </a:lstStyle>
          <a:p>
            <a:endParaRPr lang="en-US"/>
          </a:p>
        </p:txBody>
      </p:sp>
      <p:sp>
        <p:nvSpPr>
          <p:cNvPr id="7" name="Rectangle 21"/>
          <p:cNvSpPr>
            <a:spLocks noGrp="1" noChangeArrowheads="1"/>
          </p:cNvSpPr>
          <p:nvPr>
            <p:ph type="sldNum" sz="quarter" idx="12"/>
          </p:nvPr>
        </p:nvSpPr>
        <p:spPr>
          <a:ln/>
        </p:spPr>
        <p:txBody>
          <a:bodyPr/>
          <a:lstStyle>
            <a:lvl1pPr>
              <a:defRPr/>
            </a:lvl1pPr>
          </a:lstStyle>
          <a:p>
            <a:fld id="{392D199D-1291-4E2D-9189-DF61E0BC734F}" type="slidenum">
              <a:rPr lang="en-US"/>
              <a:pPr/>
              <a:t>‹#›</a:t>
            </a:fld>
            <a:endParaRPr lang="en-US"/>
          </a:p>
        </p:txBody>
      </p:sp>
    </p:spTree>
    <p:extLst>
      <p:ext uri="{BB962C8B-B14F-4D97-AF65-F5344CB8AC3E}">
        <p14:creationId xmlns:p14="http://schemas.microsoft.com/office/powerpoint/2010/main" val="1502079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19"/>
          <p:cNvSpPr>
            <a:spLocks noGrp="1" noChangeArrowheads="1"/>
          </p:cNvSpPr>
          <p:nvPr>
            <p:ph type="dt" sz="half" idx="10"/>
          </p:nvPr>
        </p:nvSpPr>
        <p:spPr>
          <a:ln/>
        </p:spPr>
        <p:txBody>
          <a:bodyPr/>
          <a:lstStyle>
            <a:lvl1pPr>
              <a:defRPr/>
            </a:lvl1pPr>
          </a:lstStyle>
          <a:p>
            <a:endParaRPr lang="en-US"/>
          </a:p>
        </p:txBody>
      </p:sp>
      <p:sp>
        <p:nvSpPr>
          <p:cNvPr id="8" name="Rectangle 20"/>
          <p:cNvSpPr>
            <a:spLocks noGrp="1" noChangeArrowheads="1"/>
          </p:cNvSpPr>
          <p:nvPr>
            <p:ph type="ftr" sz="quarter" idx="11"/>
          </p:nvPr>
        </p:nvSpPr>
        <p:spPr>
          <a:ln/>
        </p:spPr>
        <p:txBody>
          <a:bodyPr/>
          <a:lstStyle>
            <a:lvl1pPr>
              <a:defRPr/>
            </a:lvl1pPr>
          </a:lstStyle>
          <a:p>
            <a:endParaRPr lang="en-US"/>
          </a:p>
        </p:txBody>
      </p:sp>
      <p:sp>
        <p:nvSpPr>
          <p:cNvPr id="9" name="Rectangle 21"/>
          <p:cNvSpPr>
            <a:spLocks noGrp="1" noChangeArrowheads="1"/>
          </p:cNvSpPr>
          <p:nvPr>
            <p:ph type="sldNum" sz="quarter" idx="12"/>
          </p:nvPr>
        </p:nvSpPr>
        <p:spPr>
          <a:ln/>
        </p:spPr>
        <p:txBody>
          <a:bodyPr/>
          <a:lstStyle>
            <a:lvl1pPr>
              <a:defRPr/>
            </a:lvl1pPr>
          </a:lstStyle>
          <a:p>
            <a:fld id="{8948EB81-A748-44AF-B3FF-D4D04AEF7498}" type="slidenum">
              <a:rPr lang="en-US"/>
              <a:pPr/>
              <a:t>‹#›</a:t>
            </a:fld>
            <a:endParaRPr lang="en-US"/>
          </a:p>
        </p:txBody>
      </p:sp>
    </p:spTree>
    <p:extLst>
      <p:ext uri="{BB962C8B-B14F-4D97-AF65-F5344CB8AC3E}">
        <p14:creationId xmlns:p14="http://schemas.microsoft.com/office/powerpoint/2010/main" val="2626888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19"/>
          <p:cNvSpPr>
            <a:spLocks noGrp="1" noChangeArrowheads="1"/>
          </p:cNvSpPr>
          <p:nvPr>
            <p:ph type="dt" sz="half" idx="10"/>
          </p:nvPr>
        </p:nvSpPr>
        <p:spPr>
          <a:ln/>
        </p:spPr>
        <p:txBody>
          <a:bodyPr/>
          <a:lstStyle>
            <a:lvl1pPr>
              <a:defRPr/>
            </a:lvl1pPr>
          </a:lstStyle>
          <a:p>
            <a:endParaRPr lang="en-US"/>
          </a:p>
        </p:txBody>
      </p:sp>
      <p:sp>
        <p:nvSpPr>
          <p:cNvPr id="4" name="Rectangle 20"/>
          <p:cNvSpPr>
            <a:spLocks noGrp="1" noChangeArrowheads="1"/>
          </p:cNvSpPr>
          <p:nvPr>
            <p:ph type="ftr" sz="quarter" idx="11"/>
          </p:nvPr>
        </p:nvSpPr>
        <p:spPr>
          <a:ln/>
        </p:spPr>
        <p:txBody>
          <a:bodyPr/>
          <a:lstStyle>
            <a:lvl1pPr>
              <a:defRPr/>
            </a:lvl1pPr>
          </a:lstStyle>
          <a:p>
            <a:endParaRPr lang="en-US"/>
          </a:p>
        </p:txBody>
      </p:sp>
      <p:sp>
        <p:nvSpPr>
          <p:cNvPr id="5" name="Rectangle 21"/>
          <p:cNvSpPr>
            <a:spLocks noGrp="1" noChangeArrowheads="1"/>
          </p:cNvSpPr>
          <p:nvPr>
            <p:ph type="sldNum" sz="quarter" idx="12"/>
          </p:nvPr>
        </p:nvSpPr>
        <p:spPr>
          <a:ln/>
        </p:spPr>
        <p:txBody>
          <a:bodyPr/>
          <a:lstStyle>
            <a:lvl1pPr>
              <a:defRPr/>
            </a:lvl1pPr>
          </a:lstStyle>
          <a:p>
            <a:fld id="{0E9D4093-84F9-447D-A583-05AA810ECFC7}" type="slidenum">
              <a:rPr lang="en-US"/>
              <a:pPr/>
              <a:t>‹#›</a:t>
            </a:fld>
            <a:endParaRPr lang="en-US"/>
          </a:p>
        </p:txBody>
      </p:sp>
    </p:spTree>
    <p:extLst>
      <p:ext uri="{BB962C8B-B14F-4D97-AF65-F5344CB8AC3E}">
        <p14:creationId xmlns:p14="http://schemas.microsoft.com/office/powerpoint/2010/main" val="2414494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endParaRPr lang="en-US"/>
          </a:p>
        </p:txBody>
      </p:sp>
      <p:sp>
        <p:nvSpPr>
          <p:cNvPr id="3" name="Rectangle 20"/>
          <p:cNvSpPr>
            <a:spLocks noGrp="1" noChangeArrowheads="1"/>
          </p:cNvSpPr>
          <p:nvPr>
            <p:ph type="ftr" sz="quarter" idx="11"/>
          </p:nvPr>
        </p:nvSpPr>
        <p:spPr>
          <a:ln/>
        </p:spPr>
        <p:txBody>
          <a:bodyPr/>
          <a:lstStyle>
            <a:lvl1pPr>
              <a:defRPr/>
            </a:lvl1pPr>
          </a:lstStyle>
          <a:p>
            <a:endParaRPr lang="en-US"/>
          </a:p>
        </p:txBody>
      </p:sp>
      <p:sp>
        <p:nvSpPr>
          <p:cNvPr id="4" name="Rectangle 21"/>
          <p:cNvSpPr>
            <a:spLocks noGrp="1" noChangeArrowheads="1"/>
          </p:cNvSpPr>
          <p:nvPr>
            <p:ph type="sldNum" sz="quarter" idx="12"/>
          </p:nvPr>
        </p:nvSpPr>
        <p:spPr>
          <a:ln/>
        </p:spPr>
        <p:txBody>
          <a:bodyPr/>
          <a:lstStyle>
            <a:lvl1pPr>
              <a:defRPr/>
            </a:lvl1pPr>
          </a:lstStyle>
          <a:p>
            <a:fld id="{0D12FE51-37F8-4A1E-B6D9-EF633182F8BC}" type="slidenum">
              <a:rPr lang="en-US"/>
              <a:pPr/>
              <a:t>‹#›</a:t>
            </a:fld>
            <a:endParaRPr lang="en-US"/>
          </a:p>
        </p:txBody>
      </p:sp>
    </p:spTree>
    <p:extLst>
      <p:ext uri="{BB962C8B-B14F-4D97-AF65-F5344CB8AC3E}">
        <p14:creationId xmlns:p14="http://schemas.microsoft.com/office/powerpoint/2010/main" val="3892439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9"/>
          <p:cNvSpPr>
            <a:spLocks noGrp="1" noChangeArrowheads="1"/>
          </p:cNvSpPr>
          <p:nvPr>
            <p:ph type="dt" sz="half" idx="10"/>
          </p:nvPr>
        </p:nvSpPr>
        <p:spPr>
          <a:ln/>
        </p:spPr>
        <p:txBody>
          <a:bodyPr/>
          <a:lstStyle>
            <a:lvl1pPr>
              <a:defRPr/>
            </a:lvl1pPr>
          </a:lstStyle>
          <a:p>
            <a:endParaRPr lang="en-US"/>
          </a:p>
        </p:txBody>
      </p:sp>
      <p:sp>
        <p:nvSpPr>
          <p:cNvPr id="6" name="Rectangle 20"/>
          <p:cNvSpPr>
            <a:spLocks noGrp="1" noChangeArrowheads="1"/>
          </p:cNvSpPr>
          <p:nvPr>
            <p:ph type="ftr" sz="quarter" idx="11"/>
          </p:nvPr>
        </p:nvSpPr>
        <p:spPr>
          <a:ln/>
        </p:spPr>
        <p:txBody>
          <a:bodyPr/>
          <a:lstStyle>
            <a:lvl1pPr>
              <a:defRPr/>
            </a:lvl1pPr>
          </a:lstStyle>
          <a:p>
            <a:endParaRPr lang="en-US"/>
          </a:p>
        </p:txBody>
      </p:sp>
      <p:sp>
        <p:nvSpPr>
          <p:cNvPr id="7" name="Rectangle 21"/>
          <p:cNvSpPr>
            <a:spLocks noGrp="1" noChangeArrowheads="1"/>
          </p:cNvSpPr>
          <p:nvPr>
            <p:ph type="sldNum" sz="quarter" idx="12"/>
          </p:nvPr>
        </p:nvSpPr>
        <p:spPr>
          <a:ln/>
        </p:spPr>
        <p:txBody>
          <a:bodyPr/>
          <a:lstStyle>
            <a:lvl1pPr>
              <a:defRPr/>
            </a:lvl1pPr>
          </a:lstStyle>
          <a:p>
            <a:fld id="{6B4D11A7-1909-4CF7-ABE5-66F0CB8045C3}" type="slidenum">
              <a:rPr lang="en-US"/>
              <a:pPr/>
              <a:t>‹#›</a:t>
            </a:fld>
            <a:endParaRPr lang="en-US"/>
          </a:p>
        </p:txBody>
      </p:sp>
    </p:spTree>
    <p:extLst>
      <p:ext uri="{BB962C8B-B14F-4D97-AF65-F5344CB8AC3E}">
        <p14:creationId xmlns:p14="http://schemas.microsoft.com/office/powerpoint/2010/main" val="1544630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9"/>
          <p:cNvSpPr>
            <a:spLocks noGrp="1" noChangeArrowheads="1"/>
          </p:cNvSpPr>
          <p:nvPr>
            <p:ph type="dt" sz="half" idx="10"/>
          </p:nvPr>
        </p:nvSpPr>
        <p:spPr>
          <a:ln/>
        </p:spPr>
        <p:txBody>
          <a:bodyPr/>
          <a:lstStyle>
            <a:lvl1pPr>
              <a:defRPr/>
            </a:lvl1pPr>
          </a:lstStyle>
          <a:p>
            <a:endParaRPr lang="en-US"/>
          </a:p>
        </p:txBody>
      </p:sp>
      <p:sp>
        <p:nvSpPr>
          <p:cNvPr id="6" name="Rectangle 20"/>
          <p:cNvSpPr>
            <a:spLocks noGrp="1" noChangeArrowheads="1"/>
          </p:cNvSpPr>
          <p:nvPr>
            <p:ph type="ftr" sz="quarter" idx="11"/>
          </p:nvPr>
        </p:nvSpPr>
        <p:spPr>
          <a:ln/>
        </p:spPr>
        <p:txBody>
          <a:bodyPr/>
          <a:lstStyle>
            <a:lvl1pPr>
              <a:defRPr/>
            </a:lvl1pPr>
          </a:lstStyle>
          <a:p>
            <a:endParaRPr lang="en-US"/>
          </a:p>
        </p:txBody>
      </p:sp>
      <p:sp>
        <p:nvSpPr>
          <p:cNvPr id="7" name="Rectangle 21"/>
          <p:cNvSpPr>
            <a:spLocks noGrp="1" noChangeArrowheads="1"/>
          </p:cNvSpPr>
          <p:nvPr>
            <p:ph type="sldNum" sz="quarter" idx="12"/>
          </p:nvPr>
        </p:nvSpPr>
        <p:spPr>
          <a:ln/>
        </p:spPr>
        <p:txBody>
          <a:bodyPr/>
          <a:lstStyle>
            <a:lvl1pPr>
              <a:defRPr/>
            </a:lvl1pPr>
          </a:lstStyle>
          <a:p>
            <a:fld id="{1CB86E87-1613-4B55-A412-B6FE53C3AC4E}" type="slidenum">
              <a:rPr lang="en-US"/>
              <a:pPr/>
              <a:t>‹#›</a:t>
            </a:fld>
            <a:endParaRPr lang="en-US"/>
          </a:p>
        </p:txBody>
      </p:sp>
    </p:spTree>
    <p:extLst>
      <p:ext uri="{BB962C8B-B14F-4D97-AF65-F5344CB8AC3E}">
        <p14:creationId xmlns:p14="http://schemas.microsoft.com/office/powerpoint/2010/main" val="507273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tint val="63529"/>
                <a:invGamma/>
              </a:schemeClr>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4716463" y="5345113"/>
            <a:ext cx="4427537" cy="1512887"/>
            <a:chOff x="2971" y="3367"/>
            <a:chExt cx="2789" cy="953"/>
          </a:xfrm>
        </p:grpSpPr>
        <p:sp>
          <p:nvSpPr>
            <p:cNvPr id="1032" name="Freeform 3"/>
            <p:cNvSpPr>
              <a:spLocks/>
            </p:cNvSpPr>
            <p:nvPr/>
          </p:nvSpPr>
          <p:spPr bwMode="ltGray">
            <a:xfrm>
              <a:off x="2971" y="3367"/>
              <a:ext cx="2789" cy="953"/>
            </a:xfrm>
            <a:custGeom>
              <a:avLst/>
              <a:gdLst>
                <a:gd name="T0" fmla="*/ 2786 w 2780"/>
                <a:gd name="T1" fmla="*/ 18 h 953"/>
                <a:gd name="T2" fmla="*/ 2696 w 2780"/>
                <a:gd name="T3" fmla="*/ 24 h 953"/>
                <a:gd name="T4" fmla="*/ 2629 w 2780"/>
                <a:gd name="T5" fmla="*/ 102 h 953"/>
                <a:gd name="T6" fmla="*/ 2527 w 2780"/>
                <a:gd name="T7" fmla="*/ 156 h 953"/>
                <a:gd name="T8" fmla="*/ 2521 w 2780"/>
                <a:gd name="T9" fmla="*/ 222 h 953"/>
                <a:gd name="T10" fmla="*/ 2503 w 2780"/>
                <a:gd name="T11" fmla="*/ 246 h 953"/>
                <a:gd name="T12" fmla="*/ 2485 w 2780"/>
                <a:gd name="T13" fmla="*/ 252 h 953"/>
                <a:gd name="T14" fmla="*/ 2413 w 2780"/>
                <a:gd name="T15" fmla="*/ 210 h 953"/>
                <a:gd name="T16" fmla="*/ 2274 w 2780"/>
                <a:gd name="T17" fmla="*/ 192 h 953"/>
                <a:gd name="T18" fmla="*/ 2250 w 2780"/>
                <a:gd name="T19" fmla="*/ 186 h 953"/>
                <a:gd name="T20" fmla="*/ 2232 w 2780"/>
                <a:gd name="T21" fmla="*/ 192 h 953"/>
                <a:gd name="T22" fmla="*/ 2160 w 2780"/>
                <a:gd name="T23" fmla="*/ 228 h 953"/>
                <a:gd name="T24" fmla="*/ 2124 w 2780"/>
                <a:gd name="T25" fmla="*/ 240 h 953"/>
                <a:gd name="T26" fmla="*/ 2100 w 2780"/>
                <a:gd name="T27" fmla="*/ 246 h 953"/>
                <a:gd name="T28" fmla="*/ 2088 w 2780"/>
                <a:gd name="T29" fmla="*/ 258 h 953"/>
                <a:gd name="T30" fmla="*/ 2088 w 2780"/>
                <a:gd name="T31" fmla="*/ 276 h 953"/>
                <a:gd name="T32" fmla="*/ 2065 w 2780"/>
                <a:gd name="T33" fmla="*/ 300 h 953"/>
                <a:gd name="T34" fmla="*/ 2047 w 2780"/>
                <a:gd name="T35" fmla="*/ 312 h 953"/>
                <a:gd name="T36" fmla="*/ 2035 w 2780"/>
                <a:gd name="T37" fmla="*/ 324 h 953"/>
                <a:gd name="T38" fmla="*/ 2023 w 2780"/>
                <a:gd name="T39" fmla="*/ 336 h 953"/>
                <a:gd name="T40" fmla="*/ 1991 w 2780"/>
                <a:gd name="T41" fmla="*/ 342 h 953"/>
                <a:gd name="T42" fmla="*/ 1925 w 2780"/>
                <a:gd name="T43" fmla="*/ 336 h 953"/>
                <a:gd name="T44" fmla="*/ 1889 w 2780"/>
                <a:gd name="T45" fmla="*/ 330 h 953"/>
                <a:gd name="T46" fmla="*/ 1877 w 2780"/>
                <a:gd name="T47" fmla="*/ 342 h 953"/>
                <a:gd name="T48" fmla="*/ 1865 w 2780"/>
                <a:gd name="T49" fmla="*/ 354 h 953"/>
                <a:gd name="T50" fmla="*/ 1835 w 2780"/>
                <a:gd name="T51" fmla="*/ 360 h 953"/>
                <a:gd name="T52" fmla="*/ 1776 w 2780"/>
                <a:gd name="T53" fmla="*/ 342 h 953"/>
                <a:gd name="T54" fmla="*/ 1752 w 2780"/>
                <a:gd name="T55" fmla="*/ 342 h 953"/>
                <a:gd name="T56" fmla="*/ 1728 w 2780"/>
                <a:gd name="T57" fmla="*/ 354 h 953"/>
                <a:gd name="T58" fmla="*/ 1666 w 2780"/>
                <a:gd name="T59" fmla="*/ 425 h 953"/>
                <a:gd name="T60" fmla="*/ 1624 w 2780"/>
                <a:gd name="T61" fmla="*/ 569 h 953"/>
                <a:gd name="T62" fmla="*/ 1624 w 2780"/>
                <a:gd name="T63" fmla="*/ 593 h 953"/>
                <a:gd name="T64" fmla="*/ 1630 w 2780"/>
                <a:gd name="T65" fmla="*/ 641 h 953"/>
                <a:gd name="T66" fmla="*/ 1648 w 2780"/>
                <a:gd name="T67" fmla="*/ 659 h 953"/>
                <a:gd name="T68" fmla="*/ 1642 w 2780"/>
                <a:gd name="T69" fmla="*/ 671 h 953"/>
                <a:gd name="T70" fmla="*/ 1630 w 2780"/>
                <a:gd name="T71" fmla="*/ 683 h 953"/>
                <a:gd name="T72" fmla="*/ 1552 w 2780"/>
                <a:gd name="T73" fmla="*/ 689 h 953"/>
                <a:gd name="T74" fmla="*/ 1475 w 2780"/>
                <a:gd name="T75" fmla="*/ 629 h 953"/>
                <a:gd name="T76" fmla="*/ 1341 w 2780"/>
                <a:gd name="T77" fmla="*/ 587 h 953"/>
                <a:gd name="T78" fmla="*/ 1192 w 2780"/>
                <a:gd name="T79" fmla="*/ 671 h 953"/>
                <a:gd name="T80" fmla="*/ 1022 w 2780"/>
                <a:gd name="T81" fmla="*/ 731 h 953"/>
                <a:gd name="T82" fmla="*/ 819 w 2780"/>
                <a:gd name="T83" fmla="*/ 743 h 953"/>
                <a:gd name="T84" fmla="*/ 632 w 2780"/>
                <a:gd name="T85" fmla="*/ 701 h 953"/>
                <a:gd name="T86" fmla="*/ 572 w 2780"/>
                <a:gd name="T87" fmla="*/ 695 h 953"/>
                <a:gd name="T88" fmla="*/ 560 w 2780"/>
                <a:gd name="T89" fmla="*/ 701 h 953"/>
                <a:gd name="T90" fmla="*/ 524 w 2780"/>
                <a:gd name="T91" fmla="*/ 731 h 953"/>
                <a:gd name="T92" fmla="*/ 438 w 2780"/>
                <a:gd name="T93" fmla="*/ 809 h 953"/>
                <a:gd name="T94" fmla="*/ 408 w 2780"/>
                <a:gd name="T95" fmla="*/ 821 h 953"/>
                <a:gd name="T96" fmla="*/ 384 w 2780"/>
                <a:gd name="T97" fmla="*/ 821 h 953"/>
                <a:gd name="T98" fmla="*/ 337 w 2780"/>
                <a:gd name="T99" fmla="*/ 827 h 953"/>
                <a:gd name="T100" fmla="*/ 211 w 2780"/>
                <a:gd name="T101" fmla="*/ 851 h 953"/>
                <a:gd name="T102" fmla="*/ 175 w 2780"/>
                <a:gd name="T103" fmla="*/ 857 h 953"/>
                <a:gd name="T104" fmla="*/ 125 w 2780"/>
                <a:gd name="T105" fmla="*/ 851 h 953"/>
                <a:gd name="T106" fmla="*/ 107 w 2780"/>
                <a:gd name="T107" fmla="*/ 857 h 953"/>
                <a:gd name="T108" fmla="*/ 101 w 2780"/>
                <a:gd name="T109" fmla="*/ 875 h 953"/>
                <a:gd name="T110" fmla="*/ 83 w 2780"/>
                <a:gd name="T111" fmla="*/ 887 h 953"/>
                <a:gd name="T112" fmla="*/ 48 w 2780"/>
                <a:gd name="T113" fmla="*/ 899 h 953"/>
                <a:gd name="T114" fmla="*/ 2798 w 2780"/>
                <a:gd name="T115" fmla="*/ 24 h 9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48" y="186"/>
                  </a:lnTo>
                  <a:lnTo>
                    <a:pt x="2242" y="186"/>
                  </a:lnTo>
                  <a:lnTo>
                    <a:pt x="2236" y="186"/>
                  </a:lnTo>
                  <a:lnTo>
                    <a:pt x="2230" y="186"/>
                  </a:lnTo>
                  <a:lnTo>
                    <a:pt x="2224" y="192"/>
                  </a:lnTo>
                  <a:lnTo>
                    <a:pt x="2218" y="192"/>
                  </a:lnTo>
                  <a:lnTo>
                    <a:pt x="2212" y="198"/>
                  </a:lnTo>
                  <a:lnTo>
                    <a:pt x="2194" y="204"/>
                  </a:lnTo>
                  <a:lnTo>
                    <a:pt x="2170" y="210"/>
                  </a:lnTo>
                  <a:lnTo>
                    <a:pt x="2146" y="228"/>
                  </a:lnTo>
                  <a:lnTo>
                    <a:pt x="2122" y="240"/>
                  </a:lnTo>
                  <a:lnTo>
                    <a:pt x="2116" y="240"/>
                  </a:lnTo>
                  <a:lnTo>
                    <a:pt x="2110" y="240"/>
                  </a:lnTo>
                  <a:lnTo>
                    <a:pt x="2104" y="240"/>
                  </a:lnTo>
                  <a:lnTo>
                    <a:pt x="2098" y="246"/>
                  </a:lnTo>
                  <a:lnTo>
                    <a:pt x="2092" y="246"/>
                  </a:lnTo>
                  <a:lnTo>
                    <a:pt x="2086" y="246"/>
                  </a:lnTo>
                  <a:lnTo>
                    <a:pt x="2080" y="252"/>
                  </a:lnTo>
                  <a:lnTo>
                    <a:pt x="2080" y="258"/>
                  </a:lnTo>
                  <a:lnTo>
                    <a:pt x="2074" y="258"/>
                  </a:lnTo>
                  <a:lnTo>
                    <a:pt x="2074" y="264"/>
                  </a:lnTo>
                  <a:lnTo>
                    <a:pt x="2074" y="270"/>
                  </a:lnTo>
                  <a:lnTo>
                    <a:pt x="2074" y="276"/>
                  </a:lnTo>
                  <a:lnTo>
                    <a:pt x="2069" y="288"/>
                  </a:lnTo>
                  <a:lnTo>
                    <a:pt x="2057" y="300"/>
                  </a:lnTo>
                  <a:lnTo>
                    <a:pt x="2051" y="300"/>
                  </a:lnTo>
                  <a:lnTo>
                    <a:pt x="2045" y="300"/>
                  </a:lnTo>
                  <a:lnTo>
                    <a:pt x="2039" y="306"/>
                  </a:lnTo>
                  <a:lnTo>
                    <a:pt x="2033" y="306"/>
                  </a:lnTo>
                  <a:lnTo>
                    <a:pt x="2033" y="312"/>
                  </a:lnTo>
                  <a:lnTo>
                    <a:pt x="2027" y="312"/>
                  </a:lnTo>
                  <a:lnTo>
                    <a:pt x="2027" y="318"/>
                  </a:lnTo>
                  <a:lnTo>
                    <a:pt x="2021" y="324"/>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1" y="336"/>
                  </a:lnTo>
                  <a:lnTo>
                    <a:pt x="1865" y="342"/>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71"/>
                  </a:lnTo>
                  <a:lnTo>
                    <a:pt x="1632" y="671"/>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2"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path>
              </a:pathLst>
            </a:custGeom>
            <a:gradFill rotWithShape="0">
              <a:gsLst>
                <a:gs pos="0">
                  <a:schemeClr val="bg1"/>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endParaRPr lang="en-US"/>
            </a:p>
          </p:txBody>
        </p:sp>
        <p:sp>
          <p:nvSpPr>
            <p:cNvPr id="201732" name="Freeform 4"/>
            <p:cNvSpPr>
              <a:spLocks/>
            </p:cNvSpPr>
            <p:nvPr/>
          </p:nvSpPr>
          <p:spPr bwMode="ltGray">
            <a:xfrm>
              <a:off x="4602" y="4014"/>
              <a:ext cx="12" cy="18"/>
            </a:xfrm>
            <a:custGeom>
              <a:avLst/>
              <a:gdLst>
                <a:gd name="T0" fmla="*/ 12 w 12"/>
                <a:gd name="T1" fmla="*/ 18 h 18"/>
                <a:gd name="T2" fmla="*/ 12 w 12"/>
                <a:gd name="T3" fmla="*/ 12 h 18"/>
                <a:gd name="T4" fmla="*/ 6 w 12"/>
                <a:gd name="T5" fmla="*/ 6 h 18"/>
                <a:gd name="T6" fmla="*/ 6 w 12"/>
                <a:gd name="T7" fmla="*/ 6 h 18"/>
                <a:gd name="T8" fmla="*/ 0 w 12"/>
                <a:gd name="T9" fmla="*/ 0 h 18"/>
                <a:gd name="T10" fmla="*/ 12 w 12"/>
                <a:gd name="T11" fmla="*/ 18 h 18"/>
                <a:gd name="T12" fmla="*/ 12 w 12"/>
                <a:gd name="T13" fmla="*/ 18 h 18"/>
                <a:gd name="T14" fmla="*/ 12 w 12"/>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33" name="Freeform 5"/>
            <p:cNvSpPr>
              <a:spLocks/>
            </p:cNvSpPr>
            <p:nvPr/>
          </p:nvSpPr>
          <p:spPr bwMode="ltGray">
            <a:xfrm>
              <a:off x="4596" y="3996"/>
              <a:ext cx="6" cy="18"/>
            </a:xfrm>
            <a:custGeom>
              <a:avLst/>
              <a:gdLst>
                <a:gd name="T0" fmla="*/ 0 w 6"/>
                <a:gd name="T1" fmla="*/ 12 h 18"/>
                <a:gd name="T2" fmla="*/ 6 w 6"/>
                <a:gd name="T3" fmla="*/ 18 h 18"/>
                <a:gd name="T4" fmla="*/ 0 w 6"/>
                <a:gd name="T5" fmla="*/ 0 h 18"/>
                <a:gd name="T6" fmla="*/ 0 w 6"/>
                <a:gd name="T7" fmla="*/ 12 h 18"/>
                <a:gd name="T8" fmla="*/ 0 w 6"/>
                <a:gd name="T9" fmla="*/ 12 h 18"/>
                <a:gd name="T10" fmla="*/ 0 w 6"/>
                <a:gd name="T11" fmla="*/ 12 h 18"/>
              </a:gdLst>
              <a:ahLst/>
              <a:cxnLst>
                <a:cxn ang="0">
                  <a:pos x="T0" y="T1"/>
                </a:cxn>
                <a:cxn ang="0">
                  <a:pos x="T2" y="T3"/>
                </a:cxn>
                <a:cxn ang="0">
                  <a:pos x="T4" y="T5"/>
                </a:cxn>
                <a:cxn ang="0">
                  <a:pos x="T6" y="T7"/>
                </a:cxn>
                <a:cxn ang="0">
                  <a:pos x="T8" y="T9"/>
                </a:cxn>
                <a:cxn ang="0">
                  <a:pos x="T10" y="T11"/>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34" name="Freeform 6"/>
            <p:cNvSpPr>
              <a:spLocks/>
            </p:cNvSpPr>
            <p:nvPr/>
          </p:nvSpPr>
          <p:spPr bwMode="ltGray">
            <a:xfrm>
              <a:off x="5180" y="3577"/>
              <a:ext cx="304" cy="741"/>
            </a:xfrm>
            <a:custGeom>
              <a:avLst/>
              <a:gdLst>
                <a:gd name="T0" fmla="*/ 280 w 304"/>
                <a:gd name="T1" fmla="*/ 42 h 741"/>
                <a:gd name="T2" fmla="*/ 274 w 304"/>
                <a:gd name="T3" fmla="*/ 42 h 741"/>
                <a:gd name="T4" fmla="*/ 268 w 304"/>
                <a:gd name="T5" fmla="*/ 42 h 741"/>
                <a:gd name="T6" fmla="*/ 256 w 304"/>
                <a:gd name="T7" fmla="*/ 42 h 741"/>
                <a:gd name="T8" fmla="*/ 238 w 304"/>
                <a:gd name="T9" fmla="*/ 48 h 741"/>
                <a:gd name="T10" fmla="*/ 214 w 304"/>
                <a:gd name="T11" fmla="*/ 12 h 741"/>
                <a:gd name="T12" fmla="*/ 196 w 304"/>
                <a:gd name="T13" fmla="*/ 0 h 741"/>
                <a:gd name="T14" fmla="*/ 196 w 304"/>
                <a:gd name="T15" fmla="*/ 0 h 741"/>
                <a:gd name="T16" fmla="*/ 164 w 304"/>
                <a:gd name="T17" fmla="*/ 167 h 741"/>
                <a:gd name="T18" fmla="*/ 144 w 304"/>
                <a:gd name="T19" fmla="*/ 217 h 741"/>
                <a:gd name="T20" fmla="*/ 110 w 304"/>
                <a:gd name="T21" fmla="*/ 281 h 741"/>
                <a:gd name="T22" fmla="*/ 96 w 304"/>
                <a:gd name="T23" fmla="*/ 327 h 741"/>
                <a:gd name="T24" fmla="*/ 124 w 304"/>
                <a:gd name="T25" fmla="*/ 405 h 741"/>
                <a:gd name="T26" fmla="*/ 100 w 304"/>
                <a:gd name="T27" fmla="*/ 463 h 741"/>
                <a:gd name="T28" fmla="*/ 68 w 304"/>
                <a:gd name="T29" fmla="*/ 503 h 741"/>
                <a:gd name="T30" fmla="*/ 30 w 304"/>
                <a:gd name="T31" fmla="*/ 539 h 741"/>
                <a:gd name="T32" fmla="*/ 24 w 304"/>
                <a:gd name="T33" fmla="*/ 613 h 741"/>
                <a:gd name="T34" fmla="*/ 0 w 304"/>
                <a:gd name="T35" fmla="*/ 741 h 741"/>
                <a:gd name="T36" fmla="*/ 202 w 304"/>
                <a:gd name="T37" fmla="*/ 741 h 741"/>
                <a:gd name="T38" fmla="*/ 180 w 304"/>
                <a:gd name="T39" fmla="*/ 639 h 741"/>
                <a:gd name="T40" fmla="*/ 192 w 304"/>
                <a:gd name="T41" fmla="*/ 589 h 741"/>
                <a:gd name="T42" fmla="*/ 178 w 304"/>
                <a:gd name="T43" fmla="*/ 539 h 741"/>
                <a:gd name="T44" fmla="*/ 190 w 304"/>
                <a:gd name="T45" fmla="*/ 499 h 741"/>
                <a:gd name="T46" fmla="*/ 184 w 304"/>
                <a:gd name="T47" fmla="*/ 465 h 741"/>
                <a:gd name="T48" fmla="*/ 192 w 304"/>
                <a:gd name="T49" fmla="*/ 391 h 741"/>
                <a:gd name="T50" fmla="*/ 216 w 304"/>
                <a:gd name="T51" fmla="*/ 313 h 741"/>
                <a:gd name="T52" fmla="*/ 238 w 304"/>
                <a:gd name="T53" fmla="*/ 249 h 741"/>
                <a:gd name="T54" fmla="*/ 268 w 304"/>
                <a:gd name="T55" fmla="*/ 185 h 741"/>
                <a:gd name="T56" fmla="*/ 284 w 304"/>
                <a:gd name="T57" fmla="*/ 159 h 741"/>
                <a:gd name="T58" fmla="*/ 304 w 304"/>
                <a:gd name="T59" fmla="*/ 12 h 741"/>
                <a:gd name="T60" fmla="*/ 298 w 304"/>
                <a:gd name="T61" fmla="*/ 24 h 741"/>
                <a:gd name="T62" fmla="*/ 292 w 304"/>
                <a:gd name="T63" fmla="*/ 30 h 741"/>
                <a:gd name="T64" fmla="*/ 292 w 304"/>
                <a:gd name="T65" fmla="*/ 36 h 741"/>
                <a:gd name="T66" fmla="*/ 286 w 304"/>
                <a:gd name="T67" fmla="*/ 36 h 741"/>
                <a:gd name="T68" fmla="*/ 286 w 304"/>
                <a:gd name="T69" fmla="*/ 42 h 741"/>
                <a:gd name="T70" fmla="*/ 280 w 304"/>
                <a:gd name="T71" fmla="*/ 42 h 741"/>
                <a:gd name="T72" fmla="*/ 280 w 304"/>
                <a:gd name="T73" fmla="*/ 42 h 741"/>
                <a:gd name="T74" fmla="*/ 280 w 304"/>
                <a:gd name="T75" fmla="*/ 42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35" name="Freeform 7"/>
            <p:cNvSpPr>
              <a:spLocks/>
            </p:cNvSpPr>
            <p:nvPr/>
          </p:nvSpPr>
          <p:spPr bwMode="ltGray">
            <a:xfrm>
              <a:off x="4918" y="3553"/>
              <a:ext cx="314" cy="767"/>
            </a:xfrm>
            <a:custGeom>
              <a:avLst/>
              <a:gdLst>
                <a:gd name="T0" fmla="*/ 284 w 314"/>
                <a:gd name="T1" fmla="*/ 6 h 767"/>
                <a:gd name="T2" fmla="*/ 278 w 314"/>
                <a:gd name="T3" fmla="*/ 6 h 767"/>
                <a:gd name="T4" fmla="*/ 272 w 314"/>
                <a:gd name="T5" fmla="*/ 12 h 767"/>
                <a:gd name="T6" fmla="*/ 254 w 314"/>
                <a:gd name="T7" fmla="*/ 18 h 767"/>
                <a:gd name="T8" fmla="*/ 230 w 314"/>
                <a:gd name="T9" fmla="*/ 24 h 767"/>
                <a:gd name="T10" fmla="*/ 206 w 314"/>
                <a:gd name="T11" fmla="*/ 42 h 767"/>
                <a:gd name="T12" fmla="*/ 188 w 314"/>
                <a:gd name="T13" fmla="*/ 48 h 767"/>
                <a:gd name="T14" fmla="*/ 176 w 314"/>
                <a:gd name="T15" fmla="*/ 54 h 767"/>
                <a:gd name="T16" fmla="*/ 170 w 314"/>
                <a:gd name="T17" fmla="*/ 54 h 767"/>
                <a:gd name="T18" fmla="*/ 150 w 314"/>
                <a:gd name="T19" fmla="*/ 169 h 767"/>
                <a:gd name="T20" fmla="*/ 110 w 314"/>
                <a:gd name="T21" fmla="*/ 225 h 767"/>
                <a:gd name="T22" fmla="*/ 54 w 314"/>
                <a:gd name="T23" fmla="*/ 383 h 767"/>
                <a:gd name="T24" fmla="*/ 82 w 314"/>
                <a:gd name="T25" fmla="*/ 555 h 767"/>
                <a:gd name="T26" fmla="*/ 40 w 314"/>
                <a:gd name="T27" fmla="*/ 679 h 767"/>
                <a:gd name="T28" fmla="*/ 0 w 314"/>
                <a:gd name="T29" fmla="*/ 767 h 767"/>
                <a:gd name="T30" fmla="*/ 108 w 314"/>
                <a:gd name="T31" fmla="*/ 767 h 767"/>
                <a:gd name="T32" fmla="*/ 120 w 314"/>
                <a:gd name="T33" fmla="*/ 611 h 767"/>
                <a:gd name="T34" fmla="*/ 148 w 314"/>
                <a:gd name="T35" fmla="*/ 499 h 767"/>
                <a:gd name="T36" fmla="*/ 160 w 314"/>
                <a:gd name="T37" fmla="*/ 367 h 767"/>
                <a:gd name="T38" fmla="*/ 218 w 314"/>
                <a:gd name="T39" fmla="*/ 327 h 767"/>
                <a:gd name="T40" fmla="*/ 238 w 314"/>
                <a:gd name="T41" fmla="*/ 221 h 767"/>
                <a:gd name="T42" fmla="*/ 296 w 314"/>
                <a:gd name="T43" fmla="*/ 135 h 767"/>
                <a:gd name="T44" fmla="*/ 314 w 314"/>
                <a:gd name="T45" fmla="*/ 0 h 767"/>
                <a:gd name="T46" fmla="*/ 302 w 314"/>
                <a:gd name="T47" fmla="*/ 0 h 767"/>
                <a:gd name="T48" fmla="*/ 296 w 314"/>
                <a:gd name="T49" fmla="*/ 0 h 767"/>
                <a:gd name="T50" fmla="*/ 290 w 314"/>
                <a:gd name="T51" fmla="*/ 0 h 767"/>
                <a:gd name="T52" fmla="*/ 284 w 314"/>
                <a:gd name="T53" fmla="*/ 6 h 767"/>
                <a:gd name="T54" fmla="*/ 284 w 314"/>
                <a:gd name="T55" fmla="*/ 6 h 767"/>
                <a:gd name="T56" fmla="*/ 284 w 314"/>
                <a:gd name="T57" fmla="*/ 6 h 767"/>
                <a:gd name="T58" fmla="*/ 284 w 314"/>
                <a:gd name="T59" fmla="*/ 6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36" name="Freeform 8"/>
            <p:cNvSpPr>
              <a:spLocks/>
            </p:cNvSpPr>
            <p:nvPr/>
          </p:nvSpPr>
          <p:spPr bwMode="ltGray">
            <a:xfrm>
              <a:off x="4700" y="3697"/>
              <a:ext cx="275" cy="623"/>
            </a:xfrm>
            <a:custGeom>
              <a:avLst/>
              <a:gdLst>
                <a:gd name="T0" fmla="*/ 257 w 275"/>
                <a:gd name="T1" fmla="*/ 12 h 623"/>
                <a:gd name="T2" fmla="*/ 239 w 275"/>
                <a:gd name="T3" fmla="*/ 6 h 623"/>
                <a:gd name="T4" fmla="*/ 203 w 275"/>
                <a:gd name="T5" fmla="*/ 6 h 623"/>
                <a:gd name="T6" fmla="*/ 203 w 275"/>
                <a:gd name="T7" fmla="*/ 6 h 623"/>
                <a:gd name="T8" fmla="*/ 197 w 275"/>
                <a:gd name="T9" fmla="*/ 6 h 623"/>
                <a:gd name="T10" fmla="*/ 185 w 275"/>
                <a:gd name="T11" fmla="*/ 0 h 623"/>
                <a:gd name="T12" fmla="*/ 173 w 275"/>
                <a:gd name="T13" fmla="*/ 0 h 623"/>
                <a:gd name="T14" fmla="*/ 166 w 275"/>
                <a:gd name="T15" fmla="*/ 0 h 623"/>
                <a:gd name="T16" fmla="*/ 160 w 275"/>
                <a:gd name="T17" fmla="*/ 0 h 623"/>
                <a:gd name="T18" fmla="*/ 144 w 275"/>
                <a:gd name="T19" fmla="*/ 117 h 623"/>
                <a:gd name="T20" fmla="*/ 128 w 275"/>
                <a:gd name="T21" fmla="*/ 185 h 623"/>
                <a:gd name="T22" fmla="*/ 58 w 275"/>
                <a:gd name="T23" fmla="*/ 299 h 623"/>
                <a:gd name="T24" fmla="*/ 54 w 275"/>
                <a:gd name="T25" fmla="*/ 441 h 623"/>
                <a:gd name="T26" fmla="*/ 24 w 275"/>
                <a:gd name="T27" fmla="*/ 523 h 623"/>
                <a:gd name="T28" fmla="*/ 0 w 275"/>
                <a:gd name="T29" fmla="*/ 623 h 623"/>
                <a:gd name="T30" fmla="*/ 78 w 275"/>
                <a:gd name="T31" fmla="*/ 623 h 623"/>
                <a:gd name="T32" fmla="*/ 92 w 275"/>
                <a:gd name="T33" fmla="*/ 555 h 623"/>
                <a:gd name="T34" fmla="*/ 134 w 275"/>
                <a:gd name="T35" fmla="*/ 447 h 623"/>
                <a:gd name="T36" fmla="*/ 158 w 275"/>
                <a:gd name="T37" fmla="*/ 315 h 623"/>
                <a:gd name="T38" fmla="*/ 184 w 275"/>
                <a:gd name="T39" fmla="*/ 257 h 623"/>
                <a:gd name="T40" fmla="*/ 216 w 275"/>
                <a:gd name="T41" fmla="*/ 211 h 623"/>
                <a:gd name="T42" fmla="*/ 222 w 275"/>
                <a:gd name="T43" fmla="*/ 145 h 623"/>
                <a:gd name="T44" fmla="*/ 240 w 275"/>
                <a:gd name="T45" fmla="*/ 111 h 623"/>
                <a:gd name="T46" fmla="*/ 262 w 275"/>
                <a:gd name="T47" fmla="*/ 79 h 623"/>
                <a:gd name="T48" fmla="*/ 275 w 275"/>
                <a:gd name="T49" fmla="*/ 6 h 623"/>
                <a:gd name="T50" fmla="*/ 263 w 275"/>
                <a:gd name="T51" fmla="*/ 12 h 623"/>
                <a:gd name="T52" fmla="*/ 257 w 275"/>
                <a:gd name="T53" fmla="*/ 12 h 623"/>
                <a:gd name="T54" fmla="*/ 257 w 275"/>
                <a:gd name="T55" fmla="*/ 12 h 623"/>
                <a:gd name="T56" fmla="*/ 257 w 275"/>
                <a:gd name="T57" fmla="*/ 12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37" name="Freeform 9"/>
            <p:cNvSpPr>
              <a:spLocks/>
            </p:cNvSpPr>
            <p:nvPr/>
          </p:nvSpPr>
          <p:spPr bwMode="ltGray">
            <a:xfrm>
              <a:off x="4522" y="3709"/>
              <a:ext cx="213" cy="611"/>
            </a:xfrm>
            <a:custGeom>
              <a:avLst/>
              <a:gdLst>
                <a:gd name="T0" fmla="*/ 171 w 213"/>
                <a:gd name="T1" fmla="*/ 12 h 611"/>
                <a:gd name="T2" fmla="*/ 159 w 213"/>
                <a:gd name="T3" fmla="*/ 24 h 611"/>
                <a:gd name="T4" fmla="*/ 153 w 213"/>
                <a:gd name="T5" fmla="*/ 36 h 611"/>
                <a:gd name="T6" fmla="*/ 128 w 213"/>
                <a:gd name="T7" fmla="*/ 60 h 611"/>
                <a:gd name="T8" fmla="*/ 110 w 213"/>
                <a:gd name="T9" fmla="*/ 83 h 611"/>
                <a:gd name="T10" fmla="*/ 86 w 213"/>
                <a:gd name="T11" fmla="*/ 119 h 611"/>
                <a:gd name="T12" fmla="*/ 68 w 213"/>
                <a:gd name="T13" fmla="*/ 167 h 611"/>
                <a:gd name="T14" fmla="*/ 68 w 213"/>
                <a:gd name="T15" fmla="*/ 221 h 611"/>
                <a:gd name="T16" fmla="*/ 68 w 213"/>
                <a:gd name="T17" fmla="*/ 227 h 611"/>
                <a:gd name="T18" fmla="*/ 68 w 213"/>
                <a:gd name="T19" fmla="*/ 233 h 611"/>
                <a:gd name="T20" fmla="*/ 68 w 213"/>
                <a:gd name="T21" fmla="*/ 239 h 611"/>
                <a:gd name="T22" fmla="*/ 68 w 213"/>
                <a:gd name="T23" fmla="*/ 245 h 611"/>
                <a:gd name="T24" fmla="*/ 68 w 213"/>
                <a:gd name="T25" fmla="*/ 251 h 611"/>
                <a:gd name="T26" fmla="*/ 68 w 213"/>
                <a:gd name="T27" fmla="*/ 251 h 611"/>
                <a:gd name="T28" fmla="*/ 68 w 213"/>
                <a:gd name="T29" fmla="*/ 257 h 611"/>
                <a:gd name="T30" fmla="*/ 68 w 213"/>
                <a:gd name="T31" fmla="*/ 269 h 611"/>
                <a:gd name="T32" fmla="*/ 74 w 213"/>
                <a:gd name="T33" fmla="*/ 287 h 611"/>
                <a:gd name="T34" fmla="*/ 80 w 213"/>
                <a:gd name="T35" fmla="*/ 305 h 611"/>
                <a:gd name="T36" fmla="*/ 86 w 213"/>
                <a:gd name="T37" fmla="*/ 311 h 611"/>
                <a:gd name="T38" fmla="*/ 86 w 213"/>
                <a:gd name="T39" fmla="*/ 311 h 611"/>
                <a:gd name="T40" fmla="*/ 92 w 213"/>
                <a:gd name="T41" fmla="*/ 317 h 611"/>
                <a:gd name="T42" fmla="*/ 92 w 213"/>
                <a:gd name="T43" fmla="*/ 323 h 611"/>
                <a:gd name="T44" fmla="*/ 92 w 213"/>
                <a:gd name="T45" fmla="*/ 323 h 611"/>
                <a:gd name="T46" fmla="*/ 24 w 213"/>
                <a:gd name="T47" fmla="*/ 437 h 611"/>
                <a:gd name="T48" fmla="*/ 18 w 213"/>
                <a:gd name="T49" fmla="*/ 471 h 611"/>
                <a:gd name="T50" fmla="*/ 0 w 213"/>
                <a:gd name="T51" fmla="*/ 547 h 611"/>
                <a:gd name="T52" fmla="*/ 50 w 213"/>
                <a:gd name="T53" fmla="*/ 611 h 611"/>
                <a:gd name="T54" fmla="*/ 114 w 213"/>
                <a:gd name="T55" fmla="*/ 611 h 611"/>
                <a:gd name="T56" fmla="*/ 104 w 213"/>
                <a:gd name="T57" fmla="*/ 555 h 611"/>
                <a:gd name="T58" fmla="*/ 120 w 213"/>
                <a:gd name="T59" fmla="*/ 515 h 611"/>
                <a:gd name="T60" fmla="*/ 150 w 213"/>
                <a:gd name="T61" fmla="*/ 449 h 611"/>
                <a:gd name="T62" fmla="*/ 166 w 213"/>
                <a:gd name="T63" fmla="*/ 377 h 611"/>
                <a:gd name="T64" fmla="*/ 156 w 213"/>
                <a:gd name="T65" fmla="*/ 295 h 611"/>
                <a:gd name="T66" fmla="*/ 170 w 213"/>
                <a:gd name="T67" fmla="*/ 203 h 611"/>
                <a:gd name="T68" fmla="*/ 212 w 213"/>
                <a:gd name="T69" fmla="*/ 95 h 611"/>
                <a:gd name="T70" fmla="*/ 213 w 213"/>
                <a:gd name="T71" fmla="*/ 0 h 611"/>
                <a:gd name="T72" fmla="*/ 207 w 213"/>
                <a:gd name="T73" fmla="*/ 0 h 611"/>
                <a:gd name="T74" fmla="*/ 201 w 213"/>
                <a:gd name="T75" fmla="*/ 0 h 611"/>
                <a:gd name="T76" fmla="*/ 195 w 213"/>
                <a:gd name="T77" fmla="*/ 0 h 611"/>
                <a:gd name="T78" fmla="*/ 189 w 213"/>
                <a:gd name="T79" fmla="*/ 0 h 611"/>
                <a:gd name="T80" fmla="*/ 183 w 213"/>
                <a:gd name="T81" fmla="*/ 6 h 611"/>
                <a:gd name="T82" fmla="*/ 177 w 213"/>
                <a:gd name="T83" fmla="*/ 6 h 611"/>
                <a:gd name="T84" fmla="*/ 171 w 213"/>
                <a:gd name="T85" fmla="*/ 12 h 611"/>
                <a:gd name="T86" fmla="*/ 171 w 213"/>
                <a:gd name="T87" fmla="*/ 12 h 611"/>
                <a:gd name="T88" fmla="*/ 171 w 213"/>
                <a:gd name="T89" fmla="*/ 12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38" name="Freeform 10"/>
            <p:cNvSpPr>
              <a:spLocks/>
            </p:cNvSpPr>
            <p:nvPr/>
          </p:nvSpPr>
          <p:spPr bwMode="ltGray">
            <a:xfrm>
              <a:off x="4292" y="3936"/>
              <a:ext cx="167" cy="384"/>
            </a:xfrm>
            <a:custGeom>
              <a:avLst/>
              <a:gdLst>
                <a:gd name="T0" fmla="*/ 149 w 167"/>
                <a:gd name="T1" fmla="*/ 60 h 384"/>
                <a:gd name="T2" fmla="*/ 119 w 167"/>
                <a:gd name="T3" fmla="*/ 30 h 384"/>
                <a:gd name="T4" fmla="*/ 89 w 167"/>
                <a:gd name="T5" fmla="*/ 12 h 384"/>
                <a:gd name="T6" fmla="*/ 59 w 167"/>
                <a:gd name="T7" fmla="*/ 0 h 384"/>
                <a:gd name="T8" fmla="*/ 54 w 167"/>
                <a:gd name="T9" fmla="*/ 70 h 384"/>
                <a:gd name="T10" fmla="*/ 46 w 167"/>
                <a:gd name="T11" fmla="*/ 112 h 384"/>
                <a:gd name="T12" fmla="*/ 52 w 167"/>
                <a:gd name="T13" fmla="*/ 168 h 384"/>
                <a:gd name="T14" fmla="*/ 24 w 167"/>
                <a:gd name="T15" fmla="*/ 194 h 384"/>
                <a:gd name="T16" fmla="*/ 16 w 167"/>
                <a:gd name="T17" fmla="*/ 258 h 384"/>
                <a:gd name="T18" fmla="*/ 2 w 167"/>
                <a:gd name="T19" fmla="*/ 300 h 384"/>
                <a:gd name="T20" fmla="*/ 0 w 167"/>
                <a:gd name="T21" fmla="*/ 352 h 384"/>
                <a:gd name="T22" fmla="*/ 47 w 167"/>
                <a:gd name="T23" fmla="*/ 384 h 384"/>
                <a:gd name="T24" fmla="*/ 149 w 167"/>
                <a:gd name="T25" fmla="*/ 384 h 384"/>
                <a:gd name="T26" fmla="*/ 134 w 167"/>
                <a:gd name="T27" fmla="*/ 350 h 384"/>
                <a:gd name="T28" fmla="*/ 104 w 167"/>
                <a:gd name="T29" fmla="*/ 324 h 384"/>
                <a:gd name="T30" fmla="*/ 138 w 167"/>
                <a:gd name="T31" fmla="*/ 274 h 384"/>
                <a:gd name="T32" fmla="*/ 122 w 167"/>
                <a:gd name="T33" fmla="*/ 220 h 384"/>
                <a:gd name="T34" fmla="*/ 132 w 167"/>
                <a:gd name="T35" fmla="*/ 186 h 384"/>
                <a:gd name="T36" fmla="*/ 140 w 167"/>
                <a:gd name="T37" fmla="*/ 154 h 384"/>
                <a:gd name="T38" fmla="*/ 167 w 167"/>
                <a:gd name="T39" fmla="*/ 90 h 384"/>
                <a:gd name="T40" fmla="*/ 149 w 167"/>
                <a:gd name="T41" fmla="*/ 60 h 384"/>
                <a:gd name="T42" fmla="*/ 149 w 167"/>
                <a:gd name="T43" fmla="*/ 60 h 384"/>
                <a:gd name="T44" fmla="*/ 149 w 167"/>
                <a:gd name="T45" fmla="*/ 6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39" name="Freeform 11"/>
            <p:cNvSpPr>
              <a:spLocks/>
            </p:cNvSpPr>
            <p:nvPr/>
          </p:nvSpPr>
          <p:spPr bwMode="ltGray">
            <a:xfrm>
              <a:off x="4100" y="4020"/>
              <a:ext cx="166" cy="300"/>
            </a:xfrm>
            <a:custGeom>
              <a:avLst/>
              <a:gdLst>
                <a:gd name="T0" fmla="*/ 136 w 166"/>
                <a:gd name="T1" fmla="*/ 12 h 300"/>
                <a:gd name="T2" fmla="*/ 100 w 166"/>
                <a:gd name="T3" fmla="*/ 0 h 300"/>
                <a:gd name="T4" fmla="*/ 78 w 166"/>
                <a:gd name="T5" fmla="*/ 64 h 300"/>
                <a:gd name="T6" fmla="*/ 70 w 166"/>
                <a:gd name="T7" fmla="*/ 126 h 300"/>
                <a:gd name="T8" fmla="*/ 46 w 166"/>
                <a:gd name="T9" fmla="*/ 184 h 300"/>
                <a:gd name="T10" fmla="*/ 58 w 166"/>
                <a:gd name="T11" fmla="*/ 232 h 300"/>
                <a:gd name="T12" fmla="*/ 38 w 166"/>
                <a:gd name="T13" fmla="*/ 268 h 300"/>
                <a:gd name="T14" fmla="*/ 0 w 166"/>
                <a:gd name="T15" fmla="*/ 300 h 300"/>
                <a:gd name="T16" fmla="*/ 160 w 166"/>
                <a:gd name="T17" fmla="*/ 300 h 300"/>
                <a:gd name="T18" fmla="*/ 136 w 166"/>
                <a:gd name="T19" fmla="*/ 272 h 300"/>
                <a:gd name="T20" fmla="*/ 98 w 166"/>
                <a:gd name="T21" fmla="*/ 234 h 300"/>
                <a:gd name="T22" fmla="*/ 130 w 166"/>
                <a:gd name="T23" fmla="*/ 188 h 300"/>
                <a:gd name="T24" fmla="*/ 138 w 166"/>
                <a:gd name="T25" fmla="*/ 134 h 300"/>
                <a:gd name="T26" fmla="*/ 144 w 166"/>
                <a:gd name="T27" fmla="*/ 94 h 300"/>
                <a:gd name="T28" fmla="*/ 164 w 166"/>
                <a:gd name="T29" fmla="*/ 60 h 300"/>
                <a:gd name="T30" fmla="*/ 166 w 166"/>
                <a:gd name="T31" fmla="*/ 0 h 300"/>
                <a:gd name="T32" fmla="*/ 136 w 166"/>
                <a:gd name="T33" fmla="*/ 12 h 300"/>
                <a:gd name="T34" fmla="*/ 136 w 166"/>
                <a:gd name="T35" fmla="*/ 12 h 300"/>
                <a:gd name="T36" fmla="*/ 136 w 166"/>
                <a:gd name="T37" fmla="*/ 1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40" name="Freeform 12"/>
            <p:cNvSpPr>
              <a:spLocks/>
            </p:cNvSpPr>
            <p:nvPr/>
          </p:nvSpPr>
          <p:spPr bwMode="ltGray">
            <a:xfrm>
              <a:off x="3910" y="4038"/>
              <a:ext cx="237" cy="282"/>
            </a:xfrm>
            <a:custGeom>
              <a:avLst/>
              <a:gdLst>
                <a:gd name="T0" fmla="*/ 201 w 237"/>
                <a:gd name="T1" fmla="*/ 0 h 282"/>
                <a:gd name="T2" fmla="*/ 183 w 237"/>
                <a:gd name="T3" fmla="*/ 0 h 282"/>
                <a:gd name="T4" fmla="*/ 158 w 237"/>
                <a:gd name="T5" fmla="*/ 50 h 282"/>
                <a:gd name="T6" fmla="*/ 148 w 237"/>
                <a:gd name="T7" fmla="*/ 92 h 282"/>
                <a:gd name="T8" fmla="*/ 120 w 237"/>
                <a:gd name="T9" fmla="*/ 144 h 282"/>
                <a:gd name="T10" fmla="*/ 82 w 237"/>
                <a:gd name="T11" fmla="*/ 182 h 282"/>
                <a:gd name="T12" fmla="*/ 60 w 237"/>
                <a:gd name="T13" fmla="*/ 232 h 282"/>
                <a:gd name="T14" fmla="*/ 0 w 237"/>
                <a:gd name="T15" fmla="*/ 282 h 282"/>
                <a:gd name="T16" fmla="*/ 128 w 237"/>
                <a:gd name="T17" fmla="*/ 282 h 282"/>
                <a:gd name="T18" fmla="*/ 154 w 237"/>
                <a:gd name="T19" fmla="*/ 254 h 282"/>
                <a:gd name="T20" fmla="*/ 158 w 237"/>
                <a:gd name="T21" fmla="*/ 196 h 282"/>
                <a:gd name="T22" fmla="*/ 188 w 237"/>
                <a:gd name="T23" fmla="*/ 148 h 282"/>
                <a:gd name="T24" fmla="*/ 196 w 237"/>
                <a:gd name="T25" fmla="*/ 70 h 282"/>
                <a:gd name="T26" fmla="*/ 237 w 237"/>
                <a:gd name="T27" fmla="*/ 0 h 282"/>
                <a:gd name="T28" fmla="*/ 201 w 237"/>
                <a:gd name="T29" fmla="*/ 0 h 282"/>
                <a:gd name="T30" fmla="*/ 201 w 237"/>
                <a:gd name="T31" fmla="*/ 0 h 282"/>
                <a:gd name="T32" fmla="*/ 201 w 237"/>
                <a:gd name="T33" fmla="*/ 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41" name="Freeform 13"/>
            <p:cNvSpPr>
              <a:spLocks/>
            </p:cNvSpPr>
            <p:nvPr/>
          </p:nvSpPr>
          <p:spPr bwMode="ltGray">
            <a:xfrm>
              <a:off x="3674" y="4086"/>
              <a:ext cx="196" cy="234"/>
            </a:xfrm>
            <a:custGeom>
              <a:avLst/>
              <a:gdLst>
                <a:gd name="T0" fmla="*/ 167 w 196"/>
                <a:gd name="T1" fmla="*/ 54 h 234"/>
                <a:gd name="T2" fmla="*/ 113 w 196"/>
                <a:gd name="T3" fmla="*/ 24 h 234"/>
                <a:gd name="T4" fmla="*/ 83 w 196"/>
                <a:gd name="T5" fmla="*/ 0 h 234"/>
                <a:gd name="T6" fmla="*/ 80 w 196"/>
                <a:gd name="T7" fmla="*/ 62 h 234"/>
                <a:gd name="T8" fmla="*/ 58 w 196"/>
                <a:gd name="T9" fmla="*/ 100 h 234"/>
                <a:gd name="T10" fmla="*/ 54 w 196"/>
                <a:gd name="T11" fmla="*/ 160 h 234"/>
                <a:gd name="T12" fmla="*/ 36 w 196"/>
                <a:gd name="T13" fmla="*/ 202 h 234"/>
                <a:gd name="T14" fmla="*/ 0 w 196"/>
                <a:gd name="T15" fmla="*/ 234 h 234"/>
                <a:gd name="T16" fmla="*/ 146 w 196"/>
                <a:gd name="T17" fmla="*/ 234 h 234"/>
                <a:gd name="T18" fmla="*/ 170 w 196"/>
                <a:gd name="T19" fmla="*/ 198 h 234"/>
                <a:gd name="T20" fmla="*/ 158 w 196"/>
                <a:gd name="T21" fmla="*/ 138 h 234"/>
                <a:gd name="T22" fmla="*/ 196 w 196"/>
                <a:gd name="T23" fmla="*/ 100 h 234"/>
                <a:gd name="T24" fmla="*/ 191 w 196"/>
                <a:gd name="T25" fmla="*/ 54 h 234"/>
                <a:gd name="T26" fmla="*/ 167 w 196"/>
                <a:gd name="T27" fmla="*/ 54 h 234"/>
                <a:gd name="T28" fmla="*/ 167 w 196"/>
                <a:gd name="T29" fmla="*/ 54 h 234"/>
                <a:gd name="T30" fmla="*/ 167 w 196"/>
                <a:gd name="T31" fmla="*/ 5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42" name="Freeform 14"/>
            <p:cNvSpPr>
              <a:spLocks/>
            </p:cNvSpPr>
            <p:nvPr/>
          </p:nvSpPr>
          <p:spPr bwMode="ltGray">
            <a:xfrm>
              <a:off x="3476" y="4068"/>
              <a:ext cx="190" cy="252"/>
            </a:xfrm>
            <a:custGeom>
              <a:avLst/>
              <a:gdLst>
                <a:gd name="T0" fmla="*/ 190 w 190"/>
                <a:gd name="T1" fmla="*/ 0 h 252"/>
                <a:gd name="T2" fmla="*/ 166 w 190"/>
                <a:gd name="T3" fmla="*/ 0 h 252"/>
                <a:gd name="T4" fmla="*/ 158 w 190"/>
                <a:gd name="T5" fmla="*/ 38 h 252"/>
                <a:gd name="T6" fmla="*/ 138 w 190"/>
                <a:gd name="T7" fmla="*/ 120 h 252"/>
                <a:gd name="T8" fmla="*/ 94 w 190"/>
                <a:gd name="T9" fmla="*/ 180 h 252"/>
                <a:gd name="T10" fmla="*/ 62 w 190"/>
                <a:gd name="T11" fmla="*/ 234 h 252"/>
                <a:gd name="T12" fmla="*/ 0 w 190"/>
                <a:gd name="T13" fmla="*/ 252 h 252"/>
                <a:gd name="T14" fmla="*/ 128 w 190"/>
                <a:gd name="T15" fmla="*/ 252 h 252"/>
                <a:gd name="T16" fmla="*/ 142 w 190"/>
                <a:gd name="T17" fmla="*/ 188 h 252"/>
                <a:gd name="T18" fmla="*/ 186 w 190"/>
                <a:gd name="T19" fmla="*/ 90 h 252"/>
                <a:gd name="T20" fmla="*/ 190 w 190"/>
                <a:gd name="T21" fmla="*/ 38 h 252"/>
                <a:gd name="T22" fmla="*/ 190 w 190"/>
                <a:gd name="T23" fmla="*/ 0 h 252"/>
                <a:gd name="T24" fmla="*/ 190 w 190"/>
                <a:gd name="T25" fmla="*/ 0 h 252"/>
                <a:gd name="T26" fmla="*/ 190 w 190"/>
                <a:gd name="T27" fmla="*/ 0 h 252"/>
                <a:gd name="T28" fmla="*/ 190 w 190"/>
                <a:gd name="T29"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43" name="Freeform 15"/>
            <p:cNvSpPr>
              <a:spLocks/>
            </p:cNvSpPr>
            <p:nvPr/>
          </p:nvSpPr>
          <p:spPr bwMode="ltGray">
            <a:xfrm>
              <a:off x="3170" y="4188"/>
              <a:ext cx="230" cy="132"/>
            </a:xfrm>
            <a:custGeom>
              <a:avLst/>
              <a:gdLst>
                <a:gd name="T0" fmla="*/ 197 w 230"/>
                <a:gd name="T1" fmla="*/ 0 h 132"/>
                <a:gd name="T2" fmla="*/ 191 w 230"/>
                <a:gd name="T3" fmla="*/ 0 h 132"/>
                <a:gd name="T4" fmla="*/ 185 w 230"/>
                <a:gd name="T5" fmla="*/ 0 h 132"/>
                <a:gd name="T6" fmla="*/ 173 w 230"/>
                <a:gd name="T7" fmla="*/ 0 h 132"/>
                <a:gd name="T8" fmla="*/ 161 w 230"/>
                <a:gd name="T9" fmla="*/ 0 h 132"/>
                <a:gd name="T10" fmla="*/ 155 w 230"/>
                <a:gd name="T11" fmla="*/ 0 h 132"/>
                <a:gd name="T12" fmla="*/ 138 w 230"/>
                <a:gd name="T13" fmla="*/ 6 h 132"/>
                <a:gd name="T14" fmla="*/ 132 w 230"/>
                <a:gd name="T15" fmla="*/ 6 h 132"/>
                <a:gd name="T16" fmla="*/ 35 w 230"/>
                <a:gd name="T17" fmla="*/ 18 h 132"/>
                <a:gd name="T18" fmla="*/ 11 w 230"/>
                <a:gd name="T19" fmla="*/ 30 h 132"/>
                <a:gd name="T20" fmla="*/ 23 w 230"/>
                <a:gd name="T21" fmla="*/ 54 h 132"/>
                <a:gd name="T22" fmla="*/ 0 w 230"/>
                <a:gd name="T23" fmla="*/ 100 h 132"/>
                <a:gd name="T24" fmla="*/ 0 w 230"/>
                <a:gd name="T25" fmla="*/ 132 h 132"/>
                <a:gd name="T26" fmla="*/ 162 w 230"/>
                <a:gd name="T27" fmla="*/ 132 h 132"/>
                <a:gd name="T28" fmla="*/ 204 w 230"/>
                <a:gd name="T29" fmla="*/ 88 h 132"/>
                <a:gd name="T30" fmla="*/ 230 w 230"/>
                <a:gd name="T31" fmla="*/ 46 h 132"/>
                <a:gd name="T32" fmla="*/ 214 w 230"/>
                <a:gd name="T33" fmla="*/ 24 h 132"/>
                <a:gd name="T34" fmla="*/ 215 w 230"/>
                <a:gd name="T35" fmla="*/ 0 h 132"/>
                <a:gd name="T36" fmla="*/ 209 w 230"/>
                <a:gd name="T37" fmla="*/ 0 h 132"/>
                <a:gd name="T38" fmla="*/ 203 w 230"/>
                <a:gd name="T39" fmla="*/ 0 h 132"/>
                <a:gd name="T40" fmla="*/ 203 w 230"/>
                <a:gd name="T41" fmla="*/ 0 h 132"/>
                <a:gd name="T42" fmla="*/ 197 w 230"/>
                <a:gd name="T43" fmla="*/ 0 h 132"/>
                <a:gd name="T44" fmla="*/ 197 w 230"/>
                <a:gd name="T45" fmla="*/ 0 h 132"/>
                <a:gd name="T46" fmla="*/ 197 w 230"/>
                <a:gd name="T47"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44" name="Freeform 16"/>
            <p:cNvSpPr>
              <a:spLocks/>
            </p:cNvSpPr>
            <p:nvPr/>
          </p:nvSpPr>
          <p:spPr bwMode="ltGray">
            <a:xfrm>
              <a:off x="3044" y="4218"/>
              <a:ext cx="89" cy="102"/>
            </a:xfrm>
            <a:custGeom>
              <a:avLst/>
              <a:gdLst>
                <a:gd name="T0" fmla="*/ 71 w 89"/>
                <a:gd name="T1" fmla="*/ 0 h 102"/>
                <a:gd name="T2" fmla="*/ 66 w 89"/>
                <a:gd name="T3" fmla="*/ 48 h 102"/>
                <a:gd name="T4" fmla="*/ 30 w 89"/>
                <a:gd name="T5" fmla="*/ 72 h 102"/>
                <a:gd name="T6" fmla="*/ 0 w 89"/>
                <a:gd name="T7" fmla="*/ 102 h 102"/>
                <a:gd name="T8" fmla="*/ 66 w 89"/>
                <a:gd name="T9" fmla="*/ 102 h 102"/>
                <a:gd name="T10" fmla="*/ 88 w 89"/>
                <a:gd name="T11" fmla="*/ 56 h 102"/>
                <a:gd name="T12" fmla="*/ 89 w 89"/>
                <a:gd name="T13" fmla="*/ 6 h 102"/>
                <a:gd name="T14" fmla="*/ 71 w 89"/>
                <a:gd name="T15" fmla="*/ 0 h 102"/>
                <a:gd name="T16" fmla="*/ 71 w 89"/>
                <a:gd name="T17" fmla="*/ 0 h 102"/>
                <a:gd name="T18" fmla="*/ 71 w 89"/>
                <a:gd name="T1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45" name="Freeform 17"/>
            <p:cNvSpPr>
              <a:spLocks/>
            </p:cNvSpPr>
            <p:nvPr/>
          </p:nvSpPr>
          <p:spPr bwMode="ltGray">
            <a:xfrm>
              <a:off x="5482" y="3367"/>
              <a:ext cx="278" cy="953"/>
            </a:xfrm>
            <a:custGeom>
              <a:avLst/>
              <a:gdLst>
                <a:gd name="T0" fmla="*/ 278 w 278"/>
                <a:gd name="T1" fmla="*/ 24 h 953"/>
                <a:gd name="T2" fmla="*/ 272 w 278"/>
                <a:gd name="T3" fmla="*/ 24 h 953"/>
                <a:gd name="T4" fmla="*/ 272 w 278"/>
                <a:gd name="T5" fmla="*/ 18 h 953"/>
                <a:gd name="T6" fmla="*/ 266 w 278"/>
                <a:gd name="T7" fmla="*/ 18 h 953"/>
                <a:gd name="T8" fmla="*/ 254 w 278"/>
                <a:gd name="T9" fmla="*/ 12 h 953"/>
                <a:gd name="T10" fmla="*/ 236 w 278"/>
                <a:gd name="T11" fmla="*/ 6 h 953"/>
                <a:gd name="T12" fmla="*/ 212 w 278"/>
                <a:gd name="T13" fmla="*/ 0 h 953"/>
                <a:gd name="T14" fmla="*/ 206 w 278"/>
                <a:gd name="T15" fmla="*/ 6 h 953"/>
                <a:gd name="T16" fmla="*/ 198 w 278"/>
                <a:gd name="T17" fmla="*/ 129 h 953"/>
                <a:gd name="T18" fmla="*/ 184 w 278"/>
                <a:gd name="T19" fmla="*/ 209 h 953"/>
                <a:gd name="T20" fmla="*/ 182 w 278"/>
                <a:gd name="T21" fmla="*/ 249 h 953"/>
                <a:gd name="T22" fmla="*/ 200 w 278"/>
                <a:gd name="T23" fmla="*/ 339 h 953"/>
                <a:gd name="T24" fmla="*/ 186 w 278"/>
                <a:gd name="T25" fmla="*/ 481 h 953"/>
                <a:gd name="T26" fmla="*/ 176 w 278"/>
                <a:gd name="T27" fmla="*/ 521 h 953"/>
                <a:gd name="T28" fmla="*/ 156 w 278"/>
                <a:gd name="T29" fmla="*/ 601 h 953"/>
                <a:gd name="T30" fmla="*/ 172 w 278"/>
                <a:gd name="T31" fmla="*/ 681 h 953"/>
                <a:gd name="T32" fmla="*/ 138 w 278"/>
                <a:gd name="T33" fmla="*/ 765 h 953"/>
                <a:gd name="T34" fmla="*/ 96 w 278"/>
                <a:gd name="T35" fmla="*/ 847 h 953"/>
                <a:gd name="T36" fmla="*/ 50 w 278"/>
                <a:gd name="T37" fmla="*/ 899 h 953"/>
                <a:gd name="T38" fmla="*/ 0 w 278"/>
                <a:gd name="T39" fmla="*/ 953 h 953"/>
                <a:gd name="T40" fmla="*/ 278 w 278"/>
                <a:gd name="T41" fmla="*/ 953 h 953"/>
                <a:gd name="T42" fmla="*/ 278 w 278"/>
                <a:gd name="T43" fmla="*/ 24 h 953"/>
                <a:gd name="T44" fmla="*/ 278 w 278"/>
                <a:gd name="T45" fmla="*/ 24 h 953"/>
                <a:gd name="T46" fmla="*/ 278 w 278"/>
                <a:gd name="T47" fmla="*/ 24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grpSp>
      <p:sp>
        <p:nvSpPr>
          <p:cNvPr id="201746" name="Rectangle 18"/>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201747" name="Rectangle 19"/>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endParaRPr lang="en-US"/>
          </a:p>
        </p:txBody>
      </p:sp>
      <p:sp>
        <p:nvSpPr>
          <p:cNvPr id="201748" name="Rectangle 20"/>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endParaRPr lang="en-US"/>
          </a:p>
        </p:txBody>
      </p:sp>
      <p:sp>
        <p:nvSpPr>
          <p:cNvPr id="201749" name="Rectangle 21"/>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6C868D2A-5E37-47C3-B68E-6A66543317FD}" type="slidenum">
              <a:rPr lang="en-US"/>
              <a:pPr/>
              <a:t>‹#›</a:t>
            </a:fld>
            <a:endParaRPr lang="en-US"/>
          </a:p>
        </p:txBody>
      </p:sp>
      <p:sp>
        <p:nvSpPr>
          <p:cNvPr id="201750" name="Rectangle 22"/>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695" r:id="rId1"/>
    <p:sldLayoutId id="2147483694" r:id="rId2"/>
    <p:sldLayoutId id="2147483693" r:id="rId3"/>
    <p:sldLayoutId id="2147483692" r:id="rId4"/>
    <p:sldLayoutId id="2147483691" r:id="rId5"/>
    <p:sldLayoutId id="2147483690" r:id="rId6"/>
    <p:sldLayoutId id="2147483689" r:id="rId7"/>
    <p:sldLayoutId id="2147483688" r:id="rId8"/>
    <p:sldLayoutId id="2147483687" r:id="rId9"/>
    <p:sldLayoutId id="2147483686" r:id="rId10"/>
    <p:sldLayoutId id="2147483685" r:id="rId11"/>
    <p:sldLayoutId id="2147483684" r:id="rId12"/>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70000"/>
        <a:buFont typeface="Wingdings" panose="05000000000000000000"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06.xml"/><Relationship Id="rId1" Type="http://schemas.openxmlformats.org/officeDocument/2006/relationships/slideLayout" Target="../slideLayouts/slideLayout6.xml"/><Relationship Id="rId5" Type="http://schemas.openxmlformats.org/officeDocument/2006/relationships/image" Target="../media/image46.jpeg"/><Relationship Id="rId4" Type="http://schemas.openxmlformats.org/officeDocument/2006/relationships/image" Target="../media/image45.jpe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notesSlide" Target="../notesSlides/notesSlide19.xml"/><Relationship Id="rId16"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31.png"/><Relationship Id="rId12"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5.png"/><Relationship Id="rId5" Type="http://schemas.openxmlformats.org/officeDocument/2006/relationships/image" Target="../media/image28.png"/><Relationship Id="rId10" Type="http://schemas.openxmlformats.org/officeDocument/2006/relationships/image" Target="../media/image27.png"/><Relationship Id="rId4" Type="http://schemas.openxmlformats.org/officeDocument/2006/relationships/image" Target="../media/image30.png"/><Relationship Id="rId9"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9.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8.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21.png"/><Relationship Id="rId9" Type="http://schemas.openxmlformats.org/officeDocument/2006/relationships/image" Target="../media/image22.png"/><Relationship Id="rId14" Type="http://schemas.openxmlformats.org/officeDocument/2006/relationships/image" Target="../media/image3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44"/>
          <p:cNvSpPr>
            <a:spLocks noGrp="1" noChangeArrowheads="1"/>
          </p:cNvSpPr>
          <p:nvPr>
            <p:ph type="dt" sz="quarter" idx="10"/>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9E52293-74FD-45BE-9DC2-EE532219477B}" type="datetime1">
              <a:rPr lang="en-GB"/>
              <a:pPr/>
              <a:t>25/04/2015</a:t>
            </a:fld>
            <a:endParaRPr lang="en-US"/>
          </a:p>
        </p:txBody>
      </p:sp>
      <p:sp>
        <p:nvSpPr>
          <p:cNvPr id="2050" name="Rectangle 2"/>
          <p:cNvSpPr>
            <a:spLocks noGrp="1" noChangeArrowheads="1"/>
          </p:cNvSpPr>
          <p:nvPr>
            <p:ph type="ctrTitle"/>
          </p:nvPr>
        </p:nvSpPr>
        <p:spPr>
          <a:xfrm>
            <a:off x="685800" y="914400"/>
            <a:ext cx="7772400" cy="1143000"/>
          </a:xfrm>
        </p:spPr>
        <p:txBody>
          <a:bodyPr/>
          <a:lstStyle/>
          <a:p>
            <a:pPr eaLnBrk="1" hangingPunct="1"/>
            <a:r>
              <a:rPr lang="en-GB" sz="6300" smtClean="0">
                <a:latin typeface="Comic Sans MS" panose="030F0702030302020204" pitchFamily="66" charset="0"/>
              </a:rPr>
              <a:t>Introduction to Parkinson’s disease</a:t>
            </a:r>
            <a:endParaRPr lang="en-GB" smtClean="0">
              <a:latin typeface="Comic Sans MS" panose="030F0702030302020204" pitchFamily="66" charset="0"/>
            </a:endParaRPr>
          </a:p>
        </p:txBody>
      </p:sp>
      <p:sp>
        <p:nvSpPr>
          <p:cNvPr id="2051" name="Rectangle 3"/>
          <p:cNvSpPr>
            <a:spLocks noGrp="1" noChangeArrowheads="1"/>
          </p:cNvSpPr>
          <p:nvPr>
            <p:ph type="subTitle" idx="1"/>
          </p:nvPr>
        </p:nvSpPr>
        <p:spPr/>
        <p:txBody>
          <a:bodyPr/>
          <a:lstStyle/>
          <a:p>
            <a:pPr eaLnBrk="1" hangingPunct="1">
              <a:lnSpc>
                <a:spcPct val="90000"/>
              </a:lnSpc>
              <a:defRPr/>
            </a:pPr>
            <a:r>
              <a:rPr lang="en-GB" smtClean="0">
                <a:latin typeface="Comic Sans MS" pitchFamily="66" charset="0"/>
              </a:rPr>
              <a:t>Anne Martin</a:t>
            </a:r>
          </a:p>
          <a:p>
            <a:pPr eaLnBrk="1" hangingPunct="1">
              <a:lnSpc>
                <a:spcPct val="90000"/>
              </a:lnSpc>
              <a:defRPr/>
            </a:pPr>
            <a:r>
              <a:rPr lang="en-GB" smtClean="0">
                <a:latin typeface="Comic Sans MS" pitchFamily="66" charset="0"/>
              </a:rPr>
              <a:t>Parkinson's Disease and related movement disorders nurse specialist</a:t>
            </a:r>
          </a:p>
        </p:txBody>
      </p:sp>
      <p:sp>
        <p:nvSpPr>
          <p:cNvPr id="3077" name="Text Box 5"/>
          <p:cNvSpPr txBox="1">
            <a:spLocks noChangeArrowheads="1"/>
          </p:cNvSpPr>
          <p:nvPr/>
        </p:nvSpPr>
        <p:spPr bwMode="auto">
          <a:xfrm>
            <a:off x="685800" y="5562600"/>
            <a:ext cx="3733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spcBef>
                <a:spcPct val="50000"/>
              </a:spcBef>
            </a:pPr>
            <a:endParaRPr lang="en-US" sz="2400">
              <a:latin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defRPr/>
            </a:pPr>
            <a:r>
              <a:rPr lang="en-GB" smtClean="0"/>
              <a:t>Lewy Body</a:t>
            </a:r>
          </a:p>
        </p:txBody>
      </p:sp>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828800"/>
            <a:ext cx="6734175" cy="444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dissolve">
                                      <p:cBhvr>
                                        <p:cTn id="7" dur="500"/>
                                        <p:tgtEl>
                                          <p:spTgt spid="15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p:txBody>
          <a:bodyPr/>
          <a:lstStyle/>
          <a:p>
            <a:pPr eaLnBrk="1" hangingPunct="1">
              <a:defRPr/>
            </a:pPr>
            <a:r>
              <a:rPr lang="en-GB" smtClean="0"/>
              <a:t>PDD</a:t>
            </a:r>
          </a:p>
        </p:txBody>
      </p:sp>
      <p:sp>
        <p:nvSpPr>
          <p:cNvPr id="261123" name="Rectangle 3"/>
          <p:cNvSpPr>
            <a:spLocks noGrp="1" noChangeArrowheads="1"/>
          </p:cNvSpPr>
          <p:nvPr>
            <p:ph type="body" idx="1"/>
          </p:nvPr>
        </p:nvSpPr>
        <p:spPr/>
        <p:txBody>
          <a:bodyPr/>
          <a:lstStyle/>
          <a:p>
            <a:pPr eaLnBrk="1" hangingPunct="1">
              <a:lnSpc>
                <a:spcPct val="90000"/>
              </a:lnSpc>
            </a:pPr>
            <a:r>
              <a:rPr lang="en-GB" sz="2800" smtClean="0"/>
              <a:t>In this disorder, the cognitive problems, such as hallucinations, tend to occur much earlier in the course of the disease and often precede the difficulties with walking and motor control. </a:t>
            </a:r>
          </a:p>
          <a:p>
            <a:pPr eaLnBrk="1" hangingPunct="1">
              <a:lnSpc>
                <a:spcPct val="90000"/>
              </a:lnSpc>
            </a:pPr>
            <a:r>
              <a:rPr lang="en-GB" sz="2800" smtClean="0"/>
              <a:t>There are other, much less common disorders with features similar to Parkinson’s disease with dementia. If patients do not respond to treatments for Parkinson’s disease or if they have unusual features then the diagnosis may be PD plus syndrome such as PDD </a:t>
            </a:r>
          </a:p>
          <a:p>
            <a:pPr eaLnBrk="1" hangingPunct="1">
              <a:lnSpc>
                <a:spcPct val="90000"/>
              </a:lnSpc>
            </a:pPr>
            <a:endParaRPr lang="en-GB" sz="2800" smtClean="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p:txBody>
          <a:bodyPr/>
          <a:lstStyle/>
          <a:p>
            <a:pPr eaLnBrk="1" hangingPunct="1">
              <a:defRPr/>
            </a:pPr>
            <a:r>
              <a:rPr lang="en-GB" smtClean="0"/>
              <a:t>CBD</a:t>
            </a:r>
          </a:p>
        </p:txBody>
      </p:sp>
      <p:sp>
        <p:nvSpPr>
          <p:cNvPr id="234499" name="Rectangle 3"/>
          <p:cNvSpPr>
            <a:spLocks noGrp="1" noChangeArrowheads="1"/>
          </p:cNvSpPr>
          <p:nvPr>
            <p:ph type="body" idx="1"/>
          </p:nvPr>
        </p:nvSpPr>
        <p:spPr/>
        <p:txBody>
          <a:bodyPr/>
          <a:lstStyle/>
          <a:p>
            <a:pPr eaLnBrk="1" hangingPunct="1">
              <a:defRPr/>
            </a:pPr>
            <a:r>
              <a:rPr lang="en-GB" sz="2800" smtClean="0"/>
              <a:t>CBD (Cortico Basal Degeneration) usually starts on one side of the body first, for example, the loss of use of one hand, eventually spreading to the other side. It can cause jerky, awkward movements and a feeling that the limb is no longer part of the body (‘alien' limb). This can make it difficult to do everyday tasks such as cleaning teeth, dressi</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p:txBody>
          <a:bodyPr/>
          <a:lstStyle/>
          <a:p>
            <a:pPr eaLnBrk="1" hangingPunct="1">
              <a:defRPr/>
            </a:pPr>
            <a:r>
              <a:rPr lang="en-GB" smtClean="0"/>
              <a:t>cbd</a:t>
            </a:r>
          </a:p>
        </p:txBody>
      </p:sp>
      <p:sp>
        <p:nvSpPr>
          <p:cNvPr id="235523" name="Rectangle 3"/>
          <p:cNvSpPr>
            <a:spLocks noGrp="1" noChangeArrowheads="1"/>
          </p:cNvSpPr>
          <p:nvPr>
            <p:ph type="body" idx="1"/>
          </p:nvPr>
        </p:nvSpPr>
        <p:spPr/>
        <p:txBody>
          <a:bodyPr/>
          <a:lstStyle/>
          <a:p>
            <a:pPr eaLnBrk="1" hangingPunct="1">
              <a:lnSpc>
                <a:spcPct val="90000"/>
              </a:lnSpc>
            </a:pPr>
            <a:r>
              <a:rPr lang="en-GB" sz="2800" smtClean="0"/>
              <a:t>In common with PSP, there may be a disturbance of eye movements, although it is less striking than in PSP and problems with up gaze and down gaze are less common.</a:t>
            </a:r>
          </a:p>
          <a:p>
            <a:pPr eaLnBrk="1" hangingPunct="1">
              <a:lnSpc>
                <a:spcPct val="90000"/>
              </a:lnSpc>
            </a:pPr>
            <a:r>
              <a:rPr lang="en-GB" sz="2800" smtClean="0"/>
              <a:t>CBD patients may have difficulties in problem solving and other behavioural changes, although memory is relatively unaffected. Like PSP, CBD is a very individual disease and the rate of progression of symptoms varies considerably from person to person.</a:t>
            </a:r>
          </a:p>
          <a:p>
            <a:pPr eaLnBrk="1" hangingPunct="1">
              <a:lnSpc>
                <a:spcPct val="90000"/>
              </a:lnSpc>
            </a:pPr>
            <a:endParaRPr lang="en-GB" sz="2800" smtClean="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p:txBody>
          <a:bodyPr/>
          <a:lstStyle/>
          <a:p>
            <a:pPr eaLnBrk="1" hangingPunct="1">
              <a:defRPr/>
            </a:pPr>
            <a:r>
              <a:rPr lang="en-GB" smtClean="0"/>
              <a:t>CBD</a:t>
            </a:r>
          </a:p>
        </p:txBody>
      </p:sp>
      <p:sp>
        <p:nvSpPr>
          <p:cNvPr id="236547" name="Rectangle 3"/>
          <p:cNvSpPr>
            <a:spLocks noGrp="1" noChangeArrowheads="1"/>
          </p:cNvSpPr>
          <p:nvPr>
            <p:ph type="body" idx="1"/>
          </p:nvPr>
        </p:nvSpPr>
        <p:spPr/>
        <p:txBody>
          <a:bodyPr/>
          <a:lstStyle/>
          <a:p>
            <a:pPr eaLnBrk="1" hangingPunct="1">
              <a:lnSpc>
                <a:spcPct val="90000"/>
              </a:lnSpc>
            </a:pPr>
            <a:r>
              <a:rPr lang="en-GB" smtClean="0"/>
              <a:t>CBD mainly affects people in their 60s and 70s and symptom management has much in common with that recommended for PSP.</a:t>
            </a:r>
          </a:p>
          <a:p>
            <a:pPr eaLnBrk="1" hangingPunct="1">
              <a:lnSpc>
                <a:spcPct val="90000"/>
              </a:lnSpc>
            </a:pPr>
            <a:r>
              <a:rPr lang="en-GB" smtClean="0"/>
              <a:t>PSP and CBD are so closely related that we often refer to them interchangeably (usually as ‘PSP'), and The PSP Association supports both.</a:t>
            </a:r>
          </a:p>
          <a:p>
            <a:pPr eaLnBrk="1" hangingPunct="1">
              <a:lnSpc>
                <a:spcPct val="90000"/>
              </a:lnSpc>
            </a:pPr>
            <a:endParaRPr lang="en-GB" smtClean="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p:txBody>
          <a:bodyPr/>
          <a:lstStyle/>
          <a:p>
            <a:pPr eaLnBrk="1" hangingPunct="1">
              <a:defRPr/>
            </a:pPr>
            <a:r>
              <a:rPr lang="en-GB" smtClean="0"/>
              <a:t>cbd</a:t>
            </a:r>
          </a:p>
        </p:txBody>
      </p:sp>
      <p:sp>
        <p:nvSpPr>
          <p:cNvPr id="237571" name="Rectangle 3"/>
          <p:cNvSpPr>
            <a:spLocks noGrp="1" noChangeArrowheads="1"/>
          </p:cNvSpPr>
          <p:nvPr>
            <p:ph type="body" idx="1"/>
          </p:nvPr>
        </p:nvSpPr>
        <p:spPr/>
        <p:txBody>
          <a:bodyPr/>
          <a:lstStyle/>
          <a:p>
            <a:pPr algn="ctr" eaLnBrk="1" fontAlgn="b" hangingPunct="1"/>
            <a:r>
              <a:rPr lang="en-GB" sz="2800" smtClean="0">
                <a:solidFill>
                  <a:srgbClr val="000000"/>
                </a:solidFill>
                <a:effectLst>
                  <a:outerShdw blurRad="38100" dist="38100" dir="2700000" algn="tl">
                    <a:srgbClr val="FFFFFF"/>
                  </a:outerShdw>
                </a:effectLst>
              </a:rPr>
              <a:t>Stiffness, shakiness, jerkiness, slowness, and clumsiness in either the upper or lower extremities</a:t>
            </a:r>
          </a:p>
          <a:p>
            <a:pPr algn="ctr" eaLnBrk="1" fontAlgn="b" hangingPunct="1"/>
            <a:r>
              <a:rPr lang="en-GB" sz="2800" smtClean="0">
                <a:solidFill>
                  <a:srgbClr val="000000"/>
                </a:solidFill>
                <a:effectLst>
                  <a:outerShdw blurRad="38100" dist="38100" dir="2700000" algn="tl">
                    <a:srgbClr val="FFFFFF"/>
                  </a:outerShdw>
                </a:effectLst>
              </a:rPr>
              <a:t>Difficulty with speech generation (dysphasia)</a:t>
            </a:r>
          </a:p>
          <a:p>
            <a:pPr algn="ctr" eaLnBrk="1" fontAlgn="b" hangingPunct="1"/>
            <a:r>
              <a:rPr lang="en-GB" sz="2800" smtClean="0">
                <a:solidFill>
                  <a:srgbClr val="000000"/>
                </a:solidFill>
                <a:effectLst>
                  <a:outerShdw blurRad="38100" dist="38100" dir="2700000" algn="tl">
                    <a:srgbClr val="FFFFFF"/>
                  </a:outerShdw>
                </a:effectLst>
              </a:rPr>
              <a:t>Difficulty with articulation (dysarthria)</a:t>
            </a:r>
          </a:p>
          <a:p>
            <a:pPr algn="ctr" eaLnBrk="1" fontAlgn="b" hangingPunct="1"/>
            <a:r>
              <a:rPr lang="en-GB" sz="2800" smtClean="0">
                <a:solidFill>
                  <a:srgbClr val="000000"/>
                </a:solidFill>
                <a:effectLst>
                  <a:outerShdw blurRad="38100" dist="38100" dir="2700000" algn="tl">
                    <a:srgbClr val="FFFFFF"/>
                  </a:outerShdw>
                </a:effectLst>
              </a:rPr>
              <a:t>Difficulty controlling the muscles of the face and mouth</a:t>
            </a:r>
          </a:p>
          <a:p>
            <a:pPr algn="ctr" eaLnBrk="1" fontAlgn="b" hangingPunct="1"/>
            <a:r>
              <a:rPr lang="en-GB" sz="2800" smtClean="0">
                <a:solidFill>
                  <a:srgbClr val="000000"/>
                </a:solidFill>
                <a:effectLst>
                  <a:outerShdw blurRad="38100" dist="38100" dir="2700000" algn="tl">
                    <a:srgbClr val="FFFFFF"/>
                  </a:outerShdw>
                </a:effectLst>
              </a:rPr>
              <a:t>Walking and balance difficulty</a:t>
            </a:r>
          </a:p>
          <a:p>
            <a:pPr eaLnBrk="1" hangingPunct="1"/>
            <a:endParaRPr lang="en-GB" sz="2800" smtClean="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p:txBody>
          <a:bodyPr/>
          <a:lstStyle/>
          <a:p>
            <a:pPr eaLnBrk="1" hangingPunct="1">
              <a:defRPr/>
            </a:pPr>
            <a:r>
              <a:rPr lang="en-GB" smtClean="0"/>
              <a:t>CBD</a:t>
            </a:r>
          </a:p>
        </p:txBody>
      </p:sp>
      <p:sp>
        <p:nvSpPr>
          <p:cNvPr id="238595" name="Rectangle 3"/>
          <p:cNvSpPr>
            <a:spLocks noGrp="1" noChangeArrowheads="1"/>
          </p:cNvSpPr>
          <p:nvPr>
            <p:ph type="body" idx="1"/>
          </p:nvPr>
        </p:nvSpPr>
        <p:spPr/>
        <p:txBody>
          <a:bodyPr/>
          <a:lstStyle/>
          <a:p>
            <a:pPr algn="ctr" eaLnBrk="1" fontAlgn="b" hangingPunct="1">
              <a:defRPr/>
            </a:pPr>
            <a:r>
              <a:rPr lang="en-GB" smtClean="0">
                <a:solidFill>
                  <a:srgbClr val="000000"/>
                </a:solidFill>
                <a:effectLst>
                  <a:outerShdw blurRad="38100" dist="38100" dir="2700000" algn="tl">
                    <a:srgbClr val="FFFFFF"/>
                  </a:outerShdw>
                </a:effectLst>
              </a:rPr>
              <a:t>Asymmetric onset of symptoms (occurring on one side of the body first then gradually moving to the other side)</a:t>
            </a:r>
          </a:p>
          <a:p>
            <a:pPr algn="ctr" eaLnBrk="1" fontAlgn="b" hangingPunct="1">
              <a:defRPr/>
            </a:pPr>
            <a:r>
              <a:rPr lang="en-GB" smtClean="0">
                <a:solidFill>
                  <a:srgbClr val="000000"/>
                </a:solidFill>
                <a:effectLst>
                  <a:outerShdw blurRad="38100" dist="38100" dir="2700000" algn="tl">
                    <a:srgbClr val="FFFFFF"/>
                  </a:outerShdw>
                </a:effectLst>
              </a:rPr>
              <a:t>Memory or behaviour problems</a:t>
            </a:r>
          </a:p>
          <a:p>
            <a:pPr eaLnBrk="1" hangingPunct="1">
              <a:defRPr/>
            </a:pPr>
            <a:r>
              <a:rPr lang="en-GB" smtClean="0"/>
              <a:t>Rapid progressive</a:t>
            </a:r>
          </a:p>
          <a:p>
            <a:pPr eaLnBrk="1" hangingPunct="1">
              <a:defRPr/>
            </a:pPr>
            <a:r>
              <a:rPr lang="en-GB" smtClean="0"/>
              <a:t>Severe Cognitive impairment</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533400" y="5373688"/>
            <a:ext cx="7772400" cy="1143000"/>
          </a:xfrm>
        </p:spPr>
        <p:txBody>
          <a:bodyPr/>
          <a:lstStyle/>
          <a:p>
            <a:pPr eaLnBrk="1" hangingPunct="1">
              <a:defRPr/>
            </a:pPr>
            <a:r>
              <a:rPr lang="en-GB" smtClean="0">
                <a:solidFill>
                  <a:srgbClr val="FFFF99"/>
                </a:solidFill>
              </a:rPr>
              <a:t>                  Thank</a:t>
            </a:r>
            <a:r>
              <a:rPr lang="en-GB" smtClean="0"/>
              <a:t> </a:t>
            </a:r>
            <a:r>
              <a:rPr lang="en-GB" smtClean="0">
                <a:solidFill>
                  <a:srgbClr val="FFFF99"/>
                </a:solidFill>
              </a:rPr>
              <a:t>You</a:t>
            </a:r>
          </a:p>
        </p:txBody>
      </p:sp>
      <p:pic>
        <p:nvPicPr>
          <p:cNvPr id="178179" name="Picture 3" descr="03vita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1339850"/>
            <a:ext cx="4457700"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2" name="Picture 6" descr="ali-cp-121717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333375"/>
            <a:ext cx="2286000"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8178"/>
                                        </p:tgtEl>
                                        <p:attrNameLst>
                                          <p:attrName>style.visibility</p:attrName>
                                        </p:attrNameLst>
                                      </p:cBhvr>
                                      <p:to>
                                        <p:strVal val="visible"/>
                                      </p:to>
                                    </p:set>
                                    <p:animEffect transition="in" filter="fade">
                                      <p:cBhvr>
                                        <p:cTn id="7" dur="2000"/>
                                        <p:tgtEl>
                                          <p:spTgt spid="1781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 fill="hold" nodeType="clickEffect">
                                  <p:stCondLst>
                                    <p:cond delay="0"/>
                                  </p:stCondLst>
                                  <p:childTnLst>
                                    <p:set>
                                      <p:cBhvr>
                                        <p:cTn id="11" dur="1" fill="hold">
                                          <p:stCondLst>
                                            <p:cond delay="0"/>
                                          </p:stCondLst>
                                        </p:cTn>
                                        <p:tgtEl>
                                          <p:spTgt spid="178179"/>
                                        </p:tgtEl>
                                        <p:attrNameLst>
                                          <p:attrName>style.visibility</p:attrName>
                                        </p:attrNameLst>
                                      </p:cBhvr>
                                      <p:to>
                                        <p:strVal val="visible"/>
                                      </p:to>
                                    </p:set>
                                    <p:anim calcmode="lin" valueType="num">
                                      <p:cBhvr additive="base">
                                        <p:cTn id="12" dur="500" fill="hold"/>
                                        <p:tgtEl>
                                          <p:spTgt spid="178179"/>
                                        </p:tgtEl>
                                        <p:attrNameLst>
                                          <p:attrName>ppt_x</p:attrName>
                                        </p:attrNameLst>
                                      </p:cBhvr>
                                      <p:tavLst>
                                        <p:tav tm="0">
                                          <p:val>
                                            <p:strVal val="#ppt_x"/>
                                          </p:val>
                                        </p:tav>
                                        <p:tav tm="100000">
                                          <p:val>
                                            <p:strVal val="#ppt_x"/>
                                          </p:val>
                                        </p:tav>
                                      </p:tavLst>
                                    </p:anim>
                                    <p:anim calcmode="lin" valueType="num">
                                      <p:cBhvr additive="base">
                                        <p:cTn id="13" dur="500" fill="hold"/>
                                        <p:tgtEl>
                                          <p:spTgt spid="17817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defRPr/>
            </a:pPr>
            <a:r>
              <a:rPr lang="en-GB" smtClean="0"/>
              <a:t>Cont.</a:t>
            </a:r>
          </a:p>
        </p:txBody>
      </p:sp>
      <p:sp>
        <p:nvSpPr>
          <p:cNvPr id="30723" name="Rectangle 3"/>
          <p:cNvSpPr>
            <a:spLocks noGrp="1" noChangeArrowheads="1"/>
          </p:cNvSpPr>
          <p:nvPr>
            <p:ph type="body" idx="1"/>
          </p:nvPr>
        </p:nvSpPr>
        <p:spPr/>
        <p:txBody>
          <a:bodyPr/>
          <a:lstStyle/>
          <a:p>
            <a:pPr eaLnBrk="1" hangingPunct="1">
              <a:defRPr/>
            </a:pPr>
            <a:r>
              <a:rPr lang="en-GB" smtClean="0"/>
              <a:t>Dopamine acts to inhibit acetylcholine</a:t>
            </a:r>
          </a:p>
          <a:p>
            <a:pPr eaLnBrk="1" hangingPunct="1">
              <a:defRPr/>
            </a:pPr>
            <a:r>
              <a:rPr lang="en-GB" smtClean="0"/>
              <a:t>Dopamine inhibitory </a:t>
            </a:r>
          </a:p>
          <a:p>
            <a:pPr eaLnBrk="1" hangingPunct="1">
              <a:defRPr/>
            </a:pPr>
            <a:r>
              <a:rPr lang="en-GB" smtClean="0"/>
              <a:t>Acetylchloline excitatory</a:t>
            </a:r>
          </a:p>
          <a:p>
            <a:pPr eaLnBrk="1" hangingPunct="1">
              <a:defRPr/>
            </a:pPr>
            <a:r>
              <a:rPr lang="en-GB" smtClean="0"/>
              <a:t>Depletion in dopamine results in hypokinetic disorders such as    PARKINSON’S DISEASE                        </a:t>
            </a:r>
          </a:p>
        </p:txBody>
      </p:sp>
      <p:pic>
        <p:nvPicPr>
          <p:cNvPr id="307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2743200"/>
            <a:ext cx="1495425" cy="333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0724"/>
                                        </p:tgtEl>
                                        <p:attrNameLst>
                                          <p:attrName>style.visibility</p:attrName>
                                        </p:attrNameLst>
                                      </p:cBhvr>
                                      <p:to>
                                        <p:strVal val="visible"/>
                                      </p:to>
                                    </p:set>
                                    <p:animEffect transition="in" filter="dissolve">
                                      <p:cBhvr>
                                        <p:cTn id="7" dur="500"/>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2625" y="447675"/>
            <a:ext cx="7627938" cy="909638"/>
          </a:xfrm>
        </p:spPr>
        <p:txBody>
          <a:bodyPr/>
          <a:lstStyle/>
          <a:p>
            <a:pPr eaLnBrk="1" hangingPunct="1">
              <a:defRPr/>
            </a:pPr>
            <a:r>
              <a:rPr lang="en-GB" smtClean="0"/>
              <a:t>Other interesting bits</a:t>
            </a:r>
          </a:p>
        </p:txBody>
      </p:sp>
      <p:sp>
        <p:nvSpPr>
          <p:cNvPr id="25603" name="Rectangle 3"/>
          <p:cNvSpPr>
            <a:spLocks noGrp="1" noChangeArrowheads="1"/>
          </p:cNvSpPr>
          <p:nvPr>
            <p:ph type="body" idx="1"/>
          </p:nvPr>
        </p:nvSpPr>
        <p:spPr/>
        <p:txBody>
          <a:bodyPr/>
          <a:lstStyle/>
          <a:p>
            <a:pPr eaLnBrk="1" hangingPunct="1">
              <a:defRPr/>
            </a:pPr>
            <a:r>
              <a:rPr lang="en-GB" smtClean="0"/>
              <a:t>Subthalamic nucleus, thalamus &amp; hypothalamus  - Diencephalon</a:t>
            </a:r>
          </a:p>
          <a:p>
            <a:pPr eaLnBrk="1" hangingPunct="1">
              <a:defRPr/>
            </a:pPr>
            <a:r>
              <a:rPr lang="en-GB" smtClean="0"/>
              <a:t>afferent - bringing info to, having an affect (ordering)</a:t>
            </a:r>
          </a:p>
          <a:p>
            <a:pPr eaLnBrk="1" hangingPunct="1">
              <a:defRPr/>
            </a:pPr>
            <a:r>
              <a:rPr lang="en-GB" smtClean="0"/>
              <a:t>efferent - responding to info, having an effect (reporting)</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09600" y="1524000"/>
            <a:ext cx="7772400" cy="3124200"/>
          </a:xfrm>
        </p:spPr>
        <p:txBody>
          <a:bodyPr/>
          <a:lstStyle/>
          <a:p>
            <a:pPr eaLnBrk="1" hangingPunct="1"/>
            <a:r>
              <a:rPr lang="en-GB" sz="8000" smtClean="0"/>
              <a:t>Signs and Symptoms</a:t>
            </a:r>
            <a:endParaRPr lang="en-GB"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81038" y="-87313"/>
            <a:ext cx="7488237" cy="1139826"/>
          </a:xfrm>
        </p:spPr>
        <p:txBody>
          <a:bodyPr/>
          <a:lstStyle/>
          <a:p>
            <a:pPr eaLnBrk="1" hangingPunct="1">
              <a:defRPr/>
            </a:pPr>
            <a:r>
              <a:rPr lang="en-GB" sz="4000" smtClean="0">
                <a:latin typeface="Comic Sans MS" pitchFamily="66" charset="0"/>
              </a:rPr>
              <a:t>Diagnostic criteria</a:t>
            </a:r>
          </a:p>
        </p:txBody>
      </p:sp>
      <p:sp>
        <p:nvSpPr>
          <p:cNvPr id="37891" name="Rectangle 3"/>
          <p:cNvSpPr>
            <a:spLocks noGrp="1" noChangeArrowheads="1"/>
          </p:cNvSpPr>
          <p:nvPr>
            <p:ph type="body" idx="1"/>
          </p:nvPr>
        </p:nvSpPr>
        <p:spPr>
          <a:xfrm>
            <a:off x="533400" y="908050"/>
            <a:ext cx="7772400" cy="4800600"/>
          </a:xfrm>
        </p:spPr>
        <p:txBody>
          <a:bodyPr/>
          <a:lstStyle/>
          <a:p>
            <a:pPr eaLnBrk="1" hangingPunct="1"/>
            <a:r>
              <a:rPr lang="en-US" altLang="en-US" smtClean="0"/>
              <a:t>Bradykinesia plus one of the following:</a:t>
            </a:r>
          </a:p>
          <a:p>
            <a:pPr lvl="1" eaLnBrk="1" hangingPunct="1"/>
            <a:r>
              <a:rPr lang="en-US" altLang="en-US" smtClean="0"/>
              <a:t>resting tremor 4-6Hz ‘ pin rolling’</a:t>
            </a:r>
          </a:p>
          <a:p>
            <a:pPr lvl="1" eaLnBrk="1" hangingPunct="1"/>
            <a:r>
              <a:rPr lang="en-US" altLang="en-US" smtClean="0"/>
              <a:t>Rigidity - lead pipe or cogwheeling</a:t>
            </a:r>
          </a:p>
          <a:p>
            <a:pPr lvl="1" eaLnBrk="1" hangingPunct="1"/>
            <a:r>
              <a:rPr lang="en-US" altLang="en-US" smtClean="0"/>
              <a:t>disorders of posture - flexion of neck &amp; trunk</a:t>
            </a:r>
          </a:p>
          <a:p>
            <a:pPr lvl="1" eaLnBrk="1" hangingPunct="1"/>
            <a:r>
              <a:rPr lang="en-US" altLang="en-US" smtClean="0"/>
              <a:t>disorders of balance- loss of righting reflex</a:t>
            </a:r>
          </a:p>
          <a:p>
            <a:pPr lvl="1" eaLnBrk="1" hangingPunct="1"/>
            <a:r>
              <a:rPr lang="en-US" altLang="en-US" smtClean="0"/>
              <a:t>disorders of gait  - shuffling, festination, freezing, </a:t>
            </a:r>
          </a:p>
          <a:p>
            <a:pPr eaLnBrk="1" hangingPunct="1"/>
            <a:r>
              <a:rPr lang="en-US" altLang="en-US" smtClean="0"/>
              <a:t>Onset: Insidious, unilateral progressing to bilateral</a:t>
            </a:r>
            <a:endParaRPr lang="en-GB"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682625" y="325438"/>
            <a:ext cx="7627938" cy="909637"/>
          </a:xfrm>
        </p:spPr>
        <p:txBody>
          <a:bodyPr/>
          <a:lstStyle/>
          <a:p>
            <a:pPr eaLnBrk="1" hangingPunct="1">
              <a:defRPr/>
            </a:pPr>
            <a:r>
              <a:rPr lang="en-GB" smtClean="0">
                <a:solidFill>
                  <a:srgbClr val="FFFF99"/>
                </a:solidFill>
              </a:rPr>
              <a:t>Typical PD features</a:t>
            </a:r>
          </a:p>
        </p:txBody>
      </p:sp>
      <p:sp>
        <p:nvSpPr>
          <p:cNvPr id="16387" name="Rectangle 3"/>
          <p:cNvSpPr>
            <a:spLocks noGrp="1" noChangeArrowheads="1" noTextEdit="1"/>
          </p:cNvSpPr>
          <p:nvPr>
            <p:ph type="clipArt" sz="half" idx="1"/>
          </p:nvPr>
        </p:nvSpPr>
        <p:spPr>
          <a:xfrm>
            <a:off x="457200" y="1600200"/>
            <a:ext cx="4035425" cy="4530725"/>
          </a:xfrm>
        </p:spPr>
      </p:sp>
      <p:sp>
        <p:nvSpPr>
          <p:cNvPr id="167940" name="Rectangle 4"/>
          <p:cNvSpPr>
            <a:spLocks noGrp="1" noChangeArrowheads="1"/>
          </p:cNvSpPr>
          <p:nvPr>
            <p:ph type="body" sz="half" idx="2"/>
          </p:nvPr>
        </p:nvSpPr>
        <p:spPr>
          <a:xfrm>
            <a:off x="4719638" y="1412875"/>
            <a:ext cx="3670300" cy="4144963"/>
          </a:xfrm>
        </p:spPr>
        <p:txBody>
          <a:bodyPr/>
          <a:lstStyle/>
          <a:p>
            <a:pPr eaLnBrk="1" hangingPunct="1">
              <a:lnSpc>
                <a:spcPct val="90000"/>
              </a:lnSpc>
            </a:pPr>
            <a:r>
              <a:rPr lang="en-GB" sz="2400" smtClean="0">
                <a:solidFill>
                  <a:srgbClr val="FFFF99"/>
                </a:solidFill>
              </a:rPr>
              <a:t>Muscle rigidity</a:t>
            </a:r>
          </a:p>
          <a:p>
            <a:pPr eaLnBrk="1" hangingPunct="1">
              <a:lnSpc>
                <a:spcPct val="90000"/>
              </a:lnSpc>
              <a:buFont typeface="Wingdings" panose="05000000000000000000" pitchFamily="2" charset="2"/>
              <a:buNone/>
            </a:pPr>
            <a:endParaRPr lang="en-GB" sz="2400" smtClean="0">
              <a:solidFill>
                <a:srgbClr val="FFFF99"/>
              </a:solidFill>
            </a:endParaRPr>
          </a:p>
          <a:p>
            <a:pPr eaLnBrk="1" hangingPunct="1">
              <a:lnSpc>
                <a:spcPct val="90000"/>
              </a:lnSpc>
            </a:pPr>
            <a:r>
              <a:rPr lang="en-GB" sz="2400" smtClean="0">
                <a:solidFill>
                  <a:srgbClr val="FFFF99"/>
                </a:solidFill>
              </a:rPr>
              <a:t>Tremor</a:t>
            </a:r>
          </a:p>
          <a:p>
            <a:pPr eaLnBrk="1" hangingPunct="1">
              <a:lnSpc>
                <a:spcPct val="90000"/>
              </a:lnSpc>
              <a:buFont typeface="Wingdings" panose="05000000000000000000" pitchFamily="2" charset="2"/>
              <a:buNone/>
            </a:pPr>
            <a:endParaRPr lang="en-GB" sz="2400" smtClean="0">
              <a:solidFill>
                <a:srgbClr val="FFFF99"/>
              </a:solidFill>
            </a:endParaRPr>
          </a:p>
          <a:p>
            <a:pPr eaLnBrk="1" hangingPunct="1">
              <a:lnSpc>
                <a:spcPct val="90000"/>
              </a:lnSpc>
            </a:pPr>
            <a:r>
              <a:rPr lang="en-GB" sz="2400" smtClean="0">
                <a:solidFill>
                  <a:srgbClr val="FFFF99"/>
                </a:solidFill>
              </a:rPr>
              <a:t>Bradykinesia - a slowing of physical movement </a:t>
            </a:r>
          </a:p>
          <a:p>
            <a:pPr eaLnBrk="1" hangingPunct="1">
              <a:lnSpc>
                <a:spcPct val="90000"/>
              </a:lnSpc>
              <a:buFont typeface="Wingdings" panose="05000000000000000000" pitchFamily="2" charset="2"/>
              <a:buNone/>
            </a:pPr>
            <a:endParaRPr lang="en-GB" sz="2400" smtClean="0">
              <a:solidFill>
                <a:srgbClr val="FFFF99"/>
              </a:solidFill>
            </a:endParaRPr>
          </a:p>
          <a:p>
            <a:pPr eaLnBrk="1" hangingPunct="1">
              <a:lnSpc>
                <a:spcPct val="90000"/>
              </a:lnSpc>
            </a:pPr>
            <a:r>
              <a:rPr lang="en-GB" sz="2400" smtClean="0">
                <a:solidFill>
                  <a:srgbClr val="FFFF99"/>
                </a:solidFill>
              </a:rPr>
              <a:t>In advanced PD: akinesia - a loss of physical movement.</a:t>
            </a:r>
          </a:p>
          <a:p>
            <a:pPr eaLnBrk="1" hangingPunct="1">
              <a:lnSpc>
                <a:spcPct val="90000"/>
              </a:lnSpc>
              <a:buFont typeface="Wingdings" panose="05000000000000000000" pitchFamily="2" charset="2"/>
              <a:buNone/>
            </a:pPr>
            <a:r>
              <a:rPr lang="en-GB" sz="2400" smtClean="0">
                <a:solidFill>
                  <a:srgbClr val="FFFF99"/>
                </a:solidFill>
              </a:rPr>
              <a:t>   </a:t>
            </a:r>
          </a:p>
          <a:p>
            <a:pPr eaLnBrk="1" hangingPunct="1">
              <a:lnSpc>
                <a:spcPct val="90000"/>
              </a:lnSpc>
              <a:buFont typeface="Wingdings" panose="05000000000000000000" pitchFamily="2" charset="2"/>
              <a:buNone/>
            </a:pPr>
            <a:r>
              <a:rPr lang="en-GB" sz="2400" smtClean="0">
                <a:solidFill>
                  <a:srgbClr val="FFFF99"/>
                </a:solidFill>
              </a:rPr>
              <a:t>N.B: A range of non-        motor symptoms</a:t>
            </a:r>
          </a:p>
          <a:p>
            <a:pPr eaLnBrk="1" hangingPunct="1">
              <a:lnSpc>
                <a:spcPct val="90000"/>
              </a:lnSpc>
              <a:buFont typeface="Wingdings" panose="05000000000000000000" pitchFamily="2" charset="2"/>
              <a:buNone/>
            </a:pPr>
            <a:endParaRPr lang="en-GB" sz="2400" smtClean="0">
              <a:solidFill>
                <a:srgbClr val="FFFF99"/>
              </a:solidFill>
            </a:endParaRPr>
          </a:p>
        </p:txBody>
      </p:sp>
      <p:pic>
        <p:nvPicPr>
          <p:cNvPr id="16389" name="Picture 5" descr="Sir_William_Richard_Gowers_Parkinson_Disease_sketch_188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557338"/>
            <a:ext cx="4176712"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7942" name="Text Box 6"/>
          <p:cNvSpPr txBox="1">
            <a:spLocks noChangeArrowheads="1"/>
          </p:cNvSpPr>
          <p:nvPr/>
        </p:nvSpPr>
        <p:spPr bwMode="auto">
          <a:xfrm>
            <a:off x="0" y="76200"/>
            <a:ext cx="2438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GB" sz="2400">
                <a:solidFill>
                  <a:srgbClr val="FFFF99"/>
                </a:solidFill>
                <a:latin typeface="Times New Roman" panose="02020603050405020304" pitchFamily="18" charset="0"/>
              </a:rPr>
              <a:t>Tremor Dominant</a:t>
            </a:r>
          </a:p>
        </p:txBody>
      </p:sp>
      <p:sp>
        <p:nvSpPr>
          <p:cNvPr id="167943" name="Text Box 7"/>
          <p:cNvSpPr txBox="1">
            <a:spLocks noChangeArrowheads="1"/>
          </p:cNvSpPr>
          <p:nvPr/>
        </p:nvSpPr>
        <p:spPr bwMode="auto">
          <a:xfrm>
            <a:off x="3810000" y="0"/>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GB" sz="2400">
                <a:solidFill>
                  <a:srgbClr val="FFFF99"/>
                </a:solidFill>
                <a:latin typeface="Times New Roman" panose="02020603050405020304" pitchFamily="18" charset="0"/>
              </a:rPr>
              <a:t>Akinetic type</a:t>
            </a:r>
          </a:p>
        </p:txBody>
      </p:sp>
      <p:sp>
        <p:nvSpPr>
          <p:cNvPr id="167944" name="Text Box 8"/>
          <p:cNvSpPr txBox="1">
            <a:spLocks noChangeArrowheads="1"/>
          </p:cNvSpPr>
          <p:nvPr/>
        </p:nvSpPr>
        <p:spPr bwMode="auto">
          <a:xfrm>
            <a:off x="7315200" y="0"/>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GB" sz="2400">
                <a:solidFill>
                  <a:srgbClr val="FFFF99"/>
                </a:solidFill>
                <a:latin typeface="Times New Roman" panose="02020603050405020304" pitchFamily="18" charset="0"/>
              </a:rPr>
              <a:t>Mixed Type</a:t>
            </a:r>
          </a:p>
        </p:txBody>
      </p:sp>
      <p:sp>
        <p:nvSpPr>
          <p:cNvPr id="16393" name="Line 9"/>
          <p:cNvSpPr>
            <a:spLocks noChangeShapeType="1"/>
          </p:cNvSpPr>
          <p:nvPr/>
        </p:nvSpPr>
        <p:spPr bwMode="auto">
          <a:xfrm>
            <a:off x="1676400" y="381000"/>
            <a:ext cx="6858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4" name="Line 10"/>
          <p:cNvSpPr>
            <a:spLocks noChangeShapeType="1"/>
          </p:cNvSpPr>
          <p:nvPr/>
        </p:nvSpPr>
        <p:spPr bwMode="auto">
          <a:xfrm>
            <a:off x="4648200" y="3810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5" name="Line 11"/>
          <p:cNvSpPr>
            <a:spLocks noChangeShapeType="1"/>
          </p:cNvSpPr>
          <p:nvPr/>
        </p:nvSpPr>
        <p:spPr bwMode="auto">
          <a:xfrm flipV="1">
            <a:off x="6705600" y="381000"/>
            <a:ext cx="7620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7938"/>
                                        </p:tgtEl>
                                        <p:attrNameLst>
                                          <p:attrName>style.visibility</p:attrName>
                                        </p:attrNameLst>
                                      </p:cBhvr>
                                      <p:to>
                                        <p:strVal val="visible"/>
                                      </p:to>
                                    </p:set>
                                    <p:animEffect transition="in" filter="fade">
                                      <p:cBhvr>
                                        <p:cTn id="7" dur="2000"/>
                                        <p:tgtEl>
                                          <p:spTgt spid="1679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7940"/>
                                        </p:tgtEl>
                                        <p:attrNameLst>
                                          <p:attrName>style.visibility</p:attrName>
                                        </p:attrNameLst>
                                      </p:cBhvr>
                                      <p:to>
                                        <p:strVal val="visible"/>
                                      </p:to>
                                    </p:set>
                                    <p:animEffect transition="in" filter="fade">
                                      <p:cBhvr>
                                        <p:cTn id="10" dur="2000"/>
                                        <p:tgtEl>
                                          <p:spTgt spid="16794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67942"/>
                                        </p:tgtEl>
                                        <p:attrNameLst>
                                          <p:attrName>style.visibility</p:attrName>
                                        </p:attrNameLst>
                                      </p:cBhvr>
                                      <p:to>
                                        <p:strVal val="visible"/>
                                      </p:to>
                                    </p:set>
                                    <p:anim calcmode="lin" valueType="num">
                                      <p:cBhvr additive="base">
                                        <p:cTn id="15" dur="500" fill="hold"/>
                                        <p:tgtEl>
                                          <p:spTgt spid="167942"/>
                                        </p:tgtEl>
                                        <p:attrNameLst>
                                          <p:attrName>ppt_x</p:attrName>
                                        </p:attrNameLst>
                                      </p:cBhvr>
                                      <p:tavLst>
                                        <p:tav tm="0">
                                          <p:val>
                                            <p:strVal val="0-#ppt_w/2"/>
                                          </p:val>
                                        </p:tav>
                                        <p:tav tm="100000">
                                          <p:val>
                                            <p:strVal val="#ppt_x"/>
                                          </p:val>
                                        </p:tav>
                                      </p:tavLst>
                                    </p:anim>
                                    <p:anim calcmode="lin" valueType="num">
                                      <p:cBhvr additive="base">
                                        <p:cTn id="16" dur="500" fill="hold"/>
                                        <p:tgtEl>
                                          <p:spTgt spid="167942"/>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67943"/>
                                        </p:tgtEl>
                                        <p:attrNameLst>
                                          <p:attrName>style.visibility</p:attrName>
                                        </p:attrNameLst>
                                      </p:cBhvr>
                                      <p:to>
                                        <p:strVal val="visible"/>
                                      </p:to>
                                    </p:set>
                                    <p:anim calcmode="lin" valueType="num">
                                      <p:cBhvr additive="base">
                                        <p:cTn id="21" dur="500" fill="hold"/>
                                        <p:tgtEl>
                                          <p:spTgt spid="167943"/>
                                        </p:tgtEl>
                                        <p:attrNameLst>
                                          <p:attrName>ppt_x</p:attrName>
                                        </p:attrNameLst>
                                      </p:cBhvr>
                                      <p:tavLst>
                                        <p:tav tm="0">
                                          <p:val>
                                            <p:strVal val="0-#ppt_w/2"/>
                                          </p:val>
                                        </p:tav>
                                        <p:tav tm="100000">
                                          <p:val>
                                            <p:strVal val="#ppt_x"/>
                                          </p:val>
                                        </p:tav>
                                      </p:tavLst>
                                    </p:anim>
                                    <p:anim calcmode="lin" valueType="num">
                                      <p:cBhvr additive="base">
                                        <p:cTn id="22" dur="500" fill="hold"/>
                                        <p:tgtEl>
                                          <p:spTgt spid="167943"/>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167944"/>
                                        </p:tgtEl>
                                        <p:attrNameLst>
                                          <p:attrName>style.visibility</p:attrName>
                                        </p:attrNameLst>
                                      </p:cBhvr>
                                      <p:to>
                                        <p:strVal val="visible"/>
                                      </p:to>
                                    </p:set>
                                    <p:anim calcmode="lin" valueType="num">
                                      <p:cBhvr additive="base">
                                        <p:cTn id="27" dur="500" fill="hold"/>
                                        <p:tgtEl>
                                          <p:spTgt spid="167944"/>
                                        </p:tgtEl>
                                        <p:attrNameLst>
                                          <p:attrName>ppt_x</p:attrName>
                                        </p:attrNameLst>
                                      </p:cBhvr>
                                      <p:tavLst>
                                        <p:tav tm="0">
                                          <p:val>
                                            <p:strVal val="1+#ppt_w/2"/>
                                          </p:val>
                                        </p:tav>
                                        <p:tav tm="100000">
                                          <p:val>
                                            <p:strVal val="#ppt_x"/>
                                          </p:val>
                                        </p:tav>
                                      </p:tavLst>
                                    </p:anim>
                                    <p:anim calcmode="lin" valueType="num">
                                      <p:cBhvr additive="base">
                                        <p:cTn id="28" dur="500" fill="hold"/>
                                        <p:tgtEl>
                                          <p:spTgt spid="1679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38" grpId="0"/>
      <p:bldP spid="167940" grpId="0"/>
      <p:bldP spid="167942" grpId="0" autoUpdateAnimBg="0"/>
      <p:bldP spid="167943" grpId="0" autoUpdateAnimBg="0"/>
      <p:bldP spid="167944"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idx="4294967295"/>
          </p:nvPr>
        </p:nvSpPr>
        <p:spPr>
          <a:xfrm>
            <a:off x="457200" y="115888"/>
            <a:ext cx="8229600" cy="1139825"/>
          </a:xfrm>
        </p:spPr>
        <p:txBody>
          <a:bodyPr anchorCtr="0"/>
          <a:lstStyle/>
          <a:p>
            <a:pPr eaLnBrk="1" hangingPunct="1">
              <a:defRPr/>
            </a:pPr>
            <a:r>
              <a:rPr lang="en-GB" sz="3200" smtClean="0">
                <a:latin typeface="Comic Sans MS" pitchFamily="66" charset="0"/>
              </a:rPr>
              <a:t>Constant levels of dopamine are vital for normal movement</a:t>
            </a:r>
          </a:p>
        </p:txBody>
      </p:sp>
      <p:sp>
        <p:nvSpPr>
          <p:cNvPr id="197635" name="Rectangle 6"/>
          <p:cNvSpPr>
            <a:spLocks noGrp="1" noChangeArrowheads="1"/>
          </p:cNvSpPr>
          <p:nvPr>
            <p:ph type="body" sz="half" idx="4294967295"/>
          </p:nvPr>
        </p:nvSpPr>
        <p:spPr>
          <a:xfrm>
            <a:off x="4914900" y="1268413"/>
            <a:ext cx="3930650" cy="4191000"/>
          </a:xfrm>
        </p:spPr>
        <p:txBody>
          <a:bodyPr/>
          <a:lstStyle/>
          <a:p>
            <a:pPr eaLnBrk="1" hangingPunct="1">
              <a:spcBef>
                <a:spcPct val="60000"/>
              </a:spcBef>
            </a:pPr>
            <a:r>
              <a:rPr lang="en-GB" smtClean="0"/>
              <a:t>In the brain, constant levels of dopamine are required to</a:t>
            </a:r>
          </a:p>
          <a:p>
            <a:pPr lvl="1" eaLnBrk="1" hangingPunct="1">
              <a:spcBef>
                <a:spcPct val="60000"/>
              </a:spcBef>
              <a:buFont typeface="Wingdings" panose="05000000000000000000" pitchFamily="2" charset="2"/>
              <a:buChar char="ü"/>
            </a:pPr>
            <a:r>
              <a:rPr lang="en-GB" smtClean="0">
                <a:solidFill>
                  <a:srgbClr val="FF9966"/>
                </a:solidFill>
              </a:rPr>
              <a:t>Regulate</a:t>
            </a:r>
            <a:r>
              <a:rPr lang="en-GB" smtClean="0"/>
              <a:t> cortical excitation of striatal neurons</a:t>
            </a:r>
          </a:p>
          <a:p>
            <a:pPr lvl="1" eaLnBrk="1" hangingPunct="1">
              <a:spcBef>
                <a:spcPct val="60000"/>
              </a:spcBef>
              <a:buFont typeface="Wingdings" panose="05000000000000000000" pitchFamily="2" charset="2"/>
              <a:buChar char="ü"/>
            </a:pPr>
            <a:r>
              <a:rPr lang="en-GB" smtClean="0">
                <a:solidFill>
                  <a:srgbClr val="FF9966"/>
                </a:solidFill>
              </a:rPr>
              <a:t>Stabilize</a:t>
            </a:r>
            <a:r>
              <a:rPr lang="en-GB" smtClean="0"/>
              <a:t> the firing rate and excitability of striatal neurons</a:t>
            </a:r>
          </a:p>
          <a:p>
            <a:pPr lvl="1" eaLnBrk="1" hangingPunct="1">
              <a:spcBef>
                <a:spcPct val="60000"/>
              </a:spcBef>
              <a:buFont typeface="Wingdings" panose="05000000000000000000" pitchFamily="2" charset="2"/>
              <a:buChar char="ü"/>
            </a:pPr>
            <a:r>
              <a:rPr lang="en-GB" smtClean="0">
                <a:solidFill>
                  <a:srgbClr val="FF9966"/>
                </a:solidFill>
              </a:rPr>
              <a:t>Modulate</a:t>
            </a:r>
            <a:r>
              <a:rPr lang="en-GB" smtClean="0"/>
              <a:t> plasticity of striatal neurons (long-term potentiation)</a:t>
            </a:r>
          </a:p>
          <a:p>
            <a:pPr lvl="1" eaLnBrk="1" hangingPunct="1">
              <a:spcBef>
                <a:spcPct val="60000"/>
              </a:spcBef>
              <a:buFont typeface="Wingdings" panose="05000000000000000000" pitchFamily="2" charset="2"/>
              <a:buChar char="ü"/>
            </a:pPr>
            <a:endParaRPr lang="en-GB" smtClean="0"/>
          </a:p>
          <a:p>
            <a:pPr lvl="1" eaLnBrk="1" hangingPunct="1">
              <a:spcBef>
                <a:spcPct val="60000"/>
              </a:spcBef>
              <a:buFont typeface="Wingdings" panose="05000000000000000000" pitchFamily="2" charset="2"/>
              <a:buNone/>
            </a:pPr>
            <a:endParaRPr lang="en-GB" sz="3200" smtClean="0"/>
          </a:p>
          <a:p>
            <a:pPr eaLnBrk="1" hangingPunct="1">
              <a:buFont typeface="Wingdings" panose="05000000000000000000" pitchFamily="2" charset="2"/>
              <a:buNone/>
            </a:pPr>
            <a:endParaRPr lang="en-GB" sz="2800" smtClean="0"/>
          </a:p>
        </p:txBody>
      </p:sp>
      <p:sp>
        <p:nvSpPr>
          <p:cNvPr id="17412" name="Text Box 5"/>
          <p:cNvSpPr txBox="1">
            <a:spLocks noChangeArrowheads="1"/>
          </p:cNvSpPr>
          <p:nvPr/>
        </p:nvSpPr>
        <p:spPr bwMode="auto">
          <a:xfrm>
            <a:off x="7735888" y="6581775"/>
            <a:ext cx="14509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200">
                <a:solidFill>
                  <a:schemeClr val="bg1"/>
                </a:solidFill>
                <a:latin typeface="Arial" panose="020B0604020202020204" pitchFamily="34" charset="0"/>
                <a:ea typeface="MS PGothic" panose="020B0600070205080204" pitchFamily="34" charset="-128"/>
              </a:rPr>
              <a:t>Olanow et al, 2006</a:t>
            </a:r>
          </a:p>
        </p:txBody>
      </p:sp>
      <p:sp>
        <p:nvSpPr>
          <p:cNvPr id="17413" name="AutoShape 821"/>
          <p:cNvSpPr>
            <a:spLocks noChangeArrowheads="1"/>
          </p:cNvSpPr>
          <p:nvPr/>
        </p:nvSpPr>
        <p:spPr bwMode="auto">
          <a:xfrm>
            <a:off x="395288" y="3068638"/>
            <a:ext cx="1296987" cy="1584325"/>
          </a:xfrm>
          <a:prstGeom prst="roundRect">
            <a:avLst>
              <a:gd name="adj" fmla="val 16667"/>
            </a:avLst>
          </a:prstGeom>
          <a:solidFill>
            <a:srgbClr val="33CCCC"/>
          </a:solidFill>
          <a:ln>
            <a:noFill/>
          </a:ln>
          <a:effectLst>
            <a:outerShdw dist="107763" dir="2700000" algn="ctr" rotWithShape="0">
              <a:schemeClr val="bg2">
                <a:alpha val="50000"/>
              </a:schemeClr>
            </a:outer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sp>
        <p:nvSpPr>
          <p:cNvPr id="17414" name="AutoShape 818"/>
          <p:cNvSpPr>
            <a:spLocks noChangeArrowheads="1"/>
          </p:cNvSpPr>
          <p:nvPr/>
        </p:nvSpPr>
        <p:spPr bwMode="auto">
          <a:xfrm>
            <a:off x="250825" y="2708275"/>
            <a:ext cx="4465638" cy="2879725"/>
          </a:xfrm>
          <a:prstGeom prst="roundRect">
            <a:avLst>
              <a:gd name="adj" fmla="val 16667"/>
            </a:avLst>
          </a:prstGeom>
          <a:noFill/>
          <a:ln w="28575">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17415" name="AutoShape 816"/>
          <p:cNvSpPr>
            <a:spLocks noChangeArrowheads="1"/>
          </p:cNvSpPr>
          <p:nvPr/>
        </p:nvSpPr>
        <p:spPr bwMode="auto">
          <a:xfrm>
            <a:off x="2771775" y="3571875"/>
            <a:ext cx="1655763" cy="574675"/>
          </a:xfrm>
          <a:prstGeom prst="roundRect">
            <a:avLst>
              <a:gd name="adj" fmla="val 16667"/>
            </a:avLst>
          </a:prstGeom>
          <a:solidFill>
            <a:srgbClr val="ED894C"/>
          </a:solidFill>
          <a:ln>
            <a:noFill/>
          </a:ln>
          <a:effectLst>
            <a:outerShdw dist="107763" dir="2700000" algn="ctr" rotWithShape="0">
              <a:schemeClr val="bg2">
                <a:alpha val="50000"/>
              </a:schemeClr>
            </a:outer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sp>
        <p:nvSpPr>
          <p:cNvPr id="17416" name="AutoShape 811"/>
          <p:cNvSpPr>
            <a:spLocks noChangeArrowheads="1"/>
          </p:cNvSpPr>
          <p:nvPr/>
        </p:nvSpPr>
        <p:spPr bwMode="auto">
          <a:xfrm>
            <a:off x="468313" y="1916113"/>
            <a:ext cx="3671887" cy="576262"/>
          </a:xfrm>
          <a:prstGeom prst="roundRect">
            <a:avLst>
              <a:gd name="adj" fmla="val 16667"/>
            </a:avLst>
          </a:prstGeom>
          <a:solidFill>
            <a:srgbClr val="33CCCC"/>
          </a:solidFill>
          <a:ln>
            <a:noFill/>
          </a:ln>
          <a:effectLst>
            <a:outerShdw dist="107763" dir="2700000" algn="ctr" rotWithShape="0">
              <a:schemeClr val="bg2">
                <a:alpha val="50000"/>
              </a:schemeClr>
            </a:outer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a:solidFill>
                <a:srgbClr val="33CCCC"/>
              </a:solidFill>
              <a:latin typeface="Arial" panose="020B0604020202020204" pitchFamily="34" charset="0"/>
            </a:endParaRPr>
          </a:p>
        </p:txBody>
      </p:sp>
      <p:sp>
        <p:nvSpPr>
          <p:cNvPr id="17417" name="AutoShape 810"/>
          <p:cNvSpPr>
            <a:spLocks noChangeArrowheads="1"/>
          </p:cNvSpPr>
          <p:nvPr/>
        </p:nvSpPr>
        <p:spPr bwMode="auto">
          <a:xfrm>
            <a:off x="1636713" y="6154738"/>
            <a:ext cx="1512887" cy="503237"/>
          </a:xfrm>
          <a:prstGeom prst="roundRect">
            <a:avLst>
              <a:gd name="adj" fmla="val 16667"/>
            </a:avLst>
          </a:prstGeom>
          <a:solidFill>
            <a:srgbClr val="33CCCC"/>
          </a:solidFill>
          <a:ln>
            <a:noFill/>
          </a:ln>
          <a:effectLst>
            <a:outerShdw dist="107763" dir="2700000" algn="ctr" rotWithShape="0">
              <a:schemeClr val="bg2">
                <a:alpha val="50000"/>
              </a:schemeClr>
            </a:outer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sp>
        <p:nvSpPr>
          <p:cNvPr id="17418" name="Rectangle 552"/>
          <p:cNvSpPr>
            <a:spLocks noChangeArrowheads="1"/>
          </p:cNvSpPr>
          <p:nvPr/>
        </p:nvSpPr>
        <p:spPr bwMode="auto">
          <a:xfrm>
            <a:off x="584200" y="4383088"/>
            <a:ext cx="669925"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300" b="1">
                <a:solidFill>
                  <a:schemeClr val="bg1"/>
                </a:solidFill>
                <a:latin typeface="Arial" panose="020B0604020202020204" pitchFamily="34" charset="0"/>
                <a:ea typeface="MS PGothic" panose="020B0600070205080204" pitchFamily="34" charset="-128"/>
              </a:rPr>
              <a:t>Striatum</a:t>
            </a:r>
            <a:endParaRPr lang="en-GB" sz="1300">
              <a:solidFill>
                <a:schemeClr val="bg1"/>
              </a:solidFill>
              <a:latin typeface="Arial" panose="020B0604020202020204" pitchFamily="34" charset="0"/>
              <a:ea typeface="MS PGothic" panose="020B0600070205080204" pitchFamily="34" charset="-128"/>
            </a:endParaRPr>
          </a:p>
        </p:txBody>
      </p:sp>
      <p:sp>
        <p:nvSpPr>
          <p:cNvPr id="17419" name="Rectangle 542"/>
          <p:cNvSpPr>
            <a:spLocks noChangeArrowheads="1"/>
          </p:cNvSpPr>
          <p:nvPr/>
        </p:nvSpPr>
        <p:spPr bwMode="auto">
          <a:xfrm>
            <a:off x="3463925" y="3651250"/>
            <a:ext cx="96361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en-GB" sz="1400" b="1">
                <a:solidFill>
                  <a:schemeClr val="bg1"/>
                </a:solidFill>
                <a:latin typeface="Arial" panose="020B0604020202020204" pitchFamily="34" charset="0"/>
                <a:ea typeface="MS PGothic" panose="020B0600070205080204" pitchFamily="34" charset="-128"/>
              </a:rPr>
              <a:t>Substantia </a:t>
            </a:r>
            <a:br>
              <a:rPr lang="en-GB" sz="1400" b="1">
                <a:solidFill>
                  <a:schemeClr val="bg1"/>
                </a:solidFill>
                <a:latin typeface="Arial" panose="020B0604020202020204" pitchFamily="34" charset="0"/>
                <a:ea typeface="MS PGothic" panose="020B0600070205080204" pitchFamily="34" charset="-128"/>
              </a:rPr>
            </a:br>
            <a:r>
              <a:rPr lang="en-GB" sz="1400" b="1">
                <a:solidFill>
                  <a:schemeClr val="bg1"/>
                </a:solidFill>
                <a:latin typeface="Arial" panose="020B0604020202020204" pitchFamily="34" charset="0"/>
                <a:ea typeface="MS PGothic" panose="020B0600070205080204" pitchFamily="34" charset="-128"/>
              </a:rPr>
              <a:t>nigra</a:t>
            </a:r>
          </a:p>
        </p:txBody>
      </p:sp>
      <p:pic>
        <p:nvPicPr>
          <p:cNvPr id="17420" name="Picture 807" descr="NEURON"/>
          <p:cNvPicPr>
            <a:picLocks noChangeAspect="1" noChangeArrowheads="1"/>
          </p:cNvPicPr>
          <p:nvPr/>
        </p:nvPicPr>
        <p:blipFill>
          <a:blip r:embed="rId3">
            <a:lum contrast="100000"/>
            <a:extLst>
              <a:ext uri="{28A0092B-C50C-407E-A947-70E740481C1C}">
                <a14:useLocalDpi xmlns:a14="http://schemas.microsoft.com/office/drawing/2010/main" val="0"/>
              </a:ext>
            </a:extLst>
          </a:blip>
          <a:srcRect/>
          <a:stretch>
            <a:fillRect/>
          </a:stretch>
        </p:blipFill>
        <p:spPr bwMode="auto">
          <a:xfrm rot="-1130518">
            <a:off x="1044575" y="3257550"/>
            <a:ext cx="2519363"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1" name="Picture 808" descr="NEURON"/>
          <p:cNvPicPr>
            <a:picLocks noChangeAspect="1" noChangeArrowheads="1"/>
          </p:cNvPicPr>
          <p:nvPr/>
        </p:nvPicPr>
        <p:blipFill>
          <a:blip r:embed="rId4">
            <a:lum contrast="90000"/>
            <a:extLst>
              <a:ext uri="{28A0092B-C50C-407E-A947-70E740481C1C}">
                <a14:useLocalDpi xmlns:a14="http://schemas.microsoft.com/office/drawing/2010/main" val="0"/>
              </a:ext>
            </a:extLst>
          </a:blip>
          <a:srcRect/>
          <a:stretch>
            <a:fillRect/>
          </a:stretch>
        </p:blipFill>
        <p:spPr bwMode="auto">
          <a:xfrm rot="-1436996">
            <a:off x="250825" y="1989138"/>
            <a:ext cx="1323975"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2" name="Picture 809" descr="NEURON"/>
          <p:cNvPicPr>
            <a:picLocks noChangeAspect="1" noChangeArrowheads="1"/>
          </p:cNvPicPr>
          <p:nvPr/>
        </p:nvPicPr>
        <p:blipFill>
          <a:blip r:embed="rId5">
            <a:lum contrast="90000"/>
            <a:extLst>
              <a:ext uri="{28A0092B-C50C-407E-A947-70E740481C1C}">
                <a14:useLocalDpi xmlns:a14="http://schemas.microsoft.com/office/drawing/2010/main" val="0"/>
              </a:ext>
            </a:extLst>
          </a:blip>
          <a:srcRect/>
          <a:stretch>
            <a:fillRect/>
          </a:stretch>
        </p:blipFill>
        <p:spPr bwMode="auto">
          <a:xfrm rot="2074459">
            <a:off x="250825" y="4025900"/>
            <a:ext cx="1873250"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3" name="Rectangle 813"/>
          <p:cNvSpPr>
            <a:spLocks noChangeArrowheads="1"/>
          </p:cNvSpPr>
          <p:nvPr/>
        </p:nvSpPr>
        <p:spPr bwMode="auto">
          <a:xfrm>
            <a:off x="1331913" y="2032000"/>
            <a:ext cx="2317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600" b="1">
                <a:solidFill>
                  <a:schemeClr val="bg1"/>
                </a:solidFill>
                <a:latin typeface="Arial" panose="020B0604020202020204" pitchFamily="34" charset="0"/>
                <a:ea typeface="MS PGothic" panose="020B0600070205080204" pitchFamily="34" charset="-128"/>
              </a:rPr>
              <a:t>Excitatory cortical input</a:t>
            </a:r>
          </a:p>
        </p:txBody>
      </p:sp>
      <p:sp>
        <p:nvSpPr>
          <p:cNvPr id="17424" name="Rectangle 814"/>
          <p:cNvSpPr>
            <a:spLocks noChangeArrowheads="1"/>
          </p:cNvSpPr>
          <p:nvPr/>
        </p:nvSpPr>
        <p:spPr bwMode="auto">
          <a:xfrm>
            <a:off x="1698625" y="6175375"/>
            <a:ext cx="1438275"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en-GB" sz="1400" b="1">
                <a:solidFill>
                  <a:schemeClr val="bg1"/>
                </a:solidFill>
                <a:latin typeface="Arial" panose="020B0604020202020204" pitchFamily="34" charset="0"/>
                <a:ea typeface="MS PGothic" panose="020B0600070205080204" pitchFamily="34" charset="-128"/>
              </a:rPr>
              <a:t>Normal motor function</a:t>
            </a:r>
          </a:p>
        </p:txBody>
      </p:sp>
      <p:sp>
        <p:nvSpPr>
          <p:cNvPr id="17425" name="Rectangle 817"/>
          <p:cNvSpPr>
            <a:spLocks noChangeArrowheads="1"/>
          </p:cNvSpPr>
          <p:nvPr/>
        </p:nvSpPr>
        <p:spPr bwMode="auto">
          <a:xfrm>
            <a:off x="1831975" y="3079750"/>
            <a:ext cx="16605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600">
                <a:solidFill>
                  <a:srgbClr val="ED894C"/>
                </a:solidFill>
                <a:latin typeface="Arial" panose="020B0604020202020204" pitchFamily="34" charset="0"/>
                <a:ea typeface="MS PGothic" panose="020B0600070205080204" pitchFamily="34" charset="-128"/>
              </a:rPr>
              <a:t>Dopaminergic</a:t>
            </a:r>
            <a:r>
              <a:rPr lang="en-GB" sz="1000" b="1">
                <a:solidFill>
                  <a:srgbClr val="FF6600"/>
                </a:solidFill>
                <a:latin typeface="Arial" panose="020B0604020202020204" pitchFamily="34" charset="0"/>
                <a:ea typeface="MS PGothic" panose="020B0600070205080204" pitchFamily="34" charset="-128"/>
              </a:rPr>
              <a:t> </a:t>
            </a:r>
            <a:br>
              <a:rPr lang="en-GB" sz="1000" b="1">
                <a:solidFill>
                  <a:srgbClr val="FF6600"/>
                </a:solidFill>
                <a:latin typeface="Arial" panose="020B0604020202020204" pitchFamily="34" charset="0"/>
                <a:ea typeface="MS PGothic" panose="020B0600070205080204" pitchFamily="34" charset="-128"/>
              </a:rPr>
            </a:br>
            <a:r>
              <a:rPr lang="en-GB" sz="1600">
                <a:solidFill>
                  <a:srgbClr val="ED894C"/>
                </a:solidFill>
                <a:latin typeface="Arial" panose="020B0604020202020204" pitchFamily="34" charset="0"/>
                <a:ea typeface="MS PGothic" panose="020B0600070205080204" pitchFamily="34" charset="-128"/>
              </a:rPr>
              <a:t>regulatory</a:t>
            </a:r>
            <a:r>
              <a:rPr lang="en-GB" sz="1000" b="1">
                <a:solidFill>
                  <a:srgbClr val="FF6600"/>
                </a:solidFill>
                <a:latin typeface="Arial" panose="020B0604020202020204" pitchFamily="34" charset="0"/>
                <a:ea typeface="MS PGothic" panose="020B0600070205080204" pitchFamily="34" charset="-128"/>
              </a:rPr>
              <a:t> </a:t>
            </a:r>
            <a:r>
              <a:rPr lang="en-GB" sz="1600">
                <a:solidFill>
                  <a:srgbClr val="ED894C"/>
                </a:solidFill>
                <a:latin typeface="Arial" panose="020B0604020202020204" pitchFamily="34" charset="0"/>
                <a:ea typeface="MS PGothic" panose="020B0600070205080204" pitchFamily="34" charset="-128"/>
              </a:rPr>
              <a:t>input</a:t>
            </a:r>
          </a:p>
        </p:txBody>
      </p:sp>
      <p:sp>
        <p:nvSpPr>
          <p:cNvPr id="17426" name="Rectangle 819"/>
          <p:cNvSpPr>
            <a:spLocks noChangeArrowheads="1"/>
          </p:cNvSpPr>
          <p:nvPr/>
        </p:nvSpPr>
        <p:spPr bwMode="auto">
          <a:xfrm>
            <a:off x="2574925" y="5068888"/>
            <a:ext cx="16367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2000" b="1">
                <a:solidFill>
                  <a:schemeClr val="bg1"/>
                </a:solidFill>
                <a:latin typeface="Arial" panose="020B0604020202020204" pitchFamily="34" charset="0"/>
                <a:ea typeface="MS PGothic" panose="020B0600070205080204" pitchFamily="34" charset="-128"/>
              </a:rPr>
              <a:t>Basal ganglia</a:t>
            </a:r>
            <a:endParaRPr lang="en-GB" sz="2000">
              <a:solidFill>
                <a:schemeClr val="bg1"/>
              </a:solidFill>
              <a:latin typeface="Arial" panose="020B0604020202020204" pitchFamily="34" charset="0"/>
              <a:ea typeface="MS PGothic" panose="020B0600070205080204" pitchFamily="34" charset="-128"/>
            </a:endParaRPr>
          </a:p>
        </p:txBody>
      </p:sp>
      <p:sp>
        <p:nvSpPr>
          <p:cNvPr id="17427" name="AutoShape 822"/>
          <p:cNvSpPr>
            <a:spLocks noChangeArrowheads="1"/>
          </p:cNvSpPr>
          <p:nvPr/>
        </p:nvSpPr>
        <p:spPr bwMode="auto">
          <a:xfrm rot="5352301" flipH="1">
            <a:off x="1810544" y="3725069"/>
            <a:ext cx="144462" cy="215900"/>
          </a:xfrm>
          <a:prstGeom prst="downArrow">
            <a:avLst>
              <a:gd name="adj1" fmla="val 50000"/>
              <a:gd name="adj2" fmla="val 37363"/>
            </a:avLst>
          </a:prstGeom>
          <a:solidFill>
            <a:srgbClr val="ED894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17428" name="AutoShape 824"/>
          <p:cNvSpPr>
            <a:spLocks noChangeArrowheads="1"/>
          </p:cNvSpPr>
          <p:nvPr/>
        </p:nvSpPr>
        <p:spPr bwMode="auto">
          <a:xfrm rot="5352301" flipH="1">
            <a:off x="2142332" y="3725069"/>
            <a:ext cx="144462" cy="215900"/>
          </a:xfrm>
          <a:prstGeom prst="downArrow">
            <a:avLst>
              <a:gd name="adj1" fmla="val 50000"/>
              <a:gd name="adj2" fmla="val 37363"/>
            </a:avLst>
          </a:prstGeom>
          <a:solidFill>
            <a:srgbClr val="ED894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17429" name="AutoShape 825"/>
          <p:cNvSpPr>
            <a:spLocks noChangeArrowheads="1"/>
          </p:cNvSpPr>
          <p:nvPr/>
        </p:nvSpPr>
        <p:spPr bwMode="auto">
          <a:xfrm rot="5352301" flipH="1">
            <a:off x="2475707" y="3725069"/>
            <a:ext cx="144462" cy="215900"/>
          </a:xfrm>
          <a:prstGeom prst="downArrow">
            <a:avLst>
              <a:gd name="adj1" fmla="val 50000"/>
              <a:gd name="adj2" fmla="val 37363"/>
            </a:avLst>
          </a:prstGeom>
          <a:solidFill>
            <a:srgbClr val="ED894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17430" name="AutoShape 826"/>
          <p:cNvSpPr>
            <a:spLocks noChangeArrowheads="1"/>
          </p:cNvSpPr>
          <p:nvPr/>
        </p:nvSpPr>
        <p:spPr bwMode="auto">
          <a:xfrm>
            <a:off x="2195513" y="5589588"/>
            <a:ext cx="431800" cy="576262"/>
          </a:xfrm>
          <a:prstGeom prst="downArrow">
            <a:avLst>
              <a:gd name="adj1" fmla="val 50000"/>
              <a:gd name="adj2" fmla="val 33364"/>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1"/>
          <p:cNvSpPr>
            <a:spLocks noChangeArrowheads="1"/>
          </p:cNvSpPr>
          <p:nvPr/>
        </p:nvSpPr>
        <p:spPr bwMode="auto">
          <a:xfrm>
            <a:off x="5651500" y="4802188"/>
            <a:ext cx="3421063" cy="1917700"/>
          </a:xfrm>
          <a:prstGeom prst="rect">
            <a:avLst/>
          </a:prstGeom>
          <a:solidFill>
            <a:srgbClr val="004E4C"/>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004E4C"/>
            </a:extrusionClr>
            <a:contourClr>
              <a:srgbClr val="004E4C"/>
            </a:contourClr>
          </a:sp3d>
        </p:spPr>
        <p:txBody>
          <a:bodyPr wrap="none" anchor="ctr">
            <a:flatTx/>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18435" name="Picture 2" descr="LBrai"/>
          <p:cNvPicPr>
            <a:picLocks noChangeAspect="1" noChangeArrowheads="1"/>
          </p:cNvPicPr>
          <p:nvPr/>
        </p:nvPicPr>
        <p:blipFill>
          <a:blip r:embed="rId3">
            <a:lum contrast="42000"/>
            <a:extLst>
              <a:ext uri="{28A0092B-C50C-407E-A947-70E740481C1C}">
                <a14:useLocalDpi xmlns:a14="http://schemas.microsoft.com/office/drawing/2010/main" val="0"/>
              </a:ext>
            </a:extLst>
          </a:blip>
          <a:srcRect/>
          <a:stretch>
            <a:fillRect/>
          </a:stretch>
        </p:blipFill>
        <p:spPr bwMode="auto">
          <a:xfrm>
            <a:off x="792163" y="1582738"/>
            <a:ext cx="4643437" cy="429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7396" name="Rectangle 49"/>
          <p:cNvSpPr>
            <a:spLocks noGrp="1" noChangeArrowheads="1"/>
          </p:cNvSpPr>
          <p:nvPr>
            <p:ph type="title" idx="4294967295"/>
          </p:nvPr>
        </p:nvSpPr>
        <p:spPr/>
        <p:txBody>
          <a:bodyPr anchorCtr="0"/>
          <a:lstStyle/>
          <a:p>
            <a:pPr eaLnBrk="1" hangingPunct="1">
              <a:defRPr/>
            </a:pPr>
            <a:r>
              <a:rPr lang="en-GB" sz="2800" smtClean="0">
                <a:latin typeface="Comic Sans MS" pitchFamily="66" charset="0"/>
              </a:rPr>
              <a:t>In PD, pulsatile delivery of traditional levodopa leads to pulsatile stimulation of dopamine receptors</a:t>
            </a:r>
          </a:p>
        </p:txBody>
      </p:sp>
      <p:pic>
        <p:nvPicPr>
          <p:cNvPr id="164907" name="Picture 43" descr="ENT502_BRAIN_Yellow"/>
          <p:cNvPicPr>
            <a:picLocks noGrp="1" noChangeAspect="1" noChangeArrowheads="1"/>
          </p:cNvPicPr>
          <p:nvPr>
            <p:ph idx="4294967295"/>
          </p:nvPr>
        </p:nvPicPr>
        <p:blipFill>
          <a:blip r:embed="rId4">
            <a:extLst>
              <a:ext uri="{28A0092B-C50C-407E-A947-70E740481C1C}">
                <a14:useLocalDpi xmlns:a14="http://schemas.microsoft.com/office/drawing/2010/main" val="0"/>
              </a:ext>
            </a:extLst>
          </a:blip>
          <a:srcRect/>
          <a:stretch>
            <a:fillRect/>
          </a:stretch>
        </p:blipFill>
        <p:spPr>
          <a:xfrm>
            <a:off x="1014413" y="1700213"/>
            <a:ext cx="4276725" cy="4043362"/>
          </a:xfrm>
          <a:noFill/>
        </p:spPr>
      </p:pic>
      <p:grpSp>
        <p:nvGrpSpPr>
          <p:cNvPr id="2" name="Group 61"/>
          <p:cNvGrpSpPr>
            <a:grpSpLocks/>
          </p:cNvGrpSpPr>
          <p:nvPr/>
        </p:nvGrpSpPr>
        <p:grpSpPr bwMode="auto">
          <a:xfrm>
            <a:off x="900113" y="5302250"/>
            <a:ext cx="1800225" cy="935038"/>
            <a:chOff x="567" y="3084"/>
            <a:chExt cx="1134" cy="589"/>
          </a:xfrm>
        </p:grpSpPr>
        <p:sp>
          <p:nvSpPr>
            <p:cNvPr id="18480" name="Text Box 44"/>
            <p:cNvSpPr txBox="1">
              <a:spLocks noChangeArrowheads="1"/>
            </p:cNvSpPr>
            <p:nvPr/>
          </p:nvSpPr>
          <p:spPr bwMode="auto">
            <a:xfrm>
              <a:off x="567" y="3266"/>
              <a:ext cx="1134"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en-GB" sz="1400" b="1">
                  <a:solidFill>
                    <a:srgbClr val="000000"/>
                  </a:solidFill>
                  <a:latin typeface="Arial" panose="020B0604020202020204" pitchFamily="34" charset="0"/>
                  <a:ea typeface="MS PGothic" panose="020B0600070205080204" pitchFamily="34" charset="-128"/>
                </a:rPr>
                <a:t>Traditional </a:t>
              </a:r>
            </a:p>
            <a:p>
              <a:pPr algn="ctr" eaLnBrk="1" hangingPunct="1"/>
              <a:r>
                <a:rPr lang="en-GB" sz="1400" b="1">
                  <a:solidFill>
                    <a:srgbClr val="000000"/>
                  </a:solidFill>
                  <a:latin typeface="Arial" panose="020B0604020202020204" pitchFamily="34" charset="0"/>
                  <a:ea typeface="MS PGothic" panose="020B0600070205080204" pitchFamily="34" charset="-128"/>
                </a:rPr>
                <a:t>levodopa</a:t>
              </a:r>
            </a:p>
          </p:txBody>
        </p:sp>
        <p:sp>
          <p:nvSpPr>
            <p:cNvPr id="18481" name="AutoShape 45"/>
            <p:cNvSpPr>
              <a:spLocks noChangeArrowheads="1"/>
            </p:cNvSpPr>
            <p:nvPr/>
          </p:nvSpPr>
          <p:spPr bwMode="auto">
            <a:xfrm>
              <a:off x="1474" y="3084"/>
              <a:ext cx="226" cy="589"/>
            </a:xfrm>
            <a:prstGeom prst="upArrow">
              <a:avLst>
                <a:gd name="adj1" fmla="val 50000"/>
                <a:gd name="adj2" fmla="val 65155"/>
              </a:avLst>
            </a:prstGeom>
            <a:solidFill>
              <a:schemeClr val="bg1"/>
            </a:solidFill>
            <a:ln w="9525">
              <a:solidFill>
                <a:schemeClr val="tx1"/>
              </a:solidFill>
              <a:miter lim="800000"/>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
        <p:nvSpPr>
          <p:cNvPr id="18439" name="Rectangle 3"/>
          <p:cNvSpPr>
            <a:spLocks noChangeArrowheads="1"/>
          </p:cNvSpPr>
          <p:nvPr/>
        </p:nvSpPr>
        <p:spPr bwMode="auto">
          <a:xfrm>
            <a:off x="6478588" y="2387600"/>
            <a:ext cx="180975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18440" name="Line 4"/>
          <p:cNvSpPr>
            <a:spLocks noChangeShapeType="1"/>
          </p:cNvSpPr>
          <p:nvPr/>
        </p:nvSpPr>
        <p:spPr bwMode="auto">
          <a:xfrm>
            <a:off x="6227763" y="2565400"/>
            <a:ext cx="2339975" cy="0"/>
          </a:xfrm>
          <a:prstGeom prst="line">
            <a:avLst/>
          </a:prstGeom>
          <a:noFill/>
          <a:ln w="57150">
            <a:solidFill>
              <a:srgbClr val="EAEAEA"/>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1" name="Freeform 6"/>
          <p:cNvSpPr>
            <a:spLocks/>
          </p:cNvSpPr>
          <p:nvPr/>
        </p:nvSpPr>
        <p:spPr bwMode="auto">
          <a:xfrm>
            <a:off x="6478588" y="2276475"/>
            <a:ext cx="2087562" cy="69850"/>
          </a:xfrm>
          <a:custGeom>
            <a:avLst/>
            <a:gdLst>
              <a:gd name="T0" fmla="*/ 0 w 4529"/>
              <a:gd name="T1" fmla="*/ 5367461 h 909"/>
              <a:gd name="T2" fmla="*/ 96243568 w 4529"/>
              <a:gd name="T3" fmla="*/ 11834 h 909"/>
              <a:gd name="T4" fmla="*/ 192700087 w 4529"/>
              <a:gd name="T5" fmla="*/ 5367461 h 909"/>
              <a:gd name="T6" fmla="*/ 288943656 w 4529"/>
              <a:gd name="T7" fmla="*/ 11834 h 909"/>
              <a:gd name="T8" fmla="*/ 385399714 w 4529"/>
              <a:gd name="T9" fmla="*/ 5367461 h 909"/>
              <a:gd name="T10" fmla="*/ 481855772 w 4529"/>
              <a:gd name="T11" fmla="*/ 11834 h 909"/>
              <a:gd name="T12" fmla="*/ 578099801 w 4529"/>
              <a:gd name="T13" fmla="*/ 5367461 h 909"/>
              <a:gd name="T14" fmla="*/ 674555859 w 4529"/>
              <a:gd name="T15" fmla="*/ 11834 h 909"/>
              <a:gd name="T16" fmla="*/ 768037521 w 4529"/>
              <a:gd name="T17" fmla="*/ 5343871 h 909"/>
              <a:gd name="T18" fmla="*/ 863219102 w 4529"/>
              <a:gd name="T19" fmla="*/ 0 h 909"/>
              <a:gd name="T20" fmla="*/ 962224576 w 4529"/>
              <a:gd name="T21" fmla="*/ 5343871 h 9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29"/>
              <a:gd name="T34" fmla="*/ 0 h 909"/>
              <a:gd name="T35" fmla="*/ 4529 w 4529"/>
              <a:gd name="T36" fmla="*/ 909 h 9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29" h="909">
                <a:moveTo>
                  <a:pt x="0" y="909"/>
                </a:moveTo>
                <a:cubicBezTo>
                  <a:pt x="151" y="455"/>
                  <a:pt x="302" y="2"/>
                  <a:pt x="453" y="2"/>
                </a:cubicBezTo>
                <a:cubicBezTo>
                  <a:pt x="604" y="2"/>
                  <a:pt x="756" y="909"/>
                  <a:pt x="907" y="909"/>
                </a:cubicBezTo>
                <a:cubicBezTo>
                  <a:pt x="1058" y="909"/>
                  <a:pt x="1209" y="2"/>
                  <a:pt x="1360" y="2"/>
                </a:cubicBezTo>
                <a:cubicBezTo>
                  <a:pt x="1511" y="2"/>
                  <a:pt x="1663" y="909"/>
                  <a:pt x="1814" y="909"/>
                </a:cubicBezTo>
                <a:cubicBezTo>
                  <a:pt x="1965" y="909"/>
                  <a:pt x="2117" y="2"/>
                  <a:pt x="2268" y="2"/>
                </a:cubicBezTo>
                <a:cubicBezTo>
                  <a:pt x="2419" y="2"/>
                  <a:pt x="2570" y="909"/>
                  <a:pt x="2721" y="909"/>
                </a:cubicBezTo>
                <a:cubicBezTo>
                  <a:pt x="2872" y="909"/>
                  <a:pt x="3026" y="3"/>
                  <a:pt x="3175" y="2"/>
                </a:cubicBezTo>
                <a:cubicBezTo>
                  <a:pt x="3324" y="1"/>
                  <a:pt x="3467" y="905"/>
                  <a:pt x="3615" y="905"/>
                </a:cubicBezTo>
                <a:cubicBezTo>
                  <a:pt x="3763" y="905"/>
                  <a:pt x="3911" y="0"/>
                  <a:pt x="4063" y="0"/>
                </a:cubicBezTo>
                <a:cubicBezTo>
                  <a:pt x="4215" y="0"/>
                  <a:pt x="4432" y="717"/>
                  <a:pt x="4529" y="905"/>
                </a:cubicBezTo>
              </a:path>
            </a:pathLst>
          </a:custGeom>
          <a:noFill/>
          <a:ln w="57150">
            <a:solidFill>
              <a:srgbClr val="FF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2" name="Freeform 7"/>
          <p:cNvSpPr>
            <a:spLocks/>
          </p:cNvSpPr>
          <p:nvPr/>
        </p:nvSpPr>
        <p:spPr bwMode="auto">
          <a:xfrm>
            <a:off x="6489700" y="1973263"/>
            <a:ext cx="9525" cy="1120775"/>
          </a:xfrm>
          <a:custGeom>
            <a:avLst/>
            <a:gdLst>
              <a:gd name="T0" fmla="*/ 0 w 6"/>
              <a:gd name="T1" fmla="*/ 0 h 706"/>
              <a:gd name="T2" fmla="*/ 15120938 w 6"/>
              <a:gd name="T3" fmla="*/ 1779230313 h 706"/>
              <a:gd name="T4" fmla="*/ 0 60000 65536"/>
              <a:gd name="T5" fmla="*/ 0 60000 65536"/>
              <a:gd name="T6" fmla="*/ 0 w 6"/>
              <a:gd name="T7" fmla="*/ 0 h 706"/>
              <a:gd name="T8" fmla="*/ 6 w 6"/>
              <a:gd name="T9" fmla="*/ 706 h 706"/>
            </a:gdLst>
            <a:ahLst/>
            <a:cxnLst>
              <a:cxn ang="T4">
                <a:pos x="T0" y="T1"/>
              </a:cxn>
              <a:cxn ang="T5">
                <a:pos x="T2" y="T3"/>
              </a:cxn>
            </a:cxnLst>
            <a:rect l="T6" t="T7" r="T8" b="T9"/>
            <a:pathLst>
              <a:path w="6" h="706">
                <a:moveTo>
                  <a:pt x="0" y="0"/>
                </a:moveTo>
                <a:lnTo>
                  <a:pt x="6" y="706"/>
                </a:lnTo>
              </a:path>
            </a:pathLst>
          </a:custGeom>
          <a:noFill/>
          <a:ln w="28575">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3" name="Line 8"/>
          <p:cNvSpPr>
            <a:spLocks noChangeShapeType="1"/>
          </p:cNvSpPr>
          <p:nvPr/>
        </p:nvSpPr>
        <p:spPr bwMode="auto">
          <a:xfrm>
            <a:off x="6492875" y="3087688"/>
            <a:ext cx="2087563"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4" name="Text Box 9"/>
          <p:cNvSpPr txBox="1">
            <a:spLocks noChangeArrowheads="1"/>
          </p:cNvSpPr>
          <p:nvPr/>
        </p:nvSpPr>
        <p:spPr bwMode="auto">
          <a:xfrm>
            <a:off x="5651500" y="2133600"/>
            <a:ext cx="755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000" b="1">
                <a:solidFill>
                  <a:schemeClr val="bg1"/>
                </a:solidFill>
                <a:latin typeface="Arial" panose="020B0604020202020204" pitchFamily="34" charset="0"/>
                <a:ea typeface="MS PGothic" panose="020B0600070205080204" pitchFamily="34" charset="-128"/>
              </a:rPr>
              <a:t>Activated</a:t>
            </a:r>
          </a:p>
        </p:txBody>
      </p:sp>
      <p:sp>
        <p:nvSpPr>
          <p:cNvPr id="18445" name="Text Box 10"/>
          <p:cNvSpPr txBox="1">
            <a:spLocks noChangeArrowheads="1"/>
          </p:cNvSpPr>
          <p:nvPr/>
        </p:nvSpPr>
        <p:spPr bwMode="auto">
          <a:xfrm>
            <a:off x="5580063" y="2709863"/>
            <a:ext cx="90328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000" b="1">
                <a:solidFill>
                  <a:schemeClr val="bg1"/>
                </a:solidFill>
                <a:latin typeface="Arial" panose="020B0604020202020204" pitchFamily="34" charset="0"/>
                <a:ea typeface="MS PGothic" panose="020B0600070205080204" pitchFamily="34" charset="-128"/>
              </a:rPr>
              <a:t>Unactivated</a:t>
            </a:r>
          </a:p>
        </p:txBody>
      </p:sp>
      <p:sp>
        <p:nvSpPr>
          <p:cNvPr id="18446" name="Text Box 11"/>
          <p:cNvSpPr txBox="1">
            <a:spLocks noChangeArrowheads="1"/>
          </p:cNvSpPr>
          <p:nvPr/>
        </p:nvSpPr>
        <p:spPr bwMode="auto">
          <a:xfrm>
            <a:off x="6756400" y="1766888"/>
            <a:ext cx="1631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spcBef>
                <a:spcPct val="50000"/>
              </a:spcBef>
            </a:pPr>
            <a:r>
              <a:rPr lang="en-GB" b="1">
                <a:solidFill>
                  <a:srgbClr val="FF9966"/>
                </a:solidFill>
                <a:latin typeface="Arial Narrow" panose="020B0606020202030204" pitchFamily="34" charset="0"/>
                <a:ea typeface="MS PGothic" panose="020B0600070205080204" pitchFamily="34" charset="-128"/>
              </a:rPr>
              <a:t>Normal</a:t>
            </a:r>
          </a:p>
        </p:txBody>
      </p:sp>
      <p:sp>
        <p:nvSpPr>
          <p:cNvPr id="164877" name="Freeform 13"/>
          <p:cNvSpPr>
            <a:spLocks/>
          </p:cNvSpPr>
          <p:nvPr/>
        </p:nvSpPr>
        <p:spPr bwMode="auto">
          <a:xfrm>
            <a:off x="6516688" y="4225925"/>
            <a:ext cx="2087562" cy="69850"/>
          </a:xfrm>
          <a:custGeom>
            <a:avLst/>
            <a:gdLst>
              <a:gd name="T0" fmla="*/ 0 w 4529"/>
              <a:gd name="T1" fmla="*/ 5367461 h 909"/>
              <a:gd name="T2" fmla="*/ 96243568 w 4529"/>
              <a:gd name="T3" fmla="*/ 11834 h 909"/>
              <a:gd name="T4" fmla="*/ 192700087 w 4529"/>
              <a:gd name="T5" fmla="*/ 5367461 h 909"/>
              <a:gd name="T6" fmla="*/ 288943656 w 4529"/>
              <a:gd name="T7" fmla="*/ 11834 h 909"/>
              <a:gd name="T8" fmla="*/ 385399714 w 4529"/>
              <a:gd name="T9" fmla="*/ 5367461 h 909"/>
              <a:gd name="T10" fmla="*/ 481855772 w 4529"/>
              <a:gd name="T11" fmla="*/ 11834 h 909"/>
              <a:gd name="T12" fmla="*/ 578099801 w 4529"/>
              <a:gd name="T13" fmla="*/ 5367461 h 909"/>
              <a:gd name="T14" fmla="*/ 674555859 w 4529"/>
              <a:gd name="T15" fmla="*/ 11834 h 909"/>
              <a:gd name="T16" fmla="*/ 768037521 w 4529"/>
              <a:gd name="T17" fmla="*/ 5343871 h 909"/>
              <a:gd name="T18" fmla="*/ 863219102 w 4529"/>
              <a:gd name="T19" fmla="*/ 0 h 909"/>
              <a:gd name="T20" fmla="*/ 962224576 w 4529"/>
              <a:gd name="T21" fmla="*/ 5343871 h 9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29"/>
              <a:gd name="T34" fmla="*/ 0 h 909"/>
              <a:gd name="T35" fmla="*/ 4529 w 4529"/>
              <a:gd name="T36" fmla="*/ 909 h 9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29" h="909">
                <a:moveTo>
                  <a:pt x="0" y="909"/>
                </a:moveTo>
                <a:cubicBezTo>
                  <a:pt x="151" y="455"/>
                  <a:pt x="302" y="2"/>
                  <a:pt x="453" y="2"/>
                </a:cubicBezTo>
                <a:cubicBezTo>
                  <a:pt x="604" y="2"/>
                  <a:pt x="756" y="909"/>
                  <a:pt x="907" y="909"/>
                </a:cubicBezTo>
                <a:cubicBezTo>
                  <a:pt x="1058" y="909"/>
                  <a:pt x="1209" y="2"/>
                  <a:pt x="1360" y="2"/>
                </a:cubicBezTo>
                <a:cubicBezTo>
                  <a:pt x="1511" y="2"/>
                  <a:pt x="1663" y="909"/>
                  <a:pt x="1814" y="909"/>
                </a:cubicBezTo>
                <a:cubicBezTo>
                  <a:pt x="1965" y="909"/>
                  <a:pt x="2117" y="2"/>
                  <a:pt x="2268" y="2"/>
                </a:cubicBezTo>
                <a:cubicBezTo>
                  <a:pt x="2419" y="2"/>
                  <a:pt x="2570" y="909"/>
                  <a:pt x="2721" y="909"/>
                </a:cubicBezTo>
                <a:cubicBezTo>
                  <a:pt x="2872" y="909"/>
                  <a:pt x="3026" y="3"/>
                  <a:pt x="3175" y="2"/>
                </a:cubicBezTo>
                <a:cubicBezTo>
                  <a:pt x="3324" y="1"/>
                  <a:pt x="3467" y="905"/>
                  <a:pt x="3615" y="905"/>
                </a:cubicBezTo>
                <a:cubicBezTo>
                  <a:pt x="3763" y="905"/>
                  <a:pt x="3911" y="0"/>
                  <a:pt x="4063" y="0"/>
                </a:cubicBezTo>
                <a:cubicBezTo>
                  <a:pt x="4215" y="0"/>
                  <a:pt x="4432" y="717"/>
                  <a:pt x="4529" y="905"/>
                </a:cubicBezTo>
              </a:path>
            </a:pathLst>
          </a:custGeom>
          <a:noFill/>
          <a:ln w="57150">
            <a:solidFill>
              <a:srgbClr val="FF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8" name="Rectangle 14"/>
          <p:cNvSpPr>
            <a:spLocks noChangeArrowheads="1"/>
          </p:cNvSpPr>
          <p:nvPr/>
        </p:nvSpPr>
        <p:spPr bwMode="auto">
          <a:xfrm>
            <a:off x="6516688" y="4090988"/>
            <a:ext cx="2087562"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18449" name="Line 15"/>
          <p:cNvSpPr>
            <a:spLocks noChangeShapeType="1"/>
          </p:cNvSpPr>
          <p:nvPr/>
        </p:nvSpPr>
        <p:spPr bwMode="auto">
          <a:xfrm>
            <a:off x="6249988" y="4060825"/>
            <a:ext cx="2309812" cy="1588"/>
          </a:xfrm>
          <a:prstGeom prst="line">
            <a:avLst/>
          </a:prstGeom>
          <a:noFill/>
          <a:ln w="57150">
            <a:solidFill>
              <a:srgbClr val="EAEAEA"/>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8450" name="Group 17"/>
          <p:cNvGrpSpPr>
            <a:grpSpLocks/>
          </p:cNvGrpSpPr>
          <p:nvPr/>
        </p:nvGrpSpPr>
        <p:grpSpPr bwMode="auto">
          <a:xfrm>
            <a:off x="6516688" y="3500438"/>
            <a:ext cx="2087562" cy="1152525"/>
            <a:chOff x="930" y="1442"/>
            <a:chExt cx="3311" cy="1710"/>
          </a:xfrm>
        </p:grpSpPr>
        <p:sp>
          <p:nvSpPr>
            <p:cNvPr id="18478" name="Line 18"/>
            <p:cNvSpPr>
              <a:spLocks noChangeShapeType="1"/>
            </p:cNvSpPr>
            <p:nvPr/>
          </p:nvSpPr>
          <p:spPr bwMode="auto">
            <a:xfrm>
              <a:off x="940" y="1442"/>
              <a:ext cx="0" cy="171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79" name="Line 19"/>
            <p:cNvSpPr>
              <a:spLocks noChangeShapeType="1"/>
            </p:cNvSpPr>
            <p:nvPr/>
          </p:nvSpPr>
          <p:spPr bwMode="auto">
            <a:xfrm>
              <a:off x="930" y="3152"/>
              <a:ext cx="3311"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8451" name="Text Box 20"/>
          <p:cNvSpPr txBox="1">
            <a:spLocks noChangeArrowheads="1"/>
          </p:cNvSpPr>
          <p:nvPr/>
        </p:nvSpPr>
        <p:spPr bwMode="auto">
          <a:xfrm>
            <a:off x="6732588" y="3284538"/>
            <a:ext cx="1809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spcBef>
                <a:spcPct val="50000"/>
              </a:spcBef>
            </a:pPr>
            <a:r>
              <a:rPr lang="en-GB" b="1">
                <a:solidFill>
                  <a:srgbClr val="FF9966"/>
                </a:solidFill>
                <a:latin typeface="Arial Narrow" panose="020B0606020202030204" pitchFamily="34" charset="0"/>
                <a:ea typeface="MS PGothic" panose="020B0600070205080204" pitchFamily="34" charset="-128"/>
              </a:rPr>
              <a:t>PD (untreated)</a:t>
            </a:r>
          </a:p>
        </p:txBody>
      </p:sp>
      <p:sp>
        <p:nvSpPr>
          <p:cNvPr id="18452" name="Rectangle 24"/>
          <p:cNvSpPr>
            <a:spLocks noChangeArrowheads="1"/>
          </p:cNvSpPr>
          <p:nvPr/>
        </p:nvSpPr>
        <p:spPr bwMode="auto">
          <a:xfrm>
            <a:off x="6515100" y="6110288"/>
            <a:ext cx="24495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18453" name="Line 25"/>
          <p:cNvSpPr>
            <a:spLocks noChangeShapeType="1"/>
          </p:cNvSpPr>
          <p:nvPr/>
        </p:nvSpPr>
        <p:spPr bwMode="auto">
          <a:xfrm flipV="1">
            <a:off x="6270625" y="5734050"/>
            <a:ext cx="2693988" cy="38100"/>
          </a:xfrm>
          <a:prstGeom prst="line">
            <a:avLst/>
          </a:prstGeom>
          <a:noFill/>
          <a:ln w="57150">
            <a:solidFill>
              <a:srgbClr val="EAEAEA"/>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4" name="Freeform 26"/>
          <p:cNvSpPr>
            <a:spLocks/>
          </p:cNvSpPr>
          <p:nvPr/>
        </p:nvSpPr>
        <p:spPr bwMode="auto">
          <a:xfrm>
            <a:off x="6513513" y="5222875"/>
            <a:ext cx="9525" cy="1149350"/>
          </a:xfrm>
          <a:custGeom>
            <a:avLst/>
            <a:gdLst>
              <a:gd name="T0" fmla="*/ 0 w 7"/>
              <a:gd name="T1" fmla="*/ 0 h 940"/>
              <a:gd name="T2" fmla="*/ 12960804 w 7"/>
              <a:gd name="T3" fmla="*/ 1405324918 h 940"/>
              <a:gd name="T4" fmla="*/ 0 60000 65536"/>
              <a:gd name="T5" fmla="*/ 0 60000 65536"/>
              <a:gd name="T6" fmla="*/ 0 w 7"/>
              <a:gd name="T7" fmla="*/ 0 h 940"/>
              <a:gd name="T8" fmla="*/ 7 w 7"/>
              <a:gd name="T9" fmla="*/ 940 h 940"/>
            </a:gdLst>
            <a:ahLst/>
            <a:cxnLst>
              <a:cxn ang="T4">
                <a:pos x="T0" y="T1"/>
              </a:cxn>
              <a:cxn ang="T5">
                <a:pos x="T2" y="T3"/>
              </a:cxn>
            </a:cxnLst>
            <a:rect l="T6" t="T7" r="T8" b="T9"/>
            <a:pathLst>
              <a:path w="7" h="940">
                <a:moveTo>
                  <a:pt x="0" y="0"/>
                </a:moveTo>
                <a:lnTo>
                  <a:pt x="7" y="940"/>
                </a:lnTo>
              </a:path>
            </a:pathLst>
          </a:custGeom>
          <a:noFill/>
          <a:ln w="28575">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55" name="Line 27"/>
          <p:cNvSpPr>
            <a:spLocks noChangeShapeType="1"/>
          </p:cNvSpPr>
          <p:nvPr/>
        </p:nvSpPr>
        <p:spPr bwMode="auto">
          <a:xfrm flipV="1">
            <a:off x="6515100" y="6362700"/>
            <a:ext cx="2449513" cy="9525"/>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6" name="Text Box 30"/>
          <p:cNvSpPr txBox="1">
            <a:spLocks noChangeArrowheads="1"/>
          </p:cNvSpPr>
          <p:nvPr/>
        </p:nvSpPr>
        <p:spPr bwMode="auto">
          <a:xfrm>
            <a:off x="5508625" y="4791075"/>
            <a:ext cx="42687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spcBef>
                <a:spcPct val="50000"/>
              </a:spcBef>
            </a:pPr>
            <a:r>
              <a:rPr lang="en-GB" b="1">
                <a:solidFill>
                  <a:srgbClr val="FF9966"/>
                </a:solidFill>
                <a:latin typeface="Arial Narrow" panose="020B0606020202030204" pitchFamily="34" charset="0"/>
                <a:ea typeface="MS PGothic" panose="020B0600070205080204" pitchFamily="34" charset="-128"/>
              </a:rPr>
              <a:t>Traditional levodopa</a:t>
            </a:r>
          </a:p>
        </p:txBody>
      </p:sp>
      <p:sp>
        <p:nvSpPr>
          <p:cNvPr id="18457" name="Text Box 34"/>
          <p:cNvSpPr txBox="1">
            <a:spLocks noChangeArrowheads="1"/>
          </p:cNvSpPr>
          <p:nvPr/>
        </p:nvSpPr>
        <p:spPr bwMode="auto">
          <a:xfrm>
            <a:off x="3708400" y="3802063"/>
            <a:ext cx="13779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200" b="1">
                <a:solidFill>
                  <a:srgbClr val="000000"/>
                </a:solidFill>
                <a:latin typeface="Arial" panose="020B0604020202020204" pitchFamily="34" charset="0"/>
                <a:ea typeface="MS PGothic" panose="020B0600070205080204" pitchFamily="34" charset="-128"/>
              </a:rPr>
              <a:t>Substantia nigra</a:t>
            </a:r>
          </a:p>
        </p:txBody>
      </p:sp>
      <p:sp>
        <p:nvSpPr>
          <p:cNvPr id="18458" name="Line 35"/>
          <p:cNvSpPr>
            <a:spLocks noChangeShapeType="1"/>
          </p:cNvSpPr>
          <p:nvPr/>
        </p:nvSpPr>
        <p:spPr bwMode="auto">
          <a:xfrm>
            <a:off x="3201988" y="4087813"/>
            <a:ext cx="776287" cy="15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9" name="Text Box 36"/>
          <p:cNvSpPr txBox="1">
            <a:spLocks noChangeArrowheads="1"/>
          </p:cNvSpPr>
          <p:nvPr/>
        </p:nvSpPr>
        <p:spPr bwMode="auto">
          <a:xfrm>
            <a:off x="1033463" y="3284538"/>
            <a:ext cx="80168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200" b="1">
                <a:solidFill>
                  <a:srgbClr val="000000"/>
                </a:solidFill>
                <a:latin typeface="Arial" panose="020B0604020202020204" pitchFamily="34" charset="0"/>
                <a:ea typeface="MS PGothic" panose="020B0600070205080204" pitchFamily="34" charset="-128"/>
              </a:rPr>
              <a:t>Striatum</a:t>
            </a:r>
          </a:p>
        </p:txBody>
      </p:sp>
      <p:sp>
        <p:nvSpPr>
          <p:cNvPr id="18460" name="Line 37"/>
          <p:cNvSpPr>
            <a:spLocks noChangeShapeType="1"/>
          </p:cNvSpPr>
          <p:nvPr/>
        </p:nvSpPr>
        <p:spPr bwMode="auto">
          <a:xfrm>
            <a:off x="1368425" y="3573463"/>
            <a:ext cx="776288" cy="15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8461" name="Picture 38" descr="NEUR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43138" y="3538538"/>
            <a:ext cx="8890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69"/>
          <p:cNvGrpSpPr>
            <a:grpSpLocks/>
          </p:cNvGrpSpPr>
          <p:nvPr/>
        </p:nvGrpSpPr>
        <p:grpSpPr bwMode="auto">
          <a:xfrm>
            <a:off x="2051050" y="3141663"/>
            <a:ext cx="1308100" cy="1079500"/>
            <a:chOff x="1338" y="2061"/>
            <a:chExt cx="778" cy="598"/>
          </a:xfrm>
        </p:grpSpPr>
        <p:pic>
          <p:nvPicPr>
            <p:cNvPr id="18476" name="Picture 40" descr="NEURON"/>
            <p:cNvPicPr>
              <a:picLocks noChangeAspect="1" noChangeArrowheads="1"/>
            </p:cNvPicPr>
            <p:nvPr/>
          </p:nvPicPr>
          <p:blipFill>
            <a:blip r:embed="rId6">
              <a:lum contrast="100000"/>
              <a:extLst>
                <a:ext uri="{28A0092B-C50C-407E-A947-70E740481C1C}">
                  <a14:useLocalDpi xmlns:a14="http://schemas.microsoft.com/office/drawing/2010/main" val="0"/>
                </a:ext>
              </a:extLst>
            </a:blip>
            <a:srcRect/>
            <a:stretch>
              <a:fillRect/>
            </a:stretch>
          </p:blipFill>
          <p:spPr bwMode="auto">
            <a:xfrm>
              <a:off x="1338" y="2320"/>
              <a:ext cx="771"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7" name="Picture 41" descr="NEURON"/>
            <p:cNvPicPr>
              <a:picLocks noChangeAspect="1" noChangeArrowheads="1"/>
            </p:cNvPicPr>
            <p:nvPr/>
          </p:nvPicPr>
          <p:blipFill>
            <a:blip r:embed="rId7">
              <a:lum contrast="90000"/>
              <a:extLst>
                <a:ext uri="{28A0092B-C50C-407E-A947-70E740481C1C}">
                  <a14:useLocalDpi xmlns:a14="http://schemas.microsoft.com/office/drawing/2010/main" val="0"/>
                </a:ext>
              </a:extLst>
            </a:blip>
            <a:srcRect/>
            <a:stretch>
              <a:fillRect/>
            </a:stretch>
          </p:blipFill>
          <p:spPr bwMode="auto">
            <a:xfrm rot="900000">
              <a:off x="1345" y="2061"/>
              <a:ext cx="771" cy="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63" name="Rectangle 50"/>
          <p:cNvSpPr>
            <a:spLocks noChangeArrowheads="1"/>
          </p:cNvSpPr>
          <p:nvPr/>
        </p:nvSpPr>
        <p:spPr bwMode="auto">
          <a:xfrm>
            <a:off x="5651500" y="1387475"/>
            <a:ext cx="3482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GB" sz="2000" b="1" i="1">
                <a:solidFill>
                  <a:srgbClr val="000000"/>
                </a:solidFill>
                <a:latin typeface="Arial" panose="020B0604020202020204" pitchFamily="34" charset="0"/>
                <a:ea typeface="MS PGothic" panose="020B0600070205080204" pitchFamily="34" charset="-128"/>
              </a:rPr>
              <a:t>Dopamine receptor state</a:t>
            </a:r>
          </a:p>
        </p:txBody>
      </p:sp>
      <p:sp>
        <p:nvSpPr>
          <p:cNvPr id="18464" name="Line 52"/>
          <p:cNvSpPr>
            <a:spLocks noChangeShapeType="1"/>
          </p:cNvSpPr>
          <p:nvPr/>
        </p:nvSpPr>
        <p:spPr bwMode="auto">
          <a:xfrm>
            <a:off x="1258888" y="3573463"/>
            <a:ext cx="865187"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65" name="Line 53"/>
          <p:cNvSpPr>
            <a:spLocks noChangeShapeType="1"/>
          </p:cNvSpPr>
          <p:nvPr/>
        </p:nvSpPr>
        <p:spPr bwMode="auto">
          <a:xfrm flipH="1">
            <a:off x="3132138" y="4076700"/>
            <a:ext cx="865187"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5" name="Group 68"/>
          <p:cNvGrpSpPr>
            <a:grpSpLocks/>
          </p:cNvGrpSpPr>
          <p:nvPr/>
        </p:nvGrpSpPr>
        <p:grpSpPr bwMode="auto">
          <a:xfrm>
            <a:off x="323850" y="4005263"/>
            <a:ext cx="2808288" cy="1033462"/>
            <a:chOff x="204" y="2523"/>
            <a:chExt cx="1769" cy="651"/>
          </a:xfrm>
        </p:grpSpPr>
        <p:sp>
          <p:nvSpPr>
            <p:cNvPr id="18472" name="AutoShape 54"/>
            <p:cNvSpPr>
              <a:spLocks/>
            </p:cNvSpPr>
            <p:nvPr/>
          </p:nvSpPr>
          <p:spPr bwMode="auto">
            <a:xfrm rot="-4072236">
              <a:off x="1564" y="2206"/>
              <a:ext cx="91" cy="726"/>
            </a:xfrm>
            <a:prstGeom prst="leftBrace">
              <a:avLst>
                <a:gd name="adj1" fmla="val 66484"/>
                <a:gd name="adj2"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nvGrpSpPr>
            <p:cNvPr id="18473" name="Group 67"/>
            <p:cNvGrpSpPr>
              <a:grpSpLocks/>
            </p:cNvGrpSpPr>
            <p:nvPr/>
          </p:nvGrpSpPr>
          <p:grpSpPr bwMode="auto">
            <a:xfrm>
              <a:off x="204" y="2611"/>
              <a:ext cx="1390" cy="563"/>
              <a:chOff x="204" y="2611"/>
              <a:chExt cx="1390" cy="563"/>
            </a:xfrm>
          </p:grpSpPr>
          <p:sp>
            <p:nvSpPr>
              <p:cNvPr id="18474" name="Text Box 55"/>
              <p:cNvSpPr txBox="1">
                <a:spLocks noChangeArrowheads="1"/>
              </p:cNvSpPr>
              <p:nvPr/>
            </p:nvSpPr>
            <p:spPr bwMode="auto">
              <a:xfrm>
                <a:off x="204" y="2886"/>
                <a:ext cx="10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200" b="1">
                    <a:solidFill>
                      <a:srgbClr val="000000"/>
                    </a:solidFill>
                    <a:latin typeface="Arial" panose="020B0604020202020204" pitchFamily="34" charset="0"/>
                    <a:ea typeface="MS PGothic" panose="020B0600070205080204" pitchFamily="34" charset="-128"/>
                  </a:rPr>
                  <a:t>Nigrostriatal neurons</a:t>
                </a:r>
              </a:p>
              <a:p>
                <a:pPr eaLnBrk="1" hangingPunct="1"/>
                <a:r>
                  <a:rPr lang="en-GB" sz="1200" b="1">
                    <a:solidFill>
                      <a:srgbClr val="000000"/>
                    </a:solidFill>
                    <a:latin typeface="Arial" panose="020B0604020202020204" pitchFamily="34" charset="0"/>
                    <a:ea typeface="MS PGothic" panose="020B0600070205080204" pitchFamily="34" charset="-128"/>
                  </a:rPr>
                  <a:t>degenerate</a:t>
                </a:r>
              </a:p>
            </p:txBody>
          </p:sp>
          <p:sp>
            <p:nvSpPr>
              <p:cNvPr id="18475" name="Line 56"/>
              <p:cNvSpPr>
                <a:spLocks noChangeShapeType="1"/>
              </p:cNvSpPr>
              <p:nvPr/>
            </p:nvSpPr>
            <p:spPr bwMode="auto">
              <a:xfrm flipV="1">
                <a:off x="1066" y="2611"/>
                <a:ext cx="528" cy="32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164924" name="Freeform 60"/>
          <p:cNvSpPr>
            <a:spLocks/>
          </p:cNvSpPr>
          <p:nvPr/>
        </p:nvSpPr>
        <p:spPr bwMode="auto">
          <a:xfrm>
            <a:off x="6516688" y="5300663"/>
            <a:ext cx="2376487" cy="766762"/>
          </a:xfrm>
          <a:custGeom>
            <a:avLst/>
            <a:gdLst>
              <a:gd name="T0" fmla="*/ 0 w 1860"/>
              <a:gd name="T1" fmla="*/ 1045863368 h 483"/>
              <a:gd name="T2" fmla="*/ 445664140 w 1860"/>
              <a:gd name="T3" fmla="*/ 360381315 h 483"/>
              <a:gd name="T4" fmla="*/ 814602248 w 1860"/>
              <a:gd name="T5" fmla="*/ 1159271119 h 483"/>
              <a:gd name="T6" fmla="*/ 1260266388 w 1860"/>
              <a:gd name="T7" fmla="*/ 360381315 h 483"/>
              <a:gd name="T8" fmla="*/ 1555742939 w 1860"/>
              <a:gd name="T9" fmla="*/ 1159271119 h 483"/>
              <a:gd name="T10" fmla="*/ 1704297652 w 1860"/>
              <a:gd name="T11" fmla="*/ 17640288 h 483"/>
              <a:gd name="T12" fmla="*/ 1926313923 w 1860"/>
              <a:gd name="T13" fmla="*/ 1045863368 h 483"/>
              <a:gd name="T14" fmla="*/ 2147483647 w 1860"/>
              <a:gd name="T15" fmla="*/ 473789066 h 483"/>
              <a:gd name="T16" fmla="*/ 2147483647 w 1860"/>
              <a:gd name="T17" fmla="*/ 1045863368 h 4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60"/>
              <a:gd name="T28" fmla="*/ 0 h 483"/>
              <a:gd name="T29" fmla="*/ 1860 w 1860"/>
              <a:gd name="T30" fmla="*/ 483 h 48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60" h="483">
                <a:moveTo>
                  <a:pt x="0" y="415"/>
                </a:moveTo>
                <a:cubicBezTo>
                  <a:pt x="95" y="275"/>
                  <a:pt x="190" y="136"/>
                  <a:pt x="273" y="143"/>
                </a:cubicBezTo>
                <a:cubicBezTo>
                  <a:pt x="356" y="150"/>
                  <a:pt x="416" y="460"/>
                  <a:pt x="499" y="460"/>
                </a:cubicBezTo>
                <a:cubicBezTo>
                  <a:pt x="582" y="460"/>
                  <a:pt x="696" y="143"/>
                  <a:pt x="772" y="143"/>
                </a:cubicBezTo>
                <a:cubicBezTo>
                  <a:pt x="848" y="143"/>
                  <a:pt x="908" y="483"/>
                  <a:pt x="953" y="460"/>
                </a:cubicBezTo>
                <a:cubicBezTo>
                  <a:pt x="998" y="437"/>
                  <a:pt x="1006" y="14"/>
                  <a:pt x="1044" y="7"/>
                </a:cubicBezTo>
                <a:cubicBezTo>
                  <a:pt x="1082" y="0"/>
                  <a:pt x="1074" y="385"/>
                  <a:pt x="1180" y="415"/>
                </a:cubicBezTo>
                <a:cubicBezTo>
                  <a:pt x="1286" y="445"/>
                  <a:pt x="1566" y="188"/>
                  <a:pt x="1679" y="188"/>
                </a:cubicBezTo>
                <a:cubicBezTo>
                  <a:pt x="1792" y="188"/>
                  <a:pt x="1830" y="377"/>
                  <a:pt x="1860" y="415"/>
                </a:cubicBezTo>
              </a:path>
            </a:pathLst>
          </a:custGeom>
          <a:noFill/>
          <a:ln w="57150">
            <a:solidFill>
              <a:srgbClr val="ED894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68" name="Text Box 62"/>
          <p:cNvSpPr txBox="1">
            <a:spLocks noChangeArrowheads="1"/>
          </p:cNvSpPr>
          <p:nvPr/>
        </p:nvSpPr>
        <p:spPr bwMode="auto">
          <a:xfrm>
            <a:off x="5757863" y="3717925"/>
            <a:ext cx="755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000" b="1">
                <a:solidFill>
                  <a:schemeClr val="bg1"/>
                </a:solidFill>
                <a:latin typeface="Arial" panose="020B0604020202020204" pitchFamily="34" charset="0"/>
                <a:ea typeface="MS PGothic" panose="020B0600070205080204" pitchFamily="34" charset="-128"/>
              </a:rPr>
              <a:t>Activated</a:t>
            </a:r>
          </a:p>
        </p:txBody>
      </p:sp>
      <p:sp>
        <p:nvSpPr>
          <p:cNvPr id="18469" name="Text Box 63"/>
          <p:cNvSpPr txBox="1">
            <a:spLocks noChangeArrowheads="1"/>
          </p:cNvSpPr>
          <p:nvPr/>
        </p:nvSpPr>
        <p:spPr bwMode="auto">
          <a:xfrm>
            <a:off x="5686425" y="4294188"/>
            <a:ext cx="9032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000" b="1">
                <a:solidFill>
                  <a:schemeClr val="bg1"/>
                </a:solidFill>
                <a:latin typeface="Arial" panose="020B0604020202020204" pitchFamily="34" charset="0"/>
                <a:ea typeface="MS PGothic" panose="020B0600070205080204" pitchFamily="34" charset="-128"/>
              </a:rPr>
              <a:t>Unactivated</a:t>
            </a:r>
          </a:p>
        </p:txBody>
      </p:sp>
      <p:sp>
        <p:nvSpPr>
          <p:cNvPr id="18470" name="Text Box 64"/>
          <p:cNvSpPr txBox="1">
            <a:spLocks noChangeArrowheads="1"/>
          </p:cNvSpPr>
          <p:nvPr/>
        </p:nvSpPr>
        <p:spPr bwMode="auto">
          <a:xfrm>
            <a:off x="5757863" y="5445125"/>
            <a:ext cx="755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000" b="1">
                <a:solidFill>
                  <a:schemeClr val="bg1"/>
                </a:solidFill>
                <a:latin typeface="Arial" panose="020B0604020202020204" pitchFamily="34" charset="0"/>
                <a:ea typeface="MS PGothic" panose="020B0600070205080204" pitchFamily="34" charset="-128"/>
              </a:rPr>
              <a:t>Activated</a:t>
            </a:r>
          </a:p>
        </p:txBody>
      </p:sp>
      <p:sp>
        <p:nvSpPr>
          <p:cNvPr id="18471" name="Text Box 65"/>
          <p:cNvSpPr txBox="1">
            <a:spLocks noChangeArrowheads="1"/>
          </p:cNvSpPr>
          <p:nvPr/>
        </p:nvSpPr>
        <p:spPr bwMode="auto">
          <a:xfrm>
            <a:off x="5686425" y="6021388"/>
            <a:ext cx="9032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000" b="1">
                <a:solidFill>
                  <a:schemeClr val="bg1"/>
                </a:solidFill>
                <a:latin typeface="Arial" panose="020B0604020202020204" pitchFamily="34" charset="0"/>
                <a:ea typeface="MS PGothic" panose="020B0600070205080204" pitchFamily="34" charset="-128"/>
              </a:rPr>
              <a:t>Unactivated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xit" presetSubtype="0" fill="hold" nodeType="clickEffect">
                                  <p:stCondLst>
                                    <p:cond delay="0"/>
                                  </p:stCondLst>
                                  <p:childTnLst>
                                    <p:animEffect transition="out" filter="dissolv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nodeType="afterGroup">
                            <p:stCondLst>
                              <p:cond delay="2000"/>
                            </p:stCondLst>
                            <p:childTnLst>
                              <p:par>
                                <p:cTn id="11" presetID="1" presetClass="entr" presetSubtype="0" fill="hold" grpId="0" nodeType="afterEffect">
                                  <p:stCondLst>
                                    <p:cond delay="0"/>
                                  </p:stCondLst>
                                  <p:childTnLst>
                                    <p:set>
                                      <p:cBhvr>
                                        <p:cTn id="12" dur="1" fill="hold">
                                          <p:stCondLst>
                                            <p:cond delay="0"/>
                                          </p:stCondLst>
                                        </p:cTn>
                                        <p:tgtEl>
                                          <p:spTgt spid="16487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22" presetClass="entr" presetSubtype="4" repeatCount="4000" fill="hold" nodeType="withEffect">
                                  <p:stCondLst>
                                    <p:cond delay="0"/>
                                  </p:stCondLst>
                                  <p:childTnLst>
                                    <p:set>
                                      <p:cBhvr>
                                        <p:cTn id="18" dur="1" fill="hold">
                                          <p:stCondLst>
                                            <p:cond delay="0"/>
                                          </p:stCondLst>
                                        </p:cTn>
                                        <p:tgtEl>
                                          <p:spTgt spid="164907"/>
                                        </p:tgtEl>
                                        <p:attrNameLst>
                                          <p:attrName>style.visibility</p:attrName>
                                        </p:attrNameLst>
                                      </p:cBhvr>
                                      <p:to>
                                        <p:strVal val="visible"/>
                                      </p:to>
                                    </p:set>
                                    <p:animEffect transition="in" filter="wipe(down)">
                                      <p:cBhvr>
                                        <p:cTn id="19" dur="2000"/>
                                        <p:tgtEl>
                                          <p:spTgt spid="164907"/>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64924"/>
                                        </p:tgtEl>
                                        <p:attrNameLst>
                                          <p:attrName>style.visibility</p:attrName>
                                        </p:attrNameLst>
                                      </p:cBhvr>
                                      <p:to>
                                        <p:strVal val="visible"/>
                                      </p:to>
                                    </p:set>
                                    <p:animEffect transition="in" filter="wipe(left)">
                                      <p:cBhvr>
                                        <p:cTn id="22" dur="8000"/>
                                        <p:tgtEl>
                                          <p:spTgt spid="1649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77" grpId="0" animBg="1"/>
      <p:bldP spid="1649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ctrTitle" idx="4294967295"/>
          </p:nvPr>
        </p:nvSpPr>
        <p:spPr>
          <a:xfrm>
            <a:off x="685800" y="2130425"/>
            <a:ext cx="7772400" cy="1470025"/>
          </a:xfrm>
        </p:spPr>
        <p:txBody>
          <a:bodyPr anchorCtr="0"/>
          <a:lstStyle/>
          <a:p>
            <a:pPr eaLnBrk="1" hangingPunct="1">
              <a:defRPr/>
            </a:pPr>
            <a:r>
              <a:rPr lang="en-GB" sz="7600" b="1" smtClean="0"/>
              <a:t>Normal Movement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6354" name="Oval 2"/>
          <p:cNvSpPr>
            <a:spLocks noChangeArrowheads="1"/>
          </p:cNvSpPr>
          <p:nvPr/>
        </p:nvSpPr>
        <p:spPr bwMode="auto">
          <a:xfrm>
            <a:off x="3055938" y="54816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55" name="Oval 3"/>
          <p:cNvSpPr>
            <a:spLocks noChangeArrowheads="1"/>
          </p:cNvSpPr>
          <p:nvPr/>
        </p:nvSpPr>
        <p:spPr bwMode="auto">
          <a:xfrm>
            <a:off x="2992438" y="60404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56" name="Oval 4"/>
          <p:cNvSpPr>
            <a:spLocks noChangeArrowheads="1"/>
          </p:cNvSpPr>
          <p:nvPr/>
        </p:nvSpPr>
        <p:spPr bwMode="auto">
          <a:xfrm>
            <a:off x="3608388" y="57229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57" name="Oval 5"/>
          <p:cNvSpPr>
            <a:spLocks noChangeArrowheads="1"/>
          </p:cNvSpPr>
          <p:nvPr/>
        </p:nvSpPr>
        <p:spPr bwMode="auto">
          <a:xfrm>
            <a:off x="3182938" y="43037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58" name="Oval 6"/>
          <p:cNvSpPr>
            <a:spLocks noChangeArrowheads="1"/>
          </p:cNvSpPr>
          <p:nvPr/>
        </p:nvSpPr>
        <p:spPr bwMode="auto">
          <a:xfrm>
            <a:off x="3592513" y="40274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59" name="Oval 7"/>
          <p:cNvSpPr>
            <a:spLocks noChangeArrowheads="1"/>
          </p:cNvSpPr>
          <p:nvPr/>
        </p:nvSpPr>
        <p:spPr bwMode="auto">
          <a:xfrm>
            <a:off x="3068638" y="38274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60" name="Oval 8"/>
          <p:cNvSpPr>
            <a:spLocks noChangeArrowheads="1"/>
          </p:cNvSpPr>
          <p:nvPr/>
        </p:nvSpPr>
        <p:spPr bwMode="auto">
          <a:xfrm>
            <a:off x="2573338" y="37147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61" name="Oval 9"/>
          <p:cNvSpPr>
            <a:spLocks noChangeArrowheads="1"/>
          </p:cNvSpPr>
          <p:nvPr/>
        </p:nvSpPr>
        <p:spPr bwMode="auto">
          <a:xfrm>
            <a:off x="2449513" y="40846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62" name="Oval 10"/>
          <p:cNvSpPr>
            <a:spLocks noChangeArrowheads="1"/>
          </p:cNvSpPr>
          <p:nvPr/>
        </p:nvSpPr>
        <p:spPr bwMode="auto">
          <a:xfrm>
            <a:off x="4781550" y="7366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63" name="Oval 11"/>
          <p:cNvSpPr>
            <a:spLocks noChangeArrowheads="1"/>
          </p:cNvSpPr>
          <p:nvPr/>
        </p:nvSpPr>
        <p:spPr bwMode="auto">
          <a:xfrm>
            <a:off x="5343525" y="6318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64" name="Oval 12"/>
          <p:cNvSpPr>
            <a:spLocks noChangeArrowheads="1"/>
          </p:cNvSpPr>
          <p:nvPr/>
        </p:nvSpPr>
        <p:spPr bwMode="auto">
          <a:xfrm>
            <a:off x="5429250" y="9080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65" name="Oval 13"/>
          <p:cNvSpPr>
            <a:spLocks noChangeArrowheads="1"/>
          </p:cNvSpPr>
          <p:nvPr/>
        </p:nvSpPr>
        <p:spPr bwMode="auto">
          <a:xfrm>
            <a:off x="5857875" y="8032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494" name="Freeform 14"/>
          <p:cNvSpPr>
            <a:spLocks/>
          </p:cNvSpPr>
          <p:nvPr/>
        </p:nvSpPr>
        <p:spPr bwMode="auto">
          <a:xfrm rot="-825925">
            <a:off x="-2660650" y="2274888"/>
            <a:ext cx="4445000" cy="4138612"/>
          </a:xfrm>
          <a:custGeom>
            <a:avLst/>
            <a:gdLst>
              <a:gd name="T0" fmla="*/ 63011563 w 2019"/>
              <a:gd name="T1" fmla="*/ 484451976 h 2119"/>
              <a:gd name="T2" fmla="*/ 72705141 w 2019"/>
              <a:gd name="T3" fmla="*/ 350942188 h 2119"/>
              <a:gd name="T4" fmla="*/ 508931585 w 2019"/>
              <a:gd name="T5" fmla="*/ 900242835 h 2119"/>
              <a:gd name="T6" fmla="*/ 1822463210 w 2019"/>
              <a:gd name="T7" fmla="*/ 2147483647 h 2119"/>
              <a:gd name="T8" fmla="*/ 2147483647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50008120 w 2019"/>
              <a:gd name="T45" fmla="*/ 2147483647 h 2119"/>
              <a:gd name="T46" fmla="*/ 58163673 w 2019"/>
              <a:gd name="T47" fmla="*/ 2147483647 h 2119"/>
              <a:gd name="T48" fmla="*/ 63011563 w 2019"/>
              <a:gd name="T49" fmla="*/ 484451976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495" name="Oval 15"/>
          <p:cNvSpPr>
            <a:spLocks noChangeArrowheads="1"/>
          </p:cNvSpPr>
          <p:nvPr/>
        </p:nvSpPr>
        <p:spPr bwMode="auto">
          <a:xfrm>
            <a:off x="1770063" y="49530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496" name="Oval 16"/>
          <p:cNvSpPr>
            <a:spLocks noChangeArrowheads="1"/>
          </p:cNvSpPr>
          <p:nvPr/>
        </p:nvSpPr>
        <p:spPr bwMode="auto">
          <a:xfrm>
            <a:off x="1563688" y="51879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497" name="Freeform 17"/>
          <p:cNvSpPr>
            <a:spLocks/>
          </p:cNvSpPr>
          <p:nvPr/>
        </p:nvSpPr>
        <p:spPr bwMode="auto">
          <a:xfrm>
            <a:off x="-3260725" y="3557588"/>
            <a:ext cx="5148263" cy="1443037"/>
          </a:xfrm>
          <a:custGeom>
            <a:avLst/>
            <a:gdLst>
              <a:gd name="T0" fmla="*/ 148690027 w 3243"/>
              <a:gd name="T1" fmla="*/ 287297713 h 909"/>
              <a:gd name="T2" fmla="*/ 110886886 w 3243"/>
              <a:gd name="T3" fmla="*/ 206652741 h 909"/>
              <a:gd name="T4" fmla="*/ 556955379 w 3243"/>
              <a:gd name="T5" fmla="*/ 380542668 h 909"/>
              <a:gd name="T6" fmla="*/ 1774190172 w 3243"/>
              <a:gd name="T7" fmla="*/ 682961313 h 909"/>
              <a:gd name="T8" fmla="*/ 2147483647 w 3243"/>
              <a:gd name="T9" fmla="*/ 798888461 h 909"/>
              <a:gd name="T10" fmla="*/ 2147483647 w 3243"/>
              <a:gd name="T11" fmla="*/ 894654365 h 909"/>
              <a:gd name="T12" fmla="*/ 2147483647 w 3243"/>
              <a:gd name="T13" fmla="*/ 912296246 h 909"/>
              <a:gd name="T14" fmla="*/ 2147483647 w 3243"/>
              <a:gd name="T15" fmla="*/ 861893139 h 909"/>
              <a:gd name="T16" fmla="*/ 2147483647 w 3243"/>
              <a:gd name="T17" fmla="*/ 776207856 h 909"/>
              <a:gd name="T18" fmla="*/ 2147483647 w 3243"/>
              <a:gd name="T19" fmla="*/ 592235720 h 909"/>
              <a:gd name="T20" fmla="*/ 2147483647 w 3243"/>
              <a:gd name="T21" fmla="*/ 342741131 h 909"/>
              <a:gd name="T22" fmla="*/ 2147483647 w 3243"/>
              <a:gd name="T23" fmla="*/ 113406198 h 909"/>
              <a:gd name="T24" fmla="*/ 2147483647 w 3243"/>
              <a:gd name="T25" fmla="*/ 123486820 h 909"/>
              <a:gd name="T26" fmla="*/ 2147483647 w 3243"/>
              <a:gd name="T27" fmla="*/ 350300804 h 909"/>
              <a:gd name="T28" fmla="*/ 2147483647 w 3243"/>
              <a:gd name="T29" fmla="*/ 970259026 h 909"/>
              <a:gd name="T30" fmla="*/ 2147483647 w 3243"/>
              <a:gd name="T31" fmla="*/ 1713705656 h 909"/>
              <a:gd name="T32" fmla="*/ 2147483647 w 3243"/>
              <a:gd name="T33" fmla="*/ 2069046771 h 909"/>
              <a:gd name="T34" fmla="*/ 2147483647 w 3243"/>
              <a:gd name="T35" fmla="*/ 2147483647 h 909"/>
              <a:gd name="T36" fmla="*/ 2147483647 w 3243"/>
              <a:gd name="T37" fmla="*/ 1900197154 h 909"/>
              <a:gd name="T38" fmla="*/ 2147483647 w 3243"/>
              <a:gd name="T39" fmla="*/ 1756547504 h 909"/>
              <a:gd name="T40" fmla="*/ 2147483647 w 3243"/>
              <a:gd name="T41" fmla="*/ 1877514962 h 909"/>
              <a:gd name="T42" fmla="*/ 2147483647 w 3243"/>
              <a:gd name="T43" fmla="*/ 2041325855 h 909"/>
              <a:gd name="T44" fmla="*/ 1854835180 w 3243"/>
              <a:gd name="T45" fmla="*/ 2134570810 h 909"/>
              <a:gd name="T46" fmla="*/ 1023183537 w 3243"/>
              <a:gd name="T47" fmla="*/ 1922877759 h 909"/>
              <a:gd name="T48" fmla="*/ 148690027 w 3243"/>
              <a:gd name="T49" fmla="*/ 287297713 h 90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43"/>
              <a:gd name="T76" fmla="*/ 0 h 909"/>
              <a:gd name="T77" fmla="*/ 3243 w 3243"/>
              <a:gd name="T78" fmla="*/ 909 h 90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43" h="909">
                <a:moveTo>
                  <a:pt x="59" y="114"/>
                </a:moveTo>
                <a:cubicBezTo>
                  <a:pt x="0" y="0"/>
                  <a:pt x="18" y="75"/>
                  <a:pt x="44" y="82"/>
                </a:cubicBezTo>
                <a:cubicBezTo>
                  <a:pt x="72" y="89"/>
                  <a:pt x="110" y="120"/>
                  <a:pt x="221" y="151"/>
                </a:cubicBezTo>
                <a:cubicBezTo>
                  <a:pt x="331" y="183"/>
                  <a:pt x="563" y="244"/>
                  <a:pt x="704" y="271"/>
                </a:cubicBezTo>
                <a:cubicBezTo>
                  <a:pt x="846" y="299"/>
                  <a:pt x="944" y="304"/>
                  <a:pt x="1072" y="317"/>
                </a:cubicBezTo>
                <a:cubicBezTo>
                  <a:pt x="1200" y="331"/>
                  <a:pt x="1342" y="347"/>
                  <a:pt x="1477" y="355"/>
                </a:cubicBezTo>
                <a:cubicBezTo>
                  <a:pt x="1614" y="362"/>
                  <a:pt x="1766" y="363"/>
                  <a:pt x="1891" y="362"/>
                </a:cubicBezTo>
                <a:cubicBezTo>
                  <a:pt x="2017" y="359"/>
                  <a:pt x="2144" y="351"/>
                  <a:pt x="2234" y="342"/>
                </a:cubicBezTo>
                <a:cubicBezTo>
                  <a:pt x="2323" y="333"/>
                  <a:pt x="2374" y="325"/>
                  <a:pt x="2430" y="308"/>
                </a:cubicBezTo>
                <a:cubicBezTo>
                  <a:pt x="2485" y="290"/>
                  <a:pt x="2520" y="263"/>
                  <a:pt x="2566" y="235"/>
                </a:cubicBezTo>
                <a:cubicBezTo>
                  <a:pt x="2611" y="206"/>
                  <a:pt x="2647" y="169"/>
                  <a:pt x="2702" y="136"/>
                </a:cubicBezTo>
                <a:cubicBezTo>
                  <a:pt x="2756" y="103"/>
                  <a:pt x="2833" y="59"/>
                  <a:pt x="2890" y="45"/>
                </a:cubicBezTo>
                <a:cubicBezTo>
                  <a:pt x="2947" y="30"/>
                  <a:pt x="2993" y="34"/>
                  <a:pt x="3040" y="49"/>
                </a:cubicBezTo>
                <a:cubicBezTo>
                  <a:pt x="3086" y="65"/>
                  <a:pt x="3136" y="83"/>
                  <a:pt x="3169" y="139"/>
                </a:cubicBezTo>
                <a:cubicBezTo>
                  <a:pt x="3202" y="195"/>
                  <a:pt x="3243" y="295"/>
                  <a:pt x="3243" y="385"/>
                </a:cubicBezTo>
                <a:cubicBezTo>
                  <a:pt x="3241" y="515"/>
                  <a:pt x="3230" y="597"/>
                  <a:pt x="3168" y="680"/>
                </a:cubicBezTo>
                <a:cubicBezTo>
                  <a:pt x="3106" y="763"/>
                  <a:pt x="3051" y="790"/>
                  <a:pt x="2985" y="821"/>
                </a:cubicBezTo>
                <a:cubicBezTo>
                  <a:pt x="2919" y="852"/>
                  <a:pt x="2821" y="876"/>
                  <a:pt x="2744" y="867"/>
                </a:cubicBezTo>
                <a:cubicBezTo>
                  <a:pt x="2665" y="857"/>
                  <a:pt x="2578" y="783"/>
                  <a:pt x="2515" y="754"/>
                </a:cubicBezTo>
                <a:cubicBezTo>
                  <a:pt x="2452" y="725"/>
                  <a:pt x="2447" y="698"/>
                  <a:pt x="2362" y="697"/>
                </a:cubicBezTo>
                <a:cubicBezTo>
                  <a:pt x="2278" y="696"/>
                  <a:pt x="2149" y="726"/>
                  <a:pt x="2008" y="745"/>
                </a:cubicBezTo>
                <a:cubicBezTo>
                  <a:pt x="1867" y="764"/>
                  <a:pt x="1724" y="793"/>
                  <a:pt x="1511" y="810"/>
                </a:cubicBezTo>
                <a:cubicBezTo>
                  <a:pt x="1299" y="827"/>
                  <a:pt x="919" y="855"/>
                  <a:pt x="736" y="847"/>
                </a:cubicBezTo>
                <a:cubicBezTo>
                  <a:pt x="552" y="840"/>
                  <a:pt x="479" y="909"/>
                  <a:pt x="406" y="763"/>
                </a:cubicBezTo>
                <a:cubicBezTo>
                  <a:pt x="342" y="644"/>
                  <a:pt x="111" y="210"/>
                  <a:pt x="59" y="114"/>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498" name="Freeform 18"/>
          <p:cNvSpPr>
            <a:spLocks/>
          </p:cNvSpPr>
          <p:nvPr/>
        </p:nvSpPr>
        <p:spPr bwMode="auto">
          <a:xfrm>
            <a:off x="-2487613" y="436563"/>
            <a:ext cx="3205163" cy="3363912"/>
          </a:xfrm>
          <a:custGeom>
            <a:avLst/>
            <a:gdLst>
              <a:gd name="T0" fmla="*/ 32762830 w 2019"/>
              <a:gd name="T1" fmla="*/ 320059002 h 2119"/>
              <a:gd name="T2" fmla="*/ 37803143 w 2019"/>
              <a:gd name="T3" fmla="*/ 231854341 h 2119"/>
              <a:gd name="T4" fmla="*/ 264617241 w 2019"/>
              <a:gd name="T5" fmla="*/ 594756787 h 2119"/>
              <a:gd name="T6" fmla="*/ 947578898 w 2019"/>
              <a:gd name="T7" fmla="*/ 1431448537 h 2119"/>
              <a:gd name="T8" fmla="*/ 1507053673 w 2019"/>
              <a:gd name="T9" fmla="*/ 1970761895 h 2119"/>
              <a:gd name="T10" fmla="*/ 2134573470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1791832167 w 2019"/>
              <a:gd name="T43" fmla="*/ 2147483647 h 2119"/>
              <a:gd name="T44" fmla="*/ 493950702 w 2019"/>
              <a:gd name="T45" fmla="*/ 2147483647 h 2119"/>
              <a:gd name="T46" fmla="*/ 30241880 w 2019"/>
              <a:gd name="T47" fmla="*/ 2147483647 h 2119"/>
              <a:gd name="T48" fmla="*/ 32762830 w 2019"/>
              <a:gd name="T49" fmla="*/ 320059002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499" name="Freeform 19"/>
          <p:cNvSpPr>
            <a:spLocks/>
          </p:cNvSpPr>
          <p:nvPr/>
        </p:nvSpPr>
        <p:spPr bwMode="auto">
          <a:xfrm>
            <a:off x="-3071813" y="-1274763"/>
            <a:ext cx="4970463" cy="4202113"/>
          </a:xfrm>
          <a:custGeom>
            <a:avLst/>
            <a:gdLst>
              <a:gd name="T0" fmla="*/ 78788855 w 2019"/>
              <a:gd name="T1" fmla="*/ 499432731 h 2119"/>
              <a:gd name="T2" fmla="*/ 90910975 w 2019"/>
              <a:gd name="T3" fmla="*/ 361794195 h 2119"/>
              <a:gd name="T4" fmla="*/ 636371898 w 2019"/>
              <a:gd name="T5" fmla="*/ 928079986 h 2119"/>
              <a:gd name="T6" fmla="*/ 2147483647 w 2019"/>
              <a:gd name="T7" fmla="*/ 2147483647 h 2119"/>
              <a:gd name="T8" fmla="*/ 2147483647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1187891420 w 2019"/>
              <a:gd name="T45" fmla="*/ 2147483647 h 2119"/>
              <a:gd name="T46" fmla="*/ 72727795 w 2019"/>
              <a:gd name="T47" fmla="*/ 2147483647 h 2119"/>
              <a:gd name="T48" fmla="*/ 78788855 w 2019"/>
              <a:gd name="T49" fmla="*/ 499432731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00" name="Freeform 20"/>
          <p:cNvSpPr>
            <a:spLocks/>
          </p:cNvSpPr>
          <p:nvPr/>
        </p:nvSpPr>
        <p:spPr bwMode="auto">
          <a:xfrm rot="-716707">
            <a:off x="-2622550" y="1243013"/>
            <a:ext cx="3679825" cy="3557587"/>
          </a:xfrm>
          <a:custGeom>
            <a:avLst/>
            <a:gdLst>
              <a:gd name="T0" fmla="*/ 43184633 w 2019"/>
              <a:gd name="T1" fmla="*/ 357974847 h 2119"/>
              <a:gd name="T2" fmla="*/ 49828002 w 2019"/>
              <a:gd name="T3" fmla="*/ 259321062 h 2119"/>
              <a:gd name="T4" fmla="*/ 348796013 w 2019"/>
              <a:gd name="T5" fmla="*/ 665213365 h 2119"/>
              <a:gd name="T6" fmla="*/ 1249020819 w 2019"/>
              <a:gd name="T7" fmla="*/ 1601023278 h 2119"/>
              <a:gd name="T8" fmla="*/ 1986473059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51084797 w 2019"/>
              <a:gd name="T45" fmla="*/ 2147483647 h 2119"/>
              <a:gd name="T46" fmla="*/ 39862037 w 2019"/>
              <a:gd name="T47" fmla="*/ 2147483647 h 2119"/>
              <a:gd name="T48" fmla="*/ 43184633 w 2019"/>
              <a:gd name="T49" fmla="*/ 35797484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01" name="Freeform 21"/>
          <p:cNvSpPr>
            <a:spLocks/>
          </p:cNvSpPr>
          <p:nvPr/>
        </p:nvSpPr>
        <p:spPr bwMode="auto">
          <a:xfrm rot="1250302" flipV="1">
            <a:off x="-2571750" y="4943475"/>
            <a:ext cx="4789488" cy="3363913"/>
          </a:xfrm>
          <a:custGeom>
            <a:avLst/>
            <a:gdLst>
              <a:gd name="T0" fmla="*/ 73156523 w 2019"/>
              <a:gd name="T1" fmla="*/ 320060685 h 2119"/>
              <a:gd name="T2" fmla="*/ 84410278 w 2019"/>
              <a:gd name="T3" fmla="*/ 231854409 h 2119"/>
              <a:gd name="T4" fmla="*/ 590874319 w 2019"/>
              <a:gd name="T5" fmla="*/ 594756963 h 2119"/>
              <a:gd name="T6" fmla="*/ 2115890947 w 2019"/>
              <a:gd name="T7" fmla="*/ 1431448963 h 2119"/>
              <a:gd name="T8" fmla="*/ 2147483647 w 2019"/>
              <a:gd name="T9" fmla="*/ 1970762480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1102965237 w 2019"/>
              <a:gd name="T45" fmla="*/ 2147483647 h 2119"/>
              <a:gd name="T46" fmla="*/ 67527274 w 2019"/>
              <a:gd name="T47" fmla="*/ 2147483647 h 2119"/>
              <a:gd name="T48" fmla="*/ 73156523 w 2019"/>
              <a:gd name="T49" fmla="*/ 320060685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02" name="Freeform 22"/>
          <p:cNvSpPr>
            <a:spLocks/>
          </p:cNvSpPr>
          <p:nvPr/>
        </p:nvSpPr>
        <p:spPr bwMode="auto">
          <a:xfrm>
            <a:off x="-2368550" y="-1039813"/>
            <a:ext cx="5592763" cy="3303588"/>
          </a:xfrm>
          <a:custGeom>
            <a:avLst/>
            <a:gdLst>
              <a:gd name="T0" fmla="*/ 99752842 w 2019"/>
              <a:gd name="T1" fmla="*/ 308683583 h 2119"/>
              <a:gd name="T2" fmla="*/ 115099007 w 2019"/>
              <a:gd name="T3" fmla="*/ 223613464 h 2119"/>
              <a:gd name="T4" fmla="*/ 805693050 w 2019"/>
              <a:gd name="T5" fmla="*/ 573616062 h 2119"/>
              <a:gd name="T6" fmla="*/ 2147483647 w 2019"/>
              <a:gd name="T7" fmla="*/ 1380569269 h 2119"/>
              <a:gd name="T8" fmla="*/ 2147483647 w 2019"/>
              <a:gd name="T9" fmla="*/ 1900713665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1503960175 w 2019"/>
              <a:gd name="T45" fmla="*/ 2147483647 h 2119"/>
              <a:gd name="T46" fmla="*/ 92079760 w 2019"/>
              <a:gd name="T47" fmla="*/ 2087867616 h 2119"/>
              <a:gd name="T48" fmla="*/ 99752842 w 2019"/>
              <a:gd name="T49" fmla="*/ 308683583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03" name="Freeform 23"/>
          <p:cNvSpPr>
            <a:spLocks/>
          </p:cNvSpPr>
          <p:nvPr/>
        </p:nvSpPr>
        <p:spPr bwMode="auto">
          <a:xfrm rot="933390">
            <a:off x="122238" y="-1638300"/>
            <a:ext cx="3794125" cy="3276600"/>
          </a:xfrm>
          <a:custGeom>
            <a:avLst/>
            <a:gdLst>
              <a:gd name="T0" fmla="*/ 45909100 w 2019"/>
              <a:gd name="T1" fmla="*/ 303661495 h 2119"/>
              <a:gd name="T2" fmla="*/ 52971172 w 2019"/>
              <a:gd name="T3" fmla="*/ 219974440 h 2119"/>
              <a:gd name="T4" fmla="*/ 370800081 w 2019"/>
              <a:gd name="T5" fmla="*/ 564283403 h 2119"/>
              <a:gd name="T6" fmla="*/ 1327817843 w 2019"/>
              <a:gd name="T7" fmla="*/ 1358105084 h 2119"/>
              <a:gd name="T8" fmla="*/ 2111796069 w 2019"/>
              <a:gd name="T9" fmla="*/ 1869785064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92160025 w 2019"/>
              <a:gd name="T45" fmla="*/ 2147483647 h 2119"/>
              <a:gd name="T46" fmla="*/ 42378065 w 2019"/>
              <a:gd name="T47" fmla="*/ 2053894728 h 2119"/>
              <a:gd name="T48" fmla="*/ 45909100 w 2019"/>
              <a:gd name="T49" fmla="*/ 303661495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04" name="Freeform 24"/>
          <p:cNvSpPr>
            <a:spLocks/>
          </p:cNvSpPr>
          <p:nvPr/>
        </p:nvSpPr>
        <p:spPr bwMode="auto">
          <a:xfrm rot="15387397" flipH="1">
            <a:off x="-368300" y="-2044701"/>
            <a:ext cx="3794126" cy="3276601"/>
          </a:xfrm>
          <a:custGeom>
            <a:avLst/>
            <a:gdLst>
              <a:gd name="T0" fmla="*/ 45909113 w 2019"/>
              <a:gd name="T1" fmla="*/ 303661588 h 2119"/>
              <a:gd name="T2" fmla="*/ 52971186 w 2019"/>
              <a:gd name="T3" fmla="*/ 219974508 h 2119"/>
              <a:gd name="T4" fmla="*/ 370800178 w 2019"/>
              <a:gd name="T5" fmla="*/ 564283576 h 2119"/>
              <a:gd name="T6" fmla="*/ 1327818193 w 2019"/>
              <a:gd name="T7" fmla="*/ 1358105499 h 2119"/>
              <a:gd name="T8" fmla="*/ 2111796625 w 2019"/>
              <a:gd name="T9" fmla="*/ 1869785634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92160208 w 2019"/>
              <a:gd name="T45" fmla="*/ 2147483647 h 2119"/>
              <a:gd name="T46" fmla="*/ 42378076 w 2019"/>
              <a:gd name="T47" fmla="*/ 2053895355 h 2119"/>
              <a:gd name="T48" fmla="*/ 45909113 w 2019"/>
              <a:gd name="T49" fmla="*/ 303661588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100000">
                <a:srgbClr val="FFFFCC"/>
              </a:gs>
            </a:gsLst>
            <a:lin ang="5400000" scaled="1"/>
          </a:gradFill>
          <a:ln w="9525">
            <a:solidFill>
              <a:srgbClr val="777777"/>
            </a:solidFill>
            <a:round/>
            <a:headEnd/>
            <a:tailEnd/>
          </a:ln>
        </p:spPr>
        <p:txBody>
          <a:bodyPr/>
          <a:lstStyle/>
          <a:p>
            <a:endParaRPr lang="en-US"/>
          </a:p>
        </p:txBody>
      </p:sp>
      <p:sp>
        <p:nvSpPr>
          <p:cNvPr id="20505" name="Freeform 25"/>
          <p:cNvSpPr>
            <a:spLocks/>
          </p:cNvSpPr>
          <p:nvPr/>
        </p:nvSpPr>
        <p:spPr bwMode="auto">
          <a:xfrm rot="-825925">
            <a:off x="-2614613" y="1331913"/>
            <a:ext cx="4445001" cy="4138612"/>
          </a:xfrm>
          <a:custGeom>
            <a:avLst/>
            <a:gdLst>
              <a:gd name="T0" fmla="*/ 63011577 w 2019"/>
              <a:gd name="T1" fmla="*/ 484451976 h 2119"/>
              <a:gd name="T2" fmla="*/ 72705158 w 2019"/>
              <a:gd name="T3" fmla="*/ 350942188 h 2119"/>
              <a:gd name="T4" fmla="*/ 508931699 w 2019"/>
              <a:gd name="T5" fmla="*/ 900242835 h 2119"/>
              <a:gd name="T6" fmla="*/ 1822463620 w 2019"/>
              <a:gd name="T7" fmla="*/ 2147483647 h 2119"/>
              <a:gd name="T8" fmla="*/ 2147483647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50008334 w 2019"/>
              <a:gd name="T45" fmla="*/ 2147483647 h 2119"/>
              <a:gd name="T46" fmla="*/ 58163686 w 2019"/>
              <a:gd name="T47" fmla="*/ 2147483647 h 2119"/>
              <a:gd name="T48" fmla="*/ 63011577 w 2019"/>
              <a:gd name="T49" fmla="*/ 484451976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06" name="Freeform 26"/>
          <p:cNvSpPr>
            <a:spLocks/>
          </p:cNvSpPr>
          <p:nvPr/>
        </p:nvSpPr>
        <p:spPr bwMode="auto">
          <a:xfrm>
            <a:off x="4330700" y="-155575"/>
            <a:ext cx="4210050" cy="7059613"/>
          </a:xfrm>
          <a:custGeom>
            <a:avLst/>
            <a:gdLst>
              <a:gd name="T0" fmla="*/ 87119783 w 2429"/>
              <a:gd name="T1" fmla="*/ 2147483647 h 4215"/>
              <a:gd name="T2" fmla="*/ 489674399 w 2429"/>
              <a:gd name="T3" fmla="*/ 2147483647 h 4215"/>
              <a:gd name="T4" fmla="*/ 2147483647 w 2429"/>
              <a:gd name="T5" fmla="*/ 1831807948 h 4215"/>
              <a:gd name="T6" fmla="*/ 2147483647 w 2429"/>
              <a:gd name="T7" fmla="*/ 0 h 4215"/>
              <a:gd name="T8" fmla="*/ 0 60000 65536"/>
              <a:gd name="T9" fmla="*/ 0 60000 65536"/>
              <a:gd name="T10" fmla="*/ 0 60000 65536"/>
              <a:gd name="T11" fmla="*/ 0 60000 65536"/>
              <a:gd name="T12" fmla="*/ 0 w 2429"/>
              <a:gd name="T13" fmla="*/ 0 h 4215"/>
              <a:gd name="T14" fmla="*/ 2429 w 2429"/>
              <a:gd name="T15" fmla="*/ 4215 h 4215"/>
            </a:gdLst>
            <a:ahLst/>
            <a:cxnLst>
              <a:cxn ang="T8">
                <a:pos x="T0" y="T1"/>
              </a:cxn>
              <a:cxn ang="T9">
                <a:pos x="T2" y="T3"/>
              </a:cxn>
              <a:cxn ang="T10">
                <a:pos x="T4" y="T5"/>
              </a:cxn>
              <a:cxn ang="T11">
                <a:pos x="T6" y="T7"/>
              </a:cxn>
            </a:cxnLst>
            <a:rect l="T12" t="T13" r="T14" b="T15"/>
            <a:pathLst>
              <a:path w="2429" h="4215">
                <a:moveTo>
                  <a:pt x="29" y="4215"/>
                </a:moveTo>
                <a:cubicBezTo>
                  <a:pt x="0" y="3216"/>
                  <a:pt x="37" y="2940"/>
                  <a:pt x="163" y="2468"/>
                </a:cubicBezTo>
                <a:cubicBezTo>
                  <a:pt x="289" y="1996"/>
                  <a:pt x="759" y="1176"/>
                  <a:pt x="1286" y="653"/>
                </a:cubicBezTo>
                <a:cubicBezTo>
                  <a:pt x="1813" y="130"/>
                  <a:pt x="2058" y="129"/>
                  <a:pt x="2429" y="0"/>
                </a:cubicBezTo>
              </a:path>
            </a:pathLst>
          </a:cu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07" name="Freeform 27"/>
          <p:cNvSpPr>
            <a:spLocks/>
          </p:cNvSpPr>
          <p:nvPr/>
        </p:nvSpPr>
        <p:spPr bwMode="auto">
          <a:xfrm>
            <a:off x="-2386013" y="4879975"/>
            <a:ext cx="5167313" cy="1757363"/>
          </a:xfrm>
          <a:custGeom>
            <a:avLst/>
            <a:gdLst>
              <a:gd name="T0" fmla="*/ 123488462 w 3255"/>
              <a:gd name="T1" fmla="*/ 803930866 h 1107"/>
              <a:gd name="T2" fmla="*/ 95765947 w 3255"/>
              <a:gd name="T3" fmla="*/ 723285843 h 1107"/>
              <a:gd name="T4" fmla="*/ 526713501 w 3255"/>
              <a:gd name="T5" fmla="*/ 869454947 h 1107"/>
              <a:gd name="T6" fmla="*/ 1713706416 w 3255"/>
              <a:gd name="T7" fmla="*/ 1081148133 h 1107"/>
              <a:gd name="T8" fmla="*/ 2147483647 w 3255"/>
              <a:gd name="T9" fmla="*/ 1129030321 h 1107"/>
              <a:gd name="T10" fmla="*/ 2147483647 w 3255"/>
              <a:gd name="T11" fmla="*/ 1144151263 h 1107"/>
              <a:gd name="T12" fmla="*/ 2147483647 w 3255"/>
              <a:gd name="T13" fmla="*/ 1076107819 h 1107"/>
              <a:gd name="T14" fmla="*/ 2147483647 w 3255"/>
              <a:gd name="T15" fmla="*/ 960180598 h 1107"/>
              <a:gd name="T16" fmla="*/ 2147483647 w 3255"/>
              <a:gd name="T17" fmla="*/ 826611485 h 1107"/>
              <a:gd name="T18" fmla="*/ 2147483647 w 3255"/>
              <a:gd name="T19" fmla="*/ 612398937 h 1107"/>
              <a:gd name="T20" fmla="*/ 2147483647 w 3255"/>
              <a:gd name="T21" fmla="*/ 322580092 h 1107"/>
              <a:gd name="T22" fmla="*/ 2147483647 w 3255"/>
              <a:gd name="T23" fmla="*/ 50403139 h 1107"/>
              <a:gd name="T24" fmla="*/ 2147483647 w 3255"/>
              <a:gd name="T25" fmla="*/ 30241884 h 1107"/>
              <a:gd name="T26" fmla="*/ 2147483647 w 3255"/>
              <a:gd name="T27" fmla="*/ 204133508 h 1107"/>
              <a:gd name="T28" fmla="*/ 2147483647 w 3255"/>
              <a:gd name="T29" fmla="*/ 839213064 h 1107"/>
              <a:gd name="T30" fmla="*/ 2147483647 w 3255"/>
              <a:gd name="T31" fmla="*/ 1837195223 h 1107"/>
              <a:gd name="T32" fmla="*/ 2147483647 w 3255"/>
              <a:gd name="T33" fmla="*/ 2147483647 h 1107"/>
              <a:gd name="T34" fmla="*/ 2147483647 w 3255"/>
              <a:gd name="T35" fmla="*/ 2096770597 h 1107"/>
              <a:gd name="T36" fmla="*/ 2147483647 w 3255"/>
              <a:gd name="T37" fmla="*/ 1842235537 h 1107"/>
              <a:gd name="T38" fmla="*/ 2147483647 w 3255"/>
              <a:gd name="T39" fmla="*/ 1854835528 h 1107"/>
              <a:gd name="T40" fmla="*/ 2147483647 w 3255"/>
              <a:gd name="T41" fmla="*/ 2056448085 h 1107"/>
              <a:gd name="T42" fmla="*/ 2147483647 w 3255"/>
              <a:gd name="T43" fmla="*/ 2147483647 h 1107"/>
              <a:gd name="T44" fmla="*/ 1685985488 w 3255"/>
              <a:gd name="T45" fmla="*/ 2147483647 h 1107"/>
              <a:gd name="T46" fmla="*/ 879535410 w 3255"/>
              <a:gd name="T47" fmla="*/ 2147483647 h 1107"/>
              <a:gd name="T48" fmla="*/ 123488462 w 3255"/>
              <a:gd name="T49" fmla="*/ 803930866 h 11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55"/>
              <a:gd name="T76" fmla="*/ 0 h 1107"/>
              <a:gd name="T77" fmla="*/ 3255 w 3255"/>
              <a:gd name="T78" fmla="*/ 1107 h 110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55" h="1107">
                <a:moveTo>
                  <a:pt x="49" y="319"/>
                </a:moveTo>
                <a:cubicBezTo>
                  <a:pt x="0" y="206"/>
                  <a:pt x="12" y="283"/>
                  <a:pt x="38" y="287"/>
                </a:cubicBezTo>
                <a:cubicBezTo>
                  <a:pt x="65" y="291"/>
                  <a:pt x="101" y="322"/>
                  <a:pt x="209" y="345"/>
                </a:cubicBezTo>
                <a:cubicBezTo>
                  <a:pt x="315" y="369"/>
                  <a:pt x="542" y="413"/>
                  <a:pt x="680" y="429"/>
                </a:cubicBezTo>
                <a:cubicBezTo>
                  <a:pt x="818" y="447"/>
                  <a:pt x="915" y="445"/>
                  <a:pt x="1041" y="448"/>
                </a:cubicBezTo>
                <a:cubicBezTo>
                  <a:pt x="1168" y="451"/>
                  <a:pt x="1307" y="457"/>
                  <a:pt x="1440" y="454"/>
                </a:cubicBezTo>
                <a:cubicBezTo>
                  <a:pt x="1576" y="450"/>
                  <a:pt x="1727" y="439"/>
                  <a:pt x="1852" y="427"/>
                </a:cubicBezTo>
                <a:cubicBezTo>
                  <a:pt x="1977" y="416"/>
                  <a:pt x="2103" y="396"/>
                  <a:pt x="2193" y="381"/>
                </a:cubicBezTo>
                <a:cubicBezTo>
                  <a:pt x="2282" y="364"/>
                  <a:pt x="2333" y="351"/>
                  <a:pt x="2390" y="328"/>
                </a:cubicBezTo>
                <a:cubicBezTo>
                  <a:pt x="2445" y="305"/>
                  <a:pt x="2483" y="274"/>
                  <a:pt x="2529" y="243"/>
                </a:cubicBezTo>
                <a:cubicBezTo>
                  <a:pt x="2577" y="208"/>
                  <a:pt x="2616" y="167"/>
                  <a:pt x="2672" y="128"/>
                </a:cubicBezTo>
                <a:cubicBezTo>
                  <a:pt x="2728" y="89"/>
                  <a:pt x="2806" y="40"/>
                  <a:pt x="2865" y="20"/>
                </a:cubicBezTo>
                <a:cubicBezTo>
                  <a:pt x="2923" y="0"/>
                  <a:pt x="2967" y="2"/>
                  <a:pt x="3013" y="12"/>
                </a:cubicBezTo>
                <a:cubicBezTo>
                  <a:pt x="3059" y="22"/>
                  <a:pt x="3107" y="28"/>
                  <a:pt x="3144" y="81"/>
                </a:cubicBezTo>
                <a:cubicBezTo>
                  <a:pt x="3181" y="134"/>
                  <a:pt x="3235" y="225"/>
                  <a:pt x="3237" y="333"/>
                </a:cubicBezTo>
                <a:cubicBezTo>
                  <a:pt x="3255" y="534"/>
                  <a:pt x="3223" y="637"/>
                  <a:pt x="3156" y="729"/>
                </a:cubicBezTo>
                <a:cubicBezTo>
                  <a:pt x="3089" y="821"/>
                  <a:pt x="3024" y="864"/>
                  <a:pt x="2941" y="883"/>
                </a:cubicBezTo>
                <a:cubicBezTo>
                  <a:pt x="2858" y="902"/>
                  <a:pt x="2761" y="876"/>
                  <a:pt x="2673" y="832"/>
                </a:cubicBezTo>
                <a:cubicBezTo>
                  <a:pt x="2585" y="788"/>
                  <a:pt x="2533" y="747"/>
                  <a:pt x="2470" y="731"/>
                </a:cubicBezTo>
                <a:cubicBezTo>
                  <a:pt x="2408" y="715"/>
                  <a:pt x="2383" y="722"/>
                  <a:pt x="2295" y="736"/>
                </a:cubicBezTo>
                <a:cubicBezTo>
                  <a:pt x="2207" y="750"/>
                  <a:pt x="2082" y="784"/>
                  <a:pt x="1941" y="816"/>
                </a:cubicBezTo>
                <a:cubicBezTo>
                  <a:pt x="1798" y="846"/>
                  <a:pt x="1654" y="888"/>
                  <a:pt x="1442" y="923"/>
                </a:cubicBezTo>
                <a:cubicBezTo>
                  <a:pt x="1231" y="957"/>
                  <a:pt x="852" y="1015"/>
                  <a:pt x="669" y="1023"/>
                </a:cubicBezTo>
                <a:cubicBezTo>
                  <a:pt x="488" y="1030"/>
                  <a:pt x="412" y="1107"/>
                  <a:pt x="349" y="962"/>
                </a:cubicBezTo>
                <a:cubicBezTo>
                  <a:pt x="295" y="845"/>
                  <a:pt x="95" y="416"/>
                  <a:pt x="49" y="319"/>
                </a:cubicBezTo>
                <a:close/>
              </a:path>
            </a:pathLst>
          </a:custGeom>
          <a:gradFill rotWithShape="1">
            <a:gsLst>
              <a:gs pos="0">
                <a:srgbClr val="777777"/>
              </a:gs>
              <a:gs pos="100000">
                <a:srgbClr val="FFFFCC"/>
              </a:gs>
            </a:gsLst>
            <a:lin ang="5400000" scaled="1"/>
          </a:gradFill>
          <a:ln w="9525">
            <a:solidFill>
              <a:srgbClr val="777777"/>
            </a:solidFill>
            <a:round/>
            <a:headEnd/>
            <a:tailEnd/>
          </a:ln>
        </p:spPr>
        <p:txBody>
          <a:bodyPr/>
          <a:lstStyle/>
          <a:p>
            <a:endParaRPr lang="en-US"/>
          </a:p>
        </p:txBody>
      </p:sp>
      <p:sp>
        <p:nvSpPr>
          <p:cNvPr id="20508" name="Freeform 28"/>
          <p:cNvSpPr>
            <a:spLocks/>
          </p:cNvSpPr>
          <p:nvPr/>
        </p:nvSpPr>
        <p:spPr bwMode="auto">
          <a:xfrm>
            <a:off x="-2249488" y="0"/>
            <a:ext cx="4438651" cy="3395663"/>
          </a:xfrm>
          <a:custGeom>
            <a:avLst/>
            <a:gdLst>
              <a:gd name="T0" fmla="*/ 62831424 w 2019"/>
              <a:gd name="T1" fmla="*/ 326129474 h 2119"/>
              <a:gd name="T2" fmla="*/ 72497966 w 2019"/>
              <a:gd name="T3" fmla="*/ 236252572 h 2119"/>
              <a:gd name="T4" fmla="*/ 507479169 w 2019"/>
              <a:gd name="T5" fmla="*/ 606036908 h 2119"/>
              <a:gd name="T6" fmla="*/ 1817261544 w 2019"/>
              <a:gd name="T7" fmla="*/ 1458598308 h 2119"/>
              <a:gd name="T8" fmla="*/ 2147483647 w 2019"/>
              <a:gd name="T9" fmla="*/ 2008139652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47294742 w 2019"/>
              <a:gd name="T45" fmla="*/ 2147483647 h 2119"/>
              <a:gd name="T46" fmla="*/ 57997054 w 2019"/>
              <a:gd name="T47" fmla="*/ 2147483647 h 2119"/>
              <a:gd name="T48" fmla="*/ 62831424 w 2019"/>
              <a:gd name="T49" fmla="*/ 326129474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09" name="Freeform 29"/>
          <p:cNvSpPr>
            <a:spLocks/>
          </p:cNvSpPr>
          <p:nvPr/>
        </p:nvSpPr>
        <p:spPr bwMode="auto">
          <a:xfrm rot="-716707">
            <a:off x="-2035175" y="947738"/>
            <a:ext cx="4537075" cy="3848100"/>
          </a:xfrm>
          <a:custGeom>
            <a:avLst/>
            <a:gdLst>
              <a:gd name="T0" fmla="*/ 65647138 w 2019"/>
              <a:gd name="T1" fmla="*/ 418827277 h 2119"/>
              <a:gd name="T2" fmla="*/ 75748254 w 2019"/>
              <a:gd name="T3" fmla="*/ 303402437 h 2119"/>
              <a:gd name="T4" fmla="*/ 530235528 w 2019"/>
              <a:gd name="T5" fmla="*/ 778293207 h 2119"/>
              <a:gd name="T6" fmla="*/ 1898746786 w 2019"/>
              <a:gd name="T7" fmla="*/ 1873178445 h 2119"/>
              <a:gd name="T8" fmla="*/ 2147483647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89772237 w 2019"/>
              <a:gd name="T45" fmla="*/ 2147483647 h 2119"/>
              <a:gd name="T46" fmla="*/ 60597704 w 2019"/>
              <a:gd name="T47" fmla="*/ 2147483647 h 2119"/>
              <a:gd name="T48" fmla="*/ 65647138 w 2019"/>
              <a:gd name="T49" fmla="*/ 41882727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pic>
        <p:nvPicPr>
          <p:cNvPr id="20510" name="Picture 30" descr="STALEVO_FIGA_GREEN-ARROWS#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6663" y="1535113"/>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1" name="Picture 31" descr="STALEVO_FIGA_GREEN-ARROWS#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67488" y="1195388"/>
            <a:ext cx="674687"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2" name="Picture 32" descr="STALEVO_FIGA_GREEN-ARROWS#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236970">
            <a:off x="5218113" y="2647950"/>
            <a:ext cx="936625"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3" name="Picture 33" descr="STALEVO_FIGA_GREEN-ARROWS#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236970">
            <a:off x="5635625" y="1974850"/>
            <a:ext cx="655638"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4" name="Picture 34" descr="STALEVO_FIGA_GREEN-ARROWS#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5262">
            <a:off x="4829175" y="4210050"/>
            <a:ext cx="6127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5" name="Picture 35" descr="STALEVO_FIGA_GREEN-ARROWS#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94238" y="3584575"/>
            <a:ext cx="79216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6" name="Picture 36" descr="STALEVO_FIGA_GREEN-ARROWS#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12185">
            <a:off x="4583113" y="5821363"/>
            <a:ext cx="503237"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7" name="Picture 37" descr="STALEVO_FIGA_GREEN-ARROWS#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1973780">
            <a:off x="4694238" y="5360988"/>
            <a:ext cx="596900"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8" name="Freeform 38"/>
          <p:cNvSpPr>
            <a:spLocks/>
          </p:cNvSpPr>
          <p:nvPr/>
        </p:nvSpPr>
        <p:spPr bwMode="auto">
          <a:xfrm rot="933390">
            <a:off x="1263650" y="-2643188"/>
            <a:ext cx="3794125" cy="3276601"/>
          </a:xfrm>
          <a:custGeom>
            <a:avLst/>
            <a:gdLst>
              <a:gd name="T0" fmla="*/ 45909100 w 2019"/>
              <a:gd name="T1" fmla="*/ 303661588 h 2119"/>
              <a:gd name="T2" fmla="*/ 52971172 w 2019"/>
              <a:gd name="T3" fmla="*/ 219974508 h 2119"/>
              <a:gd name="T4" fmla="*/ 370800081 w 2019"/>
              <a:gd name="T5" fmla="*/ 564283576 h 2119"/>
              <a:gd name="T6" fmla="*/ 1327817843 w 2019"/>
              <a:gd name="T7" fmla="*/ 1358105499 h 2119"/>
              <a:gd name="T8" fmla="*/ 2111796069 w 2019"/>
              <a:gd name="T9" fmla="*/ 1869785634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92160025 w 2019"/>
              <a:gd name="T45" fmla="*/ 2147483647 h 2119"/>
              <a:gd name="T46" fmla="*/ 42378065 w 2019"/>
              <a:gd name="T47" fmla="*/ 2053895355 h 2119"/>
              <a:gd name="T48" fmla="*/ 45909100 w 2019"/>
              <a:gd name="T49" fmla="*/ 303661588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19" name="Freeform 39"/>
          <p:cNvSpPr>
            <a:spLocks/>
          </p:cNvSpPr>
          <p:nvPr/>
        </p:nvSpPr>
        <p:spPr bwMode="auto">
          <a:xfrm rot="933390">
            <a:off x="-728663" y="-1041400"/>
            <a:ext cx="4491038" cy="3503613"/>
          </a:xfrm>
          <a:custGeom>
            <a:avLst/>
            <a:gdLst>
              <a:gd name="T0" fmla="*/ 64322608 w 2019"/>
              <a:gd name="T1" fmla="*/ 347194986 h 2119"/>
              <a:gd name="T2" fmla="*/ 74218907 w 2019"/>
              <a:gd name="T3" fmla="*/ 251511133 h 2119"/>
              <a:gd name="T4" fmla="*/ 519530127 w 2019"/>
              <a:gd name="T5" fmla="*/ 645182315 h 2119"/>
              <a:gd name="T6" fmla="*/ 1860410823 w 2019"/>
              <a:gd name="T7" fmla="*/ 1552811533 h 2119"/>
              <a:gd name="T8" fmla="*/ 2147483647 w 2019"/>
              <a:gd name="T9" fmla="*/ 213784876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69788384 w 2019"/>
              <a:gd name="T45" fmla="*/ 2147483647 h 2119"/>
              <a:gd name="T46" fmla="*/ 59375571 w 2019"/>
              <a:gd name="T47" fmla="*/ 2147483647 h 2119"/>
              <a:gd name="T48" fmla="*/ 64322608 w 2019"/>
              <a:gd name="T49" fmla="*/ 347194986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20" name="Oval 40"/>
          <p:cNvSpPr>
            <a:spLocks noChangeArrowheads="1"/>
          </p:cNvSpPr>
          <p:nvPr/>
        </p:nvSpPr>
        <p:spPr bwMode="auto">
          <a:xfrm>
            <a:off x="4046538" y="5953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21" name="Oval 41"/>
          <p:cNvSpPr>
            <a:spLocks noChangeArrowheads="1"/>
          </p:cNvSpPr>
          <p:nvPr/>
        </p:nvSpPr>
        <p:spPr bwMode="auto">
          <a:xfrm>
            <a:off x="4262438" y="1762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22" name="Oval 42"/>
          <p:cNvSpPr>
            <a:spLocks noChangeArrowheads="1"/>
          </p:cNvSpPr>
          <p:nvPr/>
        </p:nvSpPr>
        <p:spPr bwMode="auto">
          <a:xfrm>
            <a:off x="4035425" y="3333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95" name="Oval 43"/>
          <p:cNvSpPr>
            <a:spLocks noChangeArrowheads="1"/>
          </p:cNvSpPr>
          <p:nvPr/>
        </p:nvSpPr>
        <p:spPr bwMode="auto">
          <a:xfrm>
            <a:off x="4303713" y="5016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24" name="Oval 44"/>
          <p:cNvSpPr>
            <a:spLocks noChangeArrowheads="1"/>
          </p:cNvSpPr>
          <p:nvPr/>
        </p:nvSpPr>
        <p:spPr bwMode="auto">
          <a:xfrm>
            <a:off x="2995613" y="19510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25" name="Oval 45"/>
          <p:cNvSpPr>
            <a:spLocks noChangeArrowheads="1"/>
          </p:cNvSpPr>
          <p:nvPr/>
        </p:nvSpPr>
        <p:spPr bwMode="auto">
          <a:xfrm>
            <a:off x="2651125" y="22066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26" name="Oval 46"/>
          <p:cNvSpPr>
            <a:spLocks noChangeArrowheads="1"/>
          </p:cNvSpPr>
          <p:nvPr/>
        </p:nvSpPr>
        <p:spPr bwMode="auto">
          <a:xfrm>
            <a:off x="2203450" y="21780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27" name="Oval 47"/>
          <p:cNvSpPr>
            <a:spLocks noChangeArrowheads="1"/>
          </p:cNvSpPr>
          <p:nvPr/>
        </p:nvSpPr>
        <p:spPr bwMode="auto">
          <a:xfrm>
            <a:off x="2955925" y="22399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28" name="Oval 48"/>
          <p:cNvSpPr>
            <a:spLocks noChangeArrowheads="1"/>
          </p:cNvSpPr>
          <p:nvPr/>
        </p:nvSpPr>
        <p:spPr bwMode="auto">
          <a:xfrm>
            <a:off x="2695575" y="25447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01" name="Oval 49"/>
          <p:cNvSpPr>
            <a:spLocks noChangeArrowheads="1"/>
          </p:cNvSpPr>
          <p:nvPr/>
        </p:nvSpPr>
        <p:spPr bwMode="auto">
          <a:xfrm>
            <a:off x="3290888" y="21177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02" name="Oval 50"/>
          <p:cNvSpPr>
            <a:spLocks noChangeArrowheads="1"/>
          </p:cNvSpPr>
          <p:nvPr/>
        </p:nvSpPr>
        <p:spPr bwMode="auto">
          <a:xfrm>
            <a:off x="3122613" y="24685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31" name="Oval 51"/>
          <p:cNvSpPr>
            <a:spLocks noChangeArrowheads="1"/>
          </p:cNvSpPr>
          <p:nvPr/>
        </p:nvSpPr>
        <p:spPr bwMode="auto">
          <a:xfrm>
            <a:off x="2055813" y="32591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32" name="Oval 52"/>
          <p:cNvSpPr>
            <a:spLocks noChangeArrowheads="1"/>
          </p:cNvSpPr>
          <p:nvPr/>
        </p:nvSpPr>
        <p:spPr bwMode="auto">
          <a:xfrm>
            <a:off x="2392363" y="33512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33" name="Oval 53"/>
          <p:cNvSpPr>
            <a:spLocks noChangeArrowheads="1"/>
          </p:cNvSpPr>
          <p:nvPr/>
        </p:nvSpPr>
        <p:spPr bwMode="auto">
          <a:xfrm>
            <a:off x="1981200" y="35798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34" name="Oval 54"/>
          <p:cNvSpPr>
            <a:spLocks noChangeArrowheads="1"/>
          </p:cNvSpPr>
          <p:nvPr/>
        </p:nvSpPr>
        <p:spPr bwMode="auto">
          <a:xfrm>
            <a:off x="2254250" y="35496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07" name="Oval 55"/>
          <p:cNvSpPr>
            <a:spLocks noChangeArrowheads="1"/>
          </p:cNvSpPr>
          <p:nvPr/>
        </p:nvSpPr>
        <p:spPr bwMode="auto">
          <a:xfrm>
            <a:off x="2589213" y="37179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36" name="Oval 56"/>
          <p:cNvSpPr>
            <a:spLocks noChangeArrowheads="1"/>
          </p:cNvSpPr>
          <p:nvPr/>
        </p:nvSpPr>
        <p:spPr bwMode="auto">
          <a:xfrm>
            <a:off x="2193925" y="38846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09" name="Oval 57"/>
          <p:cNvSpPr>
            <a:spLocks noChangeArrowheads="1"/>
          </p:cNvSpPr>
          <p:nvPr/>
        </p:nvSpPr>
        <p:spPr bwMode="auto">
          <a:xfrm>
            <a:off x="2452688" y="40830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38" name="Oval 58"/>
          <p:cNvSpPr>
            <a:spLocks noChangeArrowheads="1"/>
          </p:cNvSpPr>
          <p:nvPr/>
        </p:nvSpPr>
        <p:spPr bwMode="auto">
          <a:xfrm>
            <a:off x="2039938" y="42656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39" name="Oval 59"/>
          <p:cNvSpPr>
            <a:spLocks noChangeArrowheads="1"/>
          </p:cNvSpPr>
          <p:nvPr/>
        </p:nvSpPr>
        <p:spPr bwMode="auto">
          <a:xfrm>
            <a:off x="1797050" y="39608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40" name="Oval 60"/>
          <p:cNvSpPr>
            <a:spLocks noChangeArrowheads="1"/>
          </p:cNvSpPr>
          <p:nvPr/>
        </p:nvSpPr>
        <p:spPr bwMode="auto">
          <a:xfrm>
            <a:off x="2390775" y="49657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41" name="Oval 61"/>
          <p:cNvSpPr>
            <a:spLocks noChangeArrowheads="1"/>
          </p:cNvSpPr>
          <p:nvPr/>
        </p:nvSpPr>
        <p:spPr bwMode="auto">
          <a:xfrm>
            <a:off x="2132013" y="52260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42" name="Oval 62"/>
          <p:cNvSpPr>
            <a:spLocks noChangeArrowheads="1"/>
          </p:cNvSpPr>
          <p:nvPr/>
        </p:nvSpPr>
        <p:spPr bwMode="auto">
          <a:xfrm>
            <a:off x="2300288" y="53165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43" name="Oval 63"/>
          <p:cNvSpPr>
            <a:spLocks noChangeArrowheads="1"/>
          </p:cNvSpPr>
          <p:nvPr/>
        </p:nvSpPr>
        <p:spPr bwMode="auto">
          <a:xfrm>
            <a:off x="2543175" y="56530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44" name="Oval 64"/>
          <p:cNvSpPr>
            <a:spLocks noChangeArrowheads="1"/>
          </p:cNvSpPr>
          <p:nvPr/>
        </p:nvSpPr>
        <p:spPr bwMode="auto">
          <a:xfrm>
            <a:off x="2027238" y="55911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17" name="Oval 65"/>
          <p:cNvSpPr>
            <a:spLocks noChangeArrowheads="1"/>
          </p:cNvSpPr>
          <p:nvPr/>
        </p:nvSpPr>
        <p:spPr bwMode="auto">
          <a:xfrm>
            <a:off x="2574925" y="59277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18" name="Oval 66"/>
          <p:cNvSpPr>
            <a:spLocks noChangeArrowheads="1"/>
          </p:cNvSpPr>
          <p:nvPr/>
        </p:nvSpPr>
        <p:spPr bwMode="auto">
          <a:xfrm>
            <a:off x="2559050" y="52117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47" name="Oval 67"/>
          <p:cNvSpPr>
            <a:spLocks noChangeArrowheads="1"/>
          </p:cNvSpPr>
          <p:nvPr/>
        </p:nvSpPr>
        <p:spPr bwMode="auto">
          <a:xfrm>
            <a:off x="2239963" y="58054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48" name="Oval 68"/>
          <p:cNvSpPr>
            <a:spLocks noChangeArrowheads="1"/>
          </p:cNvSpPr>
          <p:nvPr/>
        </p:nvSpPr>
        <p:spPr bwMode="auto">
          <a:xfrm>
            <a:off x="1858963" y="52260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21" name="Oval 69"/>
          <p:cNvSpPr>
            <a:spLocks noChangeArrowheads="1"/>
          </p:cNvSpPr>
          <p:nvPr/>
        </p:nvSpPr>
        <p:spPr bwMode="auto">
          <a:xfrm>
            <a:off x="4516438" y="3127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0" name="Oval 70"/>
          <p:cNvSpPr>
            <a:spLocks noChangeArrowheads="1"/>
          </p:cNvSpPr>
          <p:nvPr/>
        </p:nvSpPr>
        <p:spPr bwMode="auto">
          <a:xfrm>
            <a:off x="3965575" y="206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1" name="Oval 71"/>
          <p:cNvSpPr>
            <a:spLocks noChangeArrowheads="1"/>
          </p:cNvSpPr>
          <p:nvPr/>
        </p:nvSpPr>
        <p:spPr bwMode="auto">
          <a:xfrm>
            <a:off x="4481513" y="1127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2" name="Oval 72"/>
          <p:cNvSpPr>
            <a:spLocks noChangeArrowheads="1"/>
          </p:cNvSpPr>
          <p:nvPr/>
        </p:nvSpPr>
        <p:spPr bwMode="auto">
          <a:xfrm>
            <a:off x="3260725" y="12033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3" name="Oval 73"/>
          <p:cNvSpPr>
            <a:spLocks noChangeArrowheads="1"/>
          </p:cNvSpPr>
          <p:nvPr/>
        </p:nvSpPr>
        <p:spPr bwMode="auto">
          <a:xfrm>
            <a:off x="2981325" y="14097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26" name="Oval 74"/>
          <p:cNvSpPr>
            <a:spLocks noChangeArrowheads="1"/>
          </p:cNvSpPr>
          <p:nvPr/>
        </p:nvSpPr>
        <p:spPr bwMode="auto">
          <a:xfrm>
            <a:off x="3284538" y="15859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5" name="Oval 75"/>
          <p:cNvSpPr>
            <a:spLocks noChangeArrowheads="1"/>
          </p:cNvSpPr>
          <p:nvPr/>
        </p:nvSpPr>
        <p:spPr bwMode="auto">
          <a:xfrm>
            <a:off x="1516063" y="25447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6" name="Oval 76"/>
          <p:cNvSpPr>
            <a:spLocks noChangeArrowheads="1"/>
          </p:cNvSpPr>
          <p:nvPr/>
        </p:nvSpPr>
        <p:spPr bwMode="auto">
          <a:xfrm>
            <a:off x="1804988" y="29146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7" name="Oval 77"/>
          <p:cNvSpPr>
            <a:spLocks noChangeArrowheads="1"/>
          </p:cNvSpPr>
          <p:nvPr/>
        </p:nvSpPr>
        <p:spPr bwMode="auto">
          <a:xfrm>
            <a:off x="1884363" y="26479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8" name="Oval 78"/>
          <p:cNvSpPr>
            <a:spLocks noChangeArrowheads="1"/>
          </p:cNvSpPr>
          <p:nvPr/>
        </p:nvSpPr>
        <p:spPr bwMode="auto">
          <a:xfrm>
            <a:off x="1441450" y="27955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9" name="Oval 79"/>
          <p:cNvSpPr>
            <a:spLocks noChangeArrowheads="1"/>
          </p:cNvSpPr>
          <p:nvPr/>
        </p:nvSpPr>
        <p:spPr bwMode="auto">
          <a:xfrm>
            <a:off x="2014538" y="64436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0" name="Oval 80"/>
          <p:cNvSpPr>
            <a:spLocks noChangeArrowheads="1"/>
          </p:cNvSpPr>
          <p:nvPr/>
        </p:nvSpPr>
        <p:spPr bwMode="auto">
          <a:xfrm>
            <a:off x="1527175" y="63103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1" name="Oval 81"/>
          <p:cNvSpPr>
            <a:spLocks noChangeArrowheads="1"/>
          </p:cNvSpPr>
          <p:nvPr/>
        </p:nvSpPr>
        <p:spPr bwMode="auto">
          <a:xfrm>
            <a:off x="1754188" y="62626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2" name="Oval 82"/>
          <p:cNvSpPr>
            <a:spLocks noChangeArrowheads="1"/>
          </p:cNvSpPr>
          <p:nvPr/>
        </p:nvSpPr>
        <p:spPr bwMode="auto">
          <a:xfrm>
            <a:off x="1335088" y="19367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3" name="Oval 83"/>
          <p:cNvSpPr>
            <a:spLocks noChangeArrowheads="1"/>
          </p:cNvSpPr>
          <p:nvPr/>
        </p:nvSpPr>
        <p:spPr bwMode="auto">
          <a:xfrm>
            <a:off x="2174875" y="12588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4" name="Oval 84"/>
          <p:cNvSpPr>
            <a:spLocks noChangeArrowheads="1"/>
          </p:cNvSpPr>
          <p:nvPr/>
        </p:nvSpPr>
        <p:spPr bwMode="auto">
          <a:xfrm>
            <a:off x="520700" y="28876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5" name="Oval 85"/>
          <p:cNvSpPr>
            <a:spLocks noChangeArrowheads="1"/>
          </p:cNvSpPr>
          <p:nvPr/>
        </p:nvSpPr>
        <p:spPr bwMode="auto">
          <a:xfrm>
            <a:off x="184150" y="27447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6" name="Oval 86"/>
          <p:cNvSpPr>
            <a:spLocks noChangeArrowheads="1"/>
          </p:cNvSpPr>
          <p:nvPr/>
        </p:nvSpPr>
        <p:spPr bwMode="auto">
          <a:xfrm>
            <a:off x="1268413" y="51816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7" name="Oval 87"/>
          <p:cNvSpPr>
            <a:spLocks noChangeArrowheads="1"/>
          </p:cNvSpPr>
          <p:nvPr/>
        </p:nvSpPr>
        <p:spPr bwMode="auto">
          <a:xfrm>
            <a:off x="1173163" y="42672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8" name="Oval 88"/>
          <p:cNvSpPr>
            <a:spLocks noChangeArrowheads="1"/>
          </p:cNvSpPr>
          <p:nvPr/>
        </p:nvSpPr>
        <p:spPr bwMode="auto">
          <a:xfrm>
            <a:off x="1377950" y="45180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9" name="Oval 89"/>
          <p:cNvSpPr>
            <a:spLocks noChangeArrowheads="1"/>
          </p:cNvSpPr>
          <p:nvPr/>
        </p:nvSpPr>
        <p:spPr bwMode="auto">
          <a:xfrm>
            <a:off x="1731963" y="45466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42" name="Oval 90"/>
          <p:cNvSpPr>
            <a:spLocks noChangeArrowheads="1"/>
          </p:cNvSpPr>
          <p:nvPr/>
        </p:nvSpPr>
        <p:spPr bwMode="auto">
          <a:xfrm>
            <a:off x="4516438" y="3143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43" name="Oval 91"/>
          <p:cNvSpPr>
            <a:spLocks noChangeArrowheads="1"/>
          </p:cNvSpPr>
          <p:nvPr/>
        </p:nvSpPr>
        <p:spPr bwMode="auto">
          <a:xfrm>
            <a:off x="4305300" y="5032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44" name="Oval 92"/>
          <p:cNvSpPr>
            <a:spLocks noChangeArrowheads="1"/>
          </p:cNvSpPr>
          <p:nvPr/>
        </p:nvSpPr>
        <p:spPr bwMode="auto">
          <a:xfrm>
            <a:off x="3279775" y="15875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45" name="Oval 93"/>
          <p:cNvSpPr>
            <a:spLocks noChangeArrowheads="1"/>
          </p:cNvSpPr>
          <p:nvPr/>
        </p:nvSpPr>
        <p:spPr bwMode="auto">
          <a:xfrm>
            <a:off x="3287713" y="21193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46" name="Oval 94"/>
          <p:cNvSpPr>
            <a:spLocks noChangeArrowheads="1"/>
          </p:cNvSpPr>
          <p:nvPr/>
        </p:nvSpPr>
        <p:spPr bwMode="auto">
          <a:xfrm>
            <a:off x="3124200" y="24749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47" name="Oval 95"/>
          <p:cNvSpPr>
            <a:spLocks noChangeArrowheads="1"/>
          </p:cNvSpPr>
          <p:nvPr/>
        </p:nvSpPr>
        <p:spPr bwMode="auto">
          <a:xfrm>
            <a:off x="2571750" y="37147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48" name="Oval 96"/>
          <p:cNvSpPr>
            <a:spLocks noChangeArrowheads="1"/>
          </p:cNvSpPr>
          <p:nvPr/>
        </p:nvSpPr>
        <p:spPr bwMode="auto">
          <a:xfrm>
            <a:off x="2459038" y="40846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49" name="Oval 97"/>
          <p:cNvSpPr>
            <a:spLocks noChangeArrowheads="1"/>
          </p:cNvSpPr>
          <p:nvPr/>
        </p:nvSpPr>
        <p:spPr bwMode="auto">
          <a:xfrm>
            <a:off x="2560638" y="52133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0" name="Oval 98"/>
          <p:cNvSpPr>
            <a:spLocks noChangeArrowheads="1"/>
          </p:cNvSpPr>
          <p:nvPr/>
        </p:nvSpPr>
        <p:spPr bwMode="auto">
          <a:xfrm>
            <a:off x="2571750" y="59293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1" name="Oval 99"/>
          <p:cNvSpPr>
            <a:spLocks noChangeArrowheads="1"/>
          </p:cNvSpPr>
          <p:nvPr/>
        </p:nvSpPr>
        <p:spPr bwMode="auto">
          <a:xfrm>
            <a:off x="4518025" y="3159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2" name="Oval 100"/>
          <p:cNvSpPr>
            <a:spLocks noChangeArrowheads="1"/>
          </p:cNvSpPr>
          <p:nvPr/>
        </p:nvSpPr>
        <p:spPr bwMode="auto">
          <a:xfrm>
            <a:off x="4297363" y="5048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3" name="Oval 101"/>
          <p:cNvSpPr>
            <a:spLocks noChangeArrowheads="1"/>
          </p:cNvSpPr>
          <p:nvPr/>
        </p:nvSpPr>
        <p:spPr bwMode="auto">
          <a:xfrm>
            <a:off x="3281363" y="15890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4" name="Oval 102"/>
          <p:cNvSpPr>
            <a:spLocks noChangeArrowheads="1"/>
          </p:cNvSpPr>
          <p:nvPr/>
        </p:nvSpPr>
        <p:spPr bwMode="auto">
          <a:xfrm>
            <a:off x="3289300" y="21209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5" name="Oval 103"/>
          <p:cNvSpPr>
            <a:spLocks noChangeArrowheads="1"/>
          </p:cNvSpPr>
          <p:nvPr/>
        </p:nvSpPr>
        <p:spPr bwMode="auto">
          <a:xfrm>
            <a:off x="3121025" y="24717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6" name="Oval 104"/>
          <p:cNvSpPr>
            <a:spLocks noChangeArrowheads="1"/>
          </p:cNvSpPr>
          <p:nvPr/>
        </p:nvSpPr>
        <p:spPr bwMode="auto">
          <a:xfrm>
            <a:off x="2578100" y="37163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7" name="Oval 105"/>
          <p:cNvSpPr>
            <a:spLocks noChangeArrowheads="1"/>
          </p:cNvSpPr>
          <p:nvPr/>
        </p:nvSpPr>
        <p:spPr bwMode="auto">
          <a:xfrm>
            <a:off x="2552700" y="52101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8" name="Oval 106"/>
          <p:cNvSpPr>
            <a:spLocks noChangeArrowheads="1"/>
          </p:cNvSpPr>
          <p:nvPr/>
        </p:nvSpPr>
        <p:spPr bwMode="auto">
          <a:xfrm>
            <a:off x="2573338" y="59309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87" name="Oval 107"/>
          <p:cNvSpPr>
            <a:spLocks noChangeArrowheads="1"/>
          </p:cNvSpPr>
          <p:nvPr/>
        </p:nvSpPr>
        <p:spPr bwMode="auto">
          <a:xfrm>
            <a:off x="2665413" y="6238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88" name="Oval 108"/>
          <p:cNvSpPr>
            <a:spLocks noChangeArrowheads="1"/>
          </p:cNvSpPr>
          <p:nvPr/>
        </p:nvSpPr>
        <p:spPr bwMode="auto">
          <a:xfrm>
            <a:off x="2925763" y="8223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89" name="Oval 109"/>
          <p:cNvSpPr>
            <a:spLocks noChangeArrowheads="1"/>
          </p:cNvSpPr>
          <p:nvPr/>
        </p:nvSpPr>
        <p:spPr bwMode="auto">
          <a:xfrm>
            <a:off x="2662238" y="9683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62" name="Oval 110"/>
          <p:cNvSpPr>
            <a:spLocks noChangeArrowheads="1"/>
          </p:cNvSpPr>
          <p:nvPr/>
        </p:nvSpPr>
        <p:spPr bwMode="auto">
          <a:xfrm>
            <a:off x="4514850" y="3127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63" name="Oval 111"/>
          <p:cNvSpPr>
            <a:spLocks noChangeArrowheads="1"/>
          </p:cNvSpPr>
          <p:nvPr/>
        </p:nvSpPr>
        <p:spPr bwMode="auto">
          <a:xfrm>
            <a:off x="4303713" y="5064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64" name="Oval 112"/>
          <p:cNvSpPr>
            <a:spLocks noChangeArrowheads="1"/>
          </p:cNvSpPr>
          <p:nvPr/>
        </p:nvSpPr>
        <p:spPr bwMode="auto">
          <a:xfrm>
            <a:off x="3278188" y="15811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65" name="Oval 113"/>
          <p:cNvSpPr>
            <a:spLocks noChangeArrowheads="1"/>
          </p:cNvSpPr>
          <p:nvPr/>
        </p:nvSpPr>
        <p:spPr bwMode="auto">
          <a:xfrm>
            <a:off x="3286125" y="21224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66" name="Oval 114"/>
          <p:cNvSpPr>
            <a:spLocks noChangeArrowheads="1"/>
          </p:cNvSpPr>
          <p:nvPr/>
        </p:nvSpPr>
        <p:spPr bwMode="auto">
          <a:xfrm>
            <a:off x="3127375" y="24685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67" name="Oval 115"/>
          <p:cNvSpPr>
            <a:spLocks noChangeArrowheads="1"/>
          </p:cNvSpPr>
          <p:nvPr/>
        </p:nvSpPr>
        <p:spPr bwMode="auto">
          <a:xfrm>
            <a:off x="2455863" y="40798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68" name="Oval 116"/>
          <p:cNvSpPr>
            <a:spLocks noChangeArrowheads="1"/>
          </p:cNvSpPr>
          <p:nvPr/>
        </p:nvSpPr>
        <p:spPr bwMode="auto">
          <a:xfrm>
            <a:off x="2554288" y="52117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69" name="Oval 117"/>
          <p:cNvSpPr>
            <a:spLocks noChangeArrowheads="1"/>
          </p:cNvSpPr>
          <p:nvPr/>
        </p:nvSpPr>
        <p:spPr bwMode="auto">
          <a:xfrm>
            <a:off x="2574925" y="59277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0" name="Oval 118"/>
          <p:cNvSpPr>
            <a:spLocks noChangeArrowheads="1"/>
          </p:cNvSpPr>
          <p:nvPr/>
        </p:nvSpPr>
        <p:spPr bwMode="auto">
          <a:xfrm>
            <a:off x="4514850" y="3159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1" name="Oval 119"/>
          <p:cNvSpPr>
            <a:spLocks noChangeArrowheads="1"/>
          </p:cNvSpPr>
          <p:nvPr/>
        </p:nvSpPr>
        <p:spPr bwMode="auto">
          <a:xfrm>
            <a:off x="4300538" y="5032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2" name="Oval 120"/>
          <p:cNvSpPr>
            <a:spLocks noChangeArrowheads="1"/>
          </p:cNvSpPr>
          <p:nvPr/>
        </p:nvSpPr>
        <p:spPr bwMode="auto">
          <a:xfrm>
            <a:off x="3281363" y="15811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3" name="Oval 121"/>
          <p:cNvSpPr>
            <a:spLocks noChangeArrowheads="1"/>
          </p:cNvSpPr>
          <p:nvPr/>
        </p:nvSpPr>
        <p:spPr bwMode="auto">
          <a:xfrm>
            <a:off x="3282950" y="21193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4" name="Oval 122"/>
          <p:cNvSpPr>
            <a:spLocks noChangeArrowheads="1"/>
          </p:cNvSpPr>
          <p:nvPr/>
        </p:nvSpPr>
        <p:spPr bwMode="auto">
          <a:xfrm>
            <a:off x="3121025" y="24685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5" name="Oval 123"/>
          <p:cNvSpPr>
            <a:spLocks noChangeArrowheads="1"/>
          </p:cNvSpPr>
          <p:nvPr/>
        </p:nvSpPr>
        <p:spPr bwMode="auto">
          <a:xfrm>
            <a:off x="2571750" y="37131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6" name="Oval 124"/>
          <p:cNvSpPr>
            <a:spLocks noChangeArrowheads="1"/>
          </p:cNvSpPr>
          <p:nvPr/>
        </p:nvSpPr>
        <p:spPr bwMode="auto">
          <a:xfrm>
            <a:off x="2452688" y="40830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7" name="Oval 125"/>
          <p:cNvSpPr>
            <a:spLocks noChangeArrowheads="1"/>
          </p:cNvSpPr>
          <p:nvPr/>
        </p:nvSpPr>
        <p:spPr bwMode="auto">
          <a:xfrm>
            <a:off x="2551113" y="52149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8" name="Oval 126"/>
          <p:cNvSpPr>
            <a:spLocks noChangeArrowheads="1"/>
          </p:cNvSpPr>
          <p:nvPr/>
        </p:nvSpPr>
        <p:spPr bwMode="auto">
          <a:xfrm>
            <a:off x="2568575" y="59277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07" name="Picture 127"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718347">
            <a:off x="6276975" y="898525"/>
            <a:ext cx="579438"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8" name="Picture 128"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222306">
            <a:off x="5961063" y="1217613"/>
            <a:ext cx="579437"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9" name="Picture 129" descr="STALEVO_TRAFFIC_NO-LIGHT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1876196">
            <a:off x="4159250" y="5153025"/>
            <a:ext cx="5746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610" name="Group 130"/>
          <p:cNvGrpSpPr>
            <a:grpSpLocks/>
          </p:cNvGrpSpPr>
          <p:nvPr/>
        </p:nvGrpSpPr>
        <p:grpSpPr bwMode="auto">
          <a:xfrm rot="-802775">
            <a:off x="4071938" y="5130800"/>
            <a:ext cx="669925" cy="658813"/>
            <a:chOff x="3998" y="594"/>
            <a:chExt cx="317" cy="312"/>
          </a:xfrm>
        </p:grpSpPr>
        <p:sp>
          <p:nvSpPr>
            <p:cNvPr id="20672" name="Oval 131"/>
            <p:cNvSpPr>
              <a:spLocks noChangeArrowheads="1"/>
            </p:cNvSpPr>
            <p:nvPr/>
          </p:nvSpPr>
          <p:spPr bwMode="auto">
            <a:xfrm>
              <a:off x="3998" y="626"/>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73" name="Picture 132" descr="STALEVO_TRAFFIC_NO-LIGHT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222306">
              <a:off x="4027" y="594"/>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74" name="Oval 133"/>
            <p:cNvSpPr>
              <a:spLocks noChangeArrowheads="1"/>
            </p:cNvSpPr>
            <p:nvPr/>
          </p:nvSpPr>
          <p:spPr bwMode="auto">
            <a:xfrm rot="1940653">
              <a:off x="4183" y="738"/>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nvGrpSpPr>
          <p:cNvPr id="20611" name="Group 134"/>
          <p:cNvGrpSpPr>
            <a:grpSpLocks/>
          </p:cNvGrpSpPr>
          <p:nvPr/>
        </p:nvGrpSpPr>
        <p:grpSpPr bwMode="auto">
          <a:xfrm rot="599850">
            <a:off x="4032250" y="5681663"/>
            <a:ext cx="641350" cy="638175"/>
            <a:chOff x="2540" y="3579"/>
            <a:chExt cx="404" cy="402"/>
          </a:xfrm>
        </p:grpSpPr>
        <p:pic>
          <p:nvPicPr>
            <p:cNvPr id="20667" name="Picture 135" descr="STALEVO_TRAFFIC_NO-LIGHTS"/>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945796">
              <a:off x="2554" y="3584"/>
              <a:ext cx="39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668" name="Group 136"/>
            <p:cNvGrpSpPr>
              <a:grpSpLocks/>
            </p:cNvGrpSpPr>
            <p:nvPr/>
          </p:nvGrpSpPr>
          <p:grpSpPr bwMode="auto">
            <a:xfrm rot="-3318681">
              <a:off x="2537" y="3582"/>
              <a:ext cx="402" cy="395"/>
              <a:chOff x="3998" y="594"/>
              <a:chExt cx="317" cy="312"/>
            </a:xfrm>
          </p:grpSpPr>
          <p:sp>
            <p:nvSpPr>
              <p:cNvPr id="20669" name="Oval 137"/>
              <p:cNvSpPr>
                <a:spLocks noChangeArrowheads="1"/>
              </p:cNvSpPr>
              <p:nvPr/>
            </p:nvSpPr>
            <p:spPr bwMode="auto">
              <a:xfrm>
                <a:off x="3998" y="626"/>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70" name="Picture 138"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222306">
                <a:off x="4027" y="594"/>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71" name="Oval 139"/>
              <p:cNvSpPr>
                <a:spLocks noChangeArrowheads="1"/>
              </p:cNvSpPr>
              <p:nvPr/>
            </p:nvSpPr>
            <p:spPr bwMode="auto">
              <a:xfrm rot="1940653">
                <a:off x="4183" y="738"/>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sp>
        <p:nvSpPr>
          <p:cNvPr id="356492" name="Oval 140"/>
          <p:cNvSpPr>
            <a:spLocks noChangeArrowheads="1"/>
          </p:cNvSpPr>
          <p:nvPr/>
        </p:nvSpPr>
        <p:spPr bwMode="auto">
          <a:xfrm>
            <a:off x="4506913" y="3175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93" name="Oval 141"/>
          <p:cNvSpPr>
            <a:spLocks noChangeArrowheads="1"/>
          </p:cNvSpPr>
          <p:nvPr/>
        </p:nvSpPr>
        <p:spPr bwMode="auto">
          <a:xfrm>
            <a:off x="4292600" y="5000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94" name="Oval 142"/>
          <p:cNvSpPr>
            <a:spLocks noChangeArrowheads="1"/>
          </p:cNvSpPr>
          <p:nvPr/>
        </p:nvSpPr>
        <p:spPr bwMode="auto">
          <a:xfrm>
            <a:off x="3289300" y="21161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95" name="Oval 143"/>
          <p:cNvSpPr>
            <a:spLocks noChangeArrowheads="1"/>
          </p:cNvSpPr>
          <p:nvPr/>
        </p:nvSpPr>
        <p:spPr bwMode="auto">
          <a:xfrm>
            <a:off x="3117850" y="24701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96" name="Oval 144"/>
          <p:cNvSpPr>
            <a:spLocks noChangeArrowheads="1"/>
          </p:cNvSpPr>
          <p:nvPr/>
        </p:nvSpPr>
        <p:spPr bwMode="auto">
          <a:xfrm>
            <a:off x="2557463" y="52117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97" name="Oval 145"/>
          <p:cNvSpPr>
            <a:spLocks noChangeArrowheads="1"/>
          </p:cNvSpPr>
          <p:nvPr/>
        </p:nvSpPr>
        <p:spPr bwMode="auto">
          <a:xfrm>
            <a:off x="2565400" y="59293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618" name="Text Box 146"/>
          <p:cNvSpPr txBox="1">
            <a:spLocks noChangeArrowheads="1"/>
          </p:cNvSpPr>
          <p:nvPr/>
        </p:nvSpPr>
        <p:spPr bwMode="auto">
          <a:xfrm>
            <a:off x="6983413" y="5876925"/>
            <a:ext cx="1612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a:solidFill>
                  <a:srgbClr val="000000"/>
                </a:solidFill>
                <a:latin typeface="Arial" panose="020B0604020202020204" pitchFamily="34" charset="0"/>
                <a:ea typeface="MS PGothic" panose="020B0600070205080204" pitchFamily="34" charset="-128"/>
              </a:rPr>
              <a:t>Activated receptor</a:t>
            </a:r>
          </a:p>
        </p:txBody>
      </p:sp>
      <p:grpSp>
        <p:nvGrpSpPr>
          <p:cNvPr id="20619" name="Group 147"/>
          <p:cNvGrpSpPr>
            <a:grpSpLocks/>
          </p:cNvGrpSpPr>
          <p:nvPr/>
        </p:nvGrpSpPr>
        <p:grpSpPr bwMode="auto">
          <a:xfrm>
            <a:off x="6499225" y="5819775"/>
            <a:ext cx="457200" cy="522288"/>
            <a:chOff x="4244" y="3756"/>
            <a:chExt cx="288" cy="329"/>
          </a:xfrm>
        </p:grpSpPr>
        <p:sp>
          <p:nvSpPr>
            <p:cNvPr id="20664" name="Oval 148"/>
            <p:cNvSpPr>
              <a:spLocks noChangeArrowheads="1"/>
            </p:cNvSpPr>
            <p:nvPr/>
          </p:nvSpPr>
          <p:spPr bwMode="auto">
            <a:xfrm rot="-336241">
              <a:off x="4330" y="3756"/>
              <a:ext cx="99" cy="99"/>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65" name="Picture 149" descr="STALEVO_TRAFFIC_NO-LIGHTS"/>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2309659">
              <a:off x="4244" y="3773"/>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66" name="Oval 150"/>
            <p:cNvSpPr>
              <a:spLocks noChangeArrowheads="1"/>
            </p:cNvSpPr>
            <p:nvPr/>
          </p:nvSpPr>
          <p:spPr bwMode="auto">
            <a:xfrm rot="-336241">
              <a:off x="4341" y="3953"/>
              <a:ext cx="99" cy="99"/>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
        <p:nvSpPr>
          <p:cNvPr id="20620" name="Text Box 151"/>
          <p:cNvSpPr txBox="1">
            <a:spLocks noChangeArrowheads="1"/>
          </p:cNvSpPr>
          <p:nvPr/>
        </p:nvSpPr>
        <p:spPr bwMode="auto">
          <a:xfrm rot="911671">
            <a:off x="-1606550" y="3092450"/>
            <a:ext cx="36226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2000" b="1">
                <a:solidFill>
                  <a:srgbClr val="000000"/>
                </a:solidFill>
                <a:latin typeface="Arial" panose="020B0604020202020204" pitchFamily="34" charset="0"/>
                <a:ea typeface="MS PGothic" panose="020B0600070205080204" pitchFamily="34" charset="-128"/>
              </a:rPr>
              <a:t>Nigrostriatal nerve terminals</a:t>
            </a:r>
          </a:p>
        </p:txBody>
      </p:sp>
      <p:sp>
        <p:nvSpPr>
          <p:cNvPr id="20621" name="Line 152"/>
          <p:cNvSpPr>
            <a:spLocks noChangeShapeType="1"/>
          </p:cNvSpPr>
          <p:nvPr/>
        </p:nvSpPr>
        <p:spPr bwMode="auto">
          <a:xfrm flipV="1">
            <a:off x="6759575" y="922338"/>
            <a:ext cx="792163" cy="138112"/>
          </a:xfrm>
          <a:prstGeom prst="line">
            <a:avLst/>
          </a:prstGeom>
          <a:noFill/>
          <a:ln w="28575">
            <a:solidFill>
              <a:schemeClr val="bg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622" name="Text Box 153"/>
          <p:cNvSpPr txBox="1">
            <a:spLocks noChangeArrowheads="1"/>
          </p:cNvSpPr>
          <p:nvPr/>
        </p:nvSpPr>
        <p:spPr bwMode="auto">
          <a:xfrm>
            <a:off x="7432675" y="569913"/>
            <a:ext cx="1570038"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b="1">
                <a:solidFill>
                  <a:srgbClr val="000000"/>
                </a:solidFill>
                <a:latin typeface="Arial" panose="020B0604020202020204" pitchFamily="34" charset="0"/>
                <a:ea typeface="MS PGothic" panose="020B0600070205080204" pitchFamily="34" charset="-128"/>
              </a:rPr>
              <a:t>Striatal dopamine receptors</a:t>
            </a:r>
          </a:p>
        </p:txBody>
      </p:sp>
      <p:sp>
        <p:nvSpPr>
          <p:cNvPr id="20623" name="Text Box 154"/>
          <p:cNvSpPr txBox="1">
            <a:spLocks noChangeArrowheads="1"/>
          </p:cNvSpPr>
          <p:nvPr/>
        </p:nvSpPr>
        <p:spPr bwMode="auto">
          <a:xfrm>
            <a:off x="6737350" y="4454525"/>
            <a:ext cx="2116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2000" b="1">
                <a:solidFill>
                  <a:srgbClr val="000000"/>
                </a:solidFill>
                <a:latin typeface="Arial" panose="020B0604020202020204" pitchFamily="34" charset="0"/>
                <a:ea typeface="MS PGothic" panose="020B0600070205080204" pitchFamily="34" charset="-128"/>
              </a:rPr>
              <a:t>Striatal neurone</a:t>
            </a:r>
          </a:p>
        </p:txBody>
      </p:sp>
      <p:sp>
        <p:nvSpPr>
          <p:cNvPr id="20624" name="Line 155"/>
          <p:cNvSpPr>
            <a:spLocks noChangeShapeType="1"/>
          </p:cNvSpPr>
          <p:nvPr/>
        </p:nvSpPr>
        <p:spPr bwMode="auto">
          <a:xfrm rot="955218" flipV="1">
            <a:off x="4611688" y="184150"/>
            <a:ext cx="792162" cy="138113"/>
          </a:xfrm>
          <a:prstGeom prst="line">
            <a:avLst/>
          </a:prstGeom>
          <a:noFill/>
          <a:ln w="28575">
            <a:solidFill>
              <a:schemeClr val="bg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625" name="Text Box 156"/>
          <p:cNvSpPr txBox="1">
            <a:spLocks noChangeArrowheads="1"/>
          </p:cNvSpPr>
          <p:nvPr/>
        </p:nvSpPr>
        <p:spPr bwMode="auto">
          <a:xfrm>
            <a:off x="5373688" y="131763"/>
            <a:ext cx="1289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b="1">
                <a:solidFill>
                  <a:srgbClr val="000000"/>
                </a:solidFill>
                <a:latin typeface="Arial" panose="020B0604020202020204" pitchFamily="34" charset="0"/>
                <a:ea typeface="MS PGothic" panose="020B0600070205080204" pitchFamily="34" charset="-128"/>
              </a:rPr>
              <a:t>Dopamine</a:t>
            </a:r>
          </a:p>
        </p:txBody>
      </p:sp>
      <p:sp>
        <p:nvSpPr>
          <p:cNvPr id="20626" name="Text Box 157"/>
          <p:cNvSpPr txBox="1">
            <a:spLocks noChangeArrowheads="1"/>
          </p:cNvSpPr>
          <p:nvPr/>
        </p:nvSpPr>
        <p:spPr bwMode="auto">
          <a:xfrm>
            <a:off x="6983413" y="6378575"/>
            <a:ext cx="2794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a:solidFill>
                  <a:srgbClr val="000000"/>
                </a:solidFill>
                <a:latin typeface="Arial" panose="020B0604020202020204" pitchFamily="34" charset="0"/>
                <a:ea typeface="MS PGothic" panose="020B0600070205080204" pitchFamily="34" charset="-128"/>
              </a:rPr>
              <a:t>Normal neuronal function</a:t>
            </a:r>
          </a:p>
        </p:txBody>
      </p:sp>
      <p:pic>
        <p:nvPicPr>
          <p:cNvPr id="20627" name="Picture 158" descr="STALEVO_FIGA_GREEN-ARROWS#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945796">
            <a:off x="6527800" y="6380163"/>
            <a:ext cx="503238"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28" name="Rectangle 159"/>
          <p:cNvSpPr>
            <a:spLocks noChangeArrowheads="1"/>
          </p:cNvSpPr>
          <p:nvPr/>
        </p:nvSpPr>
        <p:spPr bwMode="auto">
          <a:xfrm>
            <a:off x="6424613" y="5291138"/>
            <a:ext cx="2684462" cy="1522412"/>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629" name="Oval 160"/>
          <p:cNvSpPr>
            <a:spLocks noChangeArrowheads="1"/>
          </p:cNvSpPr>
          <p:nvPr/>
        </p:nvSpPr>
        <p:spPr bwMode="auto">
          <a:xfrm>
            <a:off x="4294188" y="2190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513" name="Oval 161"/>
          <p:cNvSpPr>
            <a:spLocks noChangeArrowheads="1"/>
          </p:cNvSpPr>
          <p:nvPr/>
        </p:nvSpPr>
        <p:spPr bwMode="auto">
          <a:xfrm>
            <a:off x="4202113" y="7524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nvGrpSpPr>
          <p:cNvPr id="20631" name="Group 162"/>
          <p:cNvGrpSpPr>
            <a:grpSpLocks/>
          </p:cNvGrpSpPr>
          <p:nvPr/>
        </p:nvGrpSpPr>
        <p:grpSpPr bwMode="auto">
          <a:xfrm>
            <a:off x="6281738" y="874713"/>
            <a:ext cx="579437" cy="657225"/>
            <a:chOff x="4411" y="813"/>
            <a:chExt cx="288" cy="327"/>
          </a:xfrm>
        </p:grpSpPr>
        <p:sp>
          <p:nvSpPr>
            <p:cNvPr id="20661" name="Oval 163"/>
            <p:cNvSpPr>
              <a:spLocks noChangeArrowheads="1"/>
            </p:cNvSpPr>
            <p:nvPr/>
          </p:nvSpPr>
          <p:spPr bwMode="auto">
            <a:xfrm rot="1940653">
              <a:off x="4439" y="813"/>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62" name="Picture 164"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686288">
              <a:off x="4411" y="828"/>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63" name="Oval 165"/>
            <p:cNvSpPr>
              <a:spLocks noChangeArrowheads="1"/>
            </p:cNvSpPr>
            <p:nvPr/>
          </p:nvSpPr>
          <p:spPr bwMode="auto">
            <a:xfrm rot="1940653">
              <a:off x="4536" y="999"/>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nvGrpSpPr>
          <p:cNvPr id="20632" name="Group 166"/>
          <p:cNvGrpSpPr>
            <a:grpSpLocks/>
          </p:cNvGrpSpPr>
          <p:nvPr/>
        </p:nvGrpSpPr>
        <p:grpSpPr bwMode="auto">
          <a:xfrm>
            <a:off x="5902325" y="1217613"/>
            <a:ext cx="638175" cy="628650"/>
            <a:chOff x="4211" y="1021"/>
            <a:chExt cx="317" cy="312"/>
          </a:xfrm>
        </p:grpSpPr>
        <p:sp>
          <p:nvSpPr>
            <p:cNvPr id="20658" name="Oval 167"/>
            <p:cNvSpPr>
              <a:spLocks noChangeArrowheads="1"/>
            </p:cNvSpPr>
            <p:nvPr/>
          </p:nvSpPr>
          <p:spPr bwMode="auto">
            <a:xfrm>
              <a:off x="4211" y="1051"/>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59" name="Picture 168"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222306">
              <a:off x="4240" y="1021"/>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60" name="Oval 169"/>
            <p:cNvSpPr>
              <a:spLocks noChangeArrowheads="1"/>
            </p:cNvSpPr>
            <p:nvPr/>
          </p:nvSpPr>
          <p:spPr bwMode="auto">
            <a:xfrm rot="1940653">
              <a:off x="4396" y="1165"/>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
        <p:nvSpPr>
          <p:cNvPr id="356522" name="Oval 170"/>
          <p:cNvSpPr>
            <a:spLocks noChangeArrowheads="1"/>
          </p:cNvSpPr>
          <p:nvPr/>
        </p:nvSpPr>
        <p:spPr bwMode="auto">
          <a:xfrm>
            <a:off x="3751263" y="17351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523" name="Oval 171"/>
          <p:cNvSpPr>
            <a:spLocks noChangeArrowheads="1"/>
          </p:cNvSpPr>
          <p:nvPr/>
        </p:nvSpPr>
        <p:spPr bwMode="auto">
          <a:xfrm>
            <a:off x="4418013" y="21256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524" name="Oval 172"/>
          <p:cNvSpPr>
            <a:spLocks noChangeArrowheads="1"/>
          </p:cNvSpPr>
          <p:nvPr/>
        </p:nvSpPr>
        <p:spPr bwMode="auto">
          <a:xfrm>
            <a:off x="3570288" y="23542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525" name="Oval 173"/>
          <p:cNvSpPr>
            <a:spLocks noChangeArrowheads="1"/>
          </p:cNvSpPr>
          <p:nvPr/>
        </p:nvSpPr>
        <p:spPr bwMode="auto">
          <a:xfrm>
            <a:off x="4637088" y="24304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37" name="Picture 174" descr="STALEVO_TRAFFIC_NO-LIGHTS"/>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1328386">
            <a:off x="5129213" y="1939925"/>
            <a:ext cx="611187"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638" name="Group 175"/>
          <p:cNvGrpSpPr>
            <a:grpSpLocks/>
          </p:cNvGrpSpPr>
          <p:nvPr/>
        </p:nvGrpSpPr>
        <p:grpSpPr bwMode="auto">
          <a:xfrm rot="-142673">
            <a:off x="5072063" y="1931988"/>
            <a:ext cx="671512" cy="661987"/>
            <a:chOff x="3998" y="594"/>
            <a:chExt cx="317" cy="312"/>
          </a:xfrm>
        </p:grpSpPr>
        <p:sp>
          <p:nvSpPr>
            <p:cNvPr id="20655" name="Oval 176"/>
            <p:cNvSpPr>
              <a:spLocks noChangeArrowheads="1"/>
            </p:cNvSpPr>
            <p:nvPr/>
          </p:nvSpPr>
          <p:spPr bwMode="auto">
            <a:xfrm>
              <a:off x="3998" y="626"/>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56" name="Picture 177" descr="STALEVO_TRAFFIC_NO-LIGHT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222306">
              <a:off x="4027" y="594"/>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57" name="Oval 178"/>
            <p:cNvSpPr>
              <a:spLocks noChangeArrowheads="1"/>
            </p:cNvSpPr>
            <p:nvPr/>
          </p:nvSpPr>
          <p:spPr bwMode="auto">
            <a:xfrm rot="1940653">
              <a:off x="4183" y="738"/>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pic>
        <p:nvPicPr>
          <p:cNvPr id="20639" name="Picture 179" descr="STALEVO_TRAFFIC_NO-LIGHTS"/>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2254989">
            <a:off x="4860925" y="2573338"/>
            <a:ext cx="6381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640" name="Group 180"/>
          <p:cNvGrpSpPr>
            <a:grpSpLocks/>
          </p:cNvGrpSpPr>
          <p:nvPr/>
        </p:nvGrpSpPr>
        <p:grpSpPr bwMode="auto">
          <a:xfrm rot="-1875027">
            <a:off x="4829175" y="2554288"/>
            <a:ext cx="666750" cy="655637"/>
            <a:chOff x="3998" y="594"/>
            <a:chExt cx="317" cy="312"/>
          </a:xfrm>
        </p:grpSpPr>
        <p:sp>
          <p:nvSpPr>
            <p:cNvPr id="20652" name="Oval 181"/>
            <p:cNvSpPr>
              <a:spLocks noChangeArrowheads="1"/>
            </p:cNvSpPr>
            <p:nvPr/>
          </p:nvSpPr>
          <p:spPr bwMode="auto">
            <a:xfrm>
              <a:off x="3998" y="626"/>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53" name="Picture 182" descr="STALEVO_TRAFFIC_NO-LIGHT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222306">
              <a:off x="4027" y="594"/>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54" name="Oval 183"/>
            <p:cNvSpPr>
              <a:spLocks noChangeArrowheads="1"/>
            </p:cNvSpPr>
            <p:nvPr/>
          </p:nvSpPr>
          <p:spPr bwMode="auto">
            <a:xfrm rot="1940653">
              <a:off x="4183" y="738"/>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nvGrpSpPr>
          <p:cNvPr id="20641" name="Group 184"/>
          <p:cNvGrpSpPr>
            <a:grpSpLocks/>
          </p:cNvGrpSpPr>
          <p:nvPr/>
        </p:nvGrpSpPr>
        <p:grpSpPr bwMode="auto">
          <a:xfrm>
            <a:off x="4213225" y="3529013"/>
            <a:ext cx="620713" cy="614362"/>
            <a:chOff x="2718" y="2286"/>
            <a:chExt cx="327" cy="324"/>
          </a:xfrm>
        </p:grpSpPr>
        <p:pic>
          <p:nvPicPr>
            <p:cNvPr id="20647" name="Picture 185" descr="STALEVO_TRAFFIC_NO-LIGHTS"/>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909647">
              <a:off x="2744" y="2286"/>
              <a:ext cx="299"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648" name="Group 186"/>
            <p:cNvGrpSpPr>
              <a:grpSpLocks/>
            </p:cNvGrpSpPr>
            <p:nvPr/>
          </p:nvGrpSpPr>
          <p:grpSpPr bwMode="auto">
            <a:xfrm rot="-675124">
              <a:off x="2718" y="2288"/>
              <a:ext cx="327" cy="322"/>
              <a:chOff x="3998" y="594"/>
              <a:chExt cx="317" cy="312"/>
            </a:xfrm>
          </p:grpSpPr>
          <p:sp>
            <p:nvSpPr>
              <p:cNvPr id="20649" name="Oval 187"/>
              <p:cNvSpPr>
                <a:spLocks noChangeArrowheads="1"/>
              </p:cNvSpPr>
              <p:nvPr/>
            </p:nvSpPr>
            <p:spPr bwMode="auto">
              <a:xfrm>
                <a:off x="3998" y="626"/>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50" name="Picture 188" descr="STALEVO_TRAFFIC_NO-LIGHTS"/>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rot="-1222306">
                <a:off x="4027" y="594"/>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51" name="Oval 189"/>
              <p:cNvSpPr>
                <a:spLocks noChangeArrowheads="1"/>
              </p:cNvSpPr>
              <p:nvPr/>
            </p:nvSpPr>
            <p:spPr bwMode="auto">
              <a:xfrm rot="1940653">
                <a:off x="4183" y="738"/>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pic>
        <p:nvPicPr>
          <p:cNvPr id="20642" name="Picture 190" descr="STALEVO_TRAFFIC_NO-LIGHTS"/>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1925997">
            <a:off x="4286250" y="4078288"/>
            <a:ext cx="604838"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643" name="Group 191"/>
          <p:cNvGrpSpPr>
            <a:grpSpLocks/>
          </p:cNvGrpSpPr>
          <p:nvPr/>
        </p:nvGrpSpPr>
        <p:grpSpPr bwMode="auto">
          <a:xfrm rot="-2276895">
            <a:off x="4243388" y="4064000"/>
            <a:ext cx="636587" cy="625475"/>
            <a:chOff x="3998" y="594"/>
            <a:chExt cx="317" cy="312"/>
          </a:xfrm>
        </p:grpSpPr>
        <p:sp>
          <p:nvSpPr>
            <p:cNvPr id="20644" name="Oval 192"/>
            <p:cNvSpPr>
              <a:spLocks noChangeArrowheads="1"/>
            </p:cNvSpPr>
            <p:nvPr/>
          </p:nvSpPr>
          <p:spPr bwMode="auto">
            <a:xfrm>
              <a:off x="3998" y="626"/>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45" name="Picture 193" descr="STALEVO_TRAFFIC_NO-LIGHTS"/>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rot="-1222306">
              <a:off x="4027" y="594"/>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46" name="Oval 194"/>
            <p:cNvSpPr>
              <a:spLocks noChangeArrowheads="1"/>
            </p:cNvSpPr>
            <p:nvPr/>
          </p:nvSpPr>
          <p:spPr bwMode="auto">
            <a:xfrm rot="1940653">
              <a:off x="4183" y="738"/>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accel="50000" decel="50000" fill="hold" grpId="0" nodeType="withEffect">
                                  <p:stCondLst>
                                    <p:cond delay="0"/>
                                  </p:stCondLst>
                                  <p:childTnLst>
                                    <p:animMotion origin="layout" path="M -1.66667E-6 7.40741E-7 L 0.12188 0.06389 " pathEditMode="relative" ptsTypes="AA">
                                      <p:cBhvr>
                                        <p:cTn id="6" dur="2000" fill="hold"/>
                                        <p:tgtEl>
                                          <p:spTgt spid="356363"/>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3.33333E-6 1.85185E-6 L 0.06667 0.04444 " pathEditMode="relative" ptsTypes="AA">
                                      <p:cBhvr>
                                        <p:cTn id="8" dur="2000" fill="hold"/>
                                        <p:tgtEl>
                                          <p:spTgt spid="356365"/>
                                        </p:tgtEl>
                                        <p:attrNameLst>
                                          <p:attrName>ppt_x</p:attrName>
                                          <p:attrName>ppt_y</p:attrName>
                                        </p:attrNameLst>
                                      </p:cBhvr>
                                    </p:animMotion>
                                  </p:childTnLst>
                                </p:cTn>
                              </p:par>
                              <p:par>
                                <p:cTn id="9" presetID="0" presetClass="path" presetSubtype="0" accel="50000" decel="50000" fill="hold" grpId="0" nodeType="withEffect">
                                  <p:stCondLst>
                                    <p:cond delay="0"/>
                                  </p:stCondLst>
                                  <p:childTnLst>
                                    <p:animMotion origin="layout" path="M 3.33333E-6 -4.81481E-6 L 0.07604 0.07361 " pathEditMode="relative" ptsTypes="AA">
                                      <p:cBhvr>
                                        <p:cTn id="10" dur="2000" fill="hold"/>
                                        <p:tgtEl>
                                          <p:spTgt spid="356364"/>
                                        </p:tgtEl>
                                        <p:attrNameLst>
                                          <p:attrName>ppt_x</p:attrName>
                                          <p:attrName>ppt_y</p:attrName>
                                        </p:attrNameLst>
                                      </p:cBhvr>
                                    </p:animMotion>
                                  </p:childTnLst>
                                </p:cTn>
                              </p:par>
                              <p:par>
                                <p:cTn id="11" presetID="0" presetClass="path" presetSubtype="0" accel="50000" decel="50000" fill="hold" grpId="0" nodeType="withEffect">
                                  <p:stCondLst>
                                    <p:cond delay="0"/>
                                  </p:stCondLst>
                                  <p:childTnLst>
                                    <p:animMotion origin="layout" path="M -1.66667E-6 -2.59259E-6 L 0.14896 0.09722 " pathEditMode="relative" ptsTypes="AA">
                                      <p:cBhvr>
                                        <p:cTn id="12" dur="2000" fill="hold"/>
                                        <p:tgtEl>
                                          <p:spTgt spid="356362"/>
                                        </p:tgtEl>
                                        <p:attrNameLst>
                                          <p:attrName>ppt_x</p:attrName>
                                          <p:attrName>ppt_y</p:attrName>
                                        </p:attrNameLst>
                                      </p:cBhvr>
                                    </p:animMotion>
                                  </p:childTnLst>
                                </p:cTn>
                              </p:par>
                              <p:par>
                                <p:cTn id="13" presetID="0" presetClass="path" presetSubtype="0" accel="50000" decel="50000" fill="hold" grpId="0" nodeType="withEffect">
                                  <p:stCondLst>
                                    <p:cond delay="0"/>
                                  </p:stCondLst>
                                  <p:childTnLst>
                                    <p:animMotion origin="layout" path="M 6.38889E-6 2.59259E-6 L 0.07292 -0.04167 " pathEditMode="relative" ptsTypes="AA">
                                      <p:cBhvr>
                                        <p:cTn id="14" dur="2000" fill="hold"/>
                                        <p:tgtEl>
                                          <p:spTgt spid="356525"/>
                                        </p:tgtEl>
                                        <p:attrNameLst>
                                          <p:attrName>ppt_x</p:attrName>
                                          <p:attrName>ppt_y</p:attrName>
                                        </p:attrNameLst>
                                      </p:cBhvr>
                                    </p:animMotion>
                                  </p:childTnLst>
                                </p:cTn>
                              </p:par>
                              <p:par>
                                <p:cTn id="15" presetID="0" presetClass="path" presetSubtype="0" accel="50000" decel="50000" fill="hold" grpId="0" nodeType="withEffect">
                                  <p:stCondLst>
                                    <p:cond delay="0"/>
                                  </p:stCondLst>
                                  <p:childTnLst>
                                    <p:animMotion origin="layout" path="M 4.72222E-6 3.7037E-7 L 0.09792 0.00973 " pathEditMode="relative" ptsTypes="AA">
                                      <p:cBhvr>
                                        <p:cTn id="16" dur="2000" fill="hold"/>
                                        <p:tgtEl>
                                          <p:spTgt spid="356523"/>
                                        </p:tgtEl>
                                        <p:attrNameLst>
                                          <p:attrName>ppt_x</p:attrName>
                                          <p:attrName>ppt_y</p:attrName>
                                        </p:attrNameLst>
                                      </p:cBhvr>
                                    </p:animMotion>
                                  </p:childTnLst>
                                </p:cTn>
                              </p:par>
                              <p:par>
                                <p:cTn id="17" presetID="0" presetClass="path" presetSubtype="0" accel="50000" decel="50000" fill="hold" grpId="0" nodeType="withEffect">
                                  <p:stCondLst>
                                    <p:cond delay="0"/>
                                  </p:stCondLst>
                                  <p:childTnLst>
                                    <p:animMotion origin="layout" path="M -2.77778E-7 3.7037E-6 L 0.16875 0.0625 " pathEditMode="relative" ptsTypes="AA">
                                      <p:cBhvr>
                                        <p:cTn id="18" dur="2000" fill="hold"/>
                                        <p:tgtEl>
                                          <p:spTgt spid="356522"/>
                                        </p:tgtEl>
                                        <p:attrNameLst>
                                          <p:attrName>ppt_x</p:attrName>
                                          <p:attrName>ppt_y</p:attrName>
                                        </p:attrNameLst>
                                      </p:cBhvr>
                                    </p:animMotion>
                                  </p:childTnLst>
                                </p:cTn>
                              </p:par>
                              <p:par>
                                <p:cTn id="19" presetID="0" presetClass="path" presetSubtype="0" accel="50000" decel="50000" fill="hold" grpId="0" nodeType="withEffect">
                                  <p:stCondLst>
                                    <p:cond delay="0"/>
                                  </p:stCondLst>
                                  <p:childTnLst>
                                    <p:animMotion origin="layout" path="M 1.38889E-6 -6.2963E-6 L 0.16355 0.06111 " pathEditMode="relative" ptsTypes="AA">
                                      <p:cBhvr>
                                        <p:cTn id="20" dur="2000" fill="hold"/>
                                        <p:tgtEl>
                                          <p:spTgt spid="356524"/>
                                        </p:tgtEl>
                                        <p:attrNameLst>
                                          <p:attrName>ppt_x</p:attrName>
                                          <p:attrName>ppt_y</p:attrName>
                                        </p:attrNameLst>
                                      </p:cBhvr>
                                    </p:animMotion>
                                  </p:childTnLst>
                                </p:cTn>
                              </p:par>
                              <p:par>
                                <p:cTn id="21" presetID="0" presetClass="path" presetSubtype="0" accel="50000" decel="50000" fill="hold" grpId="0" nodeType="withEffect">
                                  <p:stCondLst>
                                    <p:cond delay="0"/>
                                  </p:stCondLst>
                                  <p:childTnLst>
                                    <p:animMotion origin="layout" path="M -6.38889E-6 7.40741E-7 L 0.09583 0.03194 " pathEditMode="relative" ptsTypes="AA">
                                      <p:cBhvr>
                                        <p:cTn id="22" dur="2000" fill="hold"/>
                                        <p:tgtEl>
                                          <p:spTgt spid="356358"/>
                                        </p:tgtEl>
                                        <p:attrNameLst>
                                          <p:attrName>ppt_x</p:attrName>
                                          <p:attrName>ppt_y</p:attrName>
                                        </p:attrNameLst>
                                      </p:cBhvr>
                                    </p:animMotion>
                                  </p:childTnLst>
                                </p:cTn>
                              </p:par>
                              <p:par>
                                <p:cTn id="23" presetID="0" presetClass="path" presetSubtype="0" accel="50000" decel="50000" fill="hold" grpId="0" nodeType="withEffect">
                                  <p:stCondLst>
                                    <p:cond delay="0"/>
                                  </p:stCondLst>
                                  <p:childTnLst>
                                    <p:animMotion origin="layout" path="M 3.61111E-6 7.40741E-7 L 0.13333 -0.00417 " pathEditMode="relative" ptsTypes="AA">
                                      <p:cBhvr>
                                        <p:cTn id="24" dur="2000" fill="hold"/>
                                        <p:tgtEl>
                                          <p:spTgt spid="356357"/>
                                        </p:tgtEl>
                                        <p:attrNameLst>
                                          <p:attrName>ppt_x</p:attrName>
                                          <p:attrName>ppt_y</p:attrName>
                                        </p:attrNameLst>
                                      </p:cBhvr>
                                    </p:animMotion>
                                  </p:childTnLst>
                                </p:cTn>
                              </p:par>
                              <p:par>
                                <p:cTn id="25" presetID="0" presetClass="path" presetSubtype="0" accel="50000" decel="50000" fill="hold" grpId="0" nodeType="withEffect">
                                  <p:stCondLst>
                                    <p:cond delay="0"/>
                                  </p:stCondLst>
                                  <p:childTnLst>
                                    <p:animMotion origin="layout" path="M 1.66667E-6 1.48148E-6 L 0.14444 -0.00463 " pathEditMode="relative" rAng="0" ptsTypes="AA">
                                      <p:cBhvr>
                                        <p:cTn id="26" dur="2000" fill="hold"/>
                                        <p:tgtEl>
                                          <p:spTgt spid="356359"/>
                                        </p:tgtEl>
                                        <p:attrNameLst>
                                          <p:attrName>ppt_x</p:attrName>
                                          <p:attrName>ppt_y</p:attrName>
                                        </p:attrNameLst>
                                      </p:cBhvr>
                                      <p:rCtr x="7222" y="-231"/>
                                    </p:animMotion>
                                  </p:childTnLst>
                                </p:cTn>
                              </p:par>
                              <p:par>
                                <p:cTn id="27" presetID="0" presetClass="path" presetSubtype="0" accel="50000" decel="50000" fill="hold" grpId="0" nodeType="withEffect">
                                  <p:stCondLst>
                                    <p:cond delay="0"/>
                                  </p:stCondLst>
                                  <p:childTnLst>
                                    <p:animMotion origin="layout" path="M 5.83333E-6 -7.40741E-7 L 0.07501 -0.05 " pathEditMode="relative" ptsTypes="AA">
                                      <p:cBhvr>
                                        <p:cTn id="28" dur="2000" fill="hold"/>
                                        <p:tgtEl>
                                          <p:spTgt spid="356356"/>
                                        </p:tgtEl>
                                        <p:attrNameLst>
                                          <p:attrName>ppt_x</p:attrName>
                                          <p:attrName>ppt_y</p:attrName>
                                        </p:attrNameLst>
                                      </p:cBhvr>
                                    </p:animMotion>
                                  </p:childTnLst>
                                </p:cTn>
                              </p:par>
                              <p:par>
                                <p:cTn id="29" presetID="0" presetClass="path" presetSubtype="0" accel="50000" decel="50000" fill="hold" grpId="0" nodeType="withEffect">
                                  <p:stCondLst>
                                    <p:cond delay="0"/>
                                  </p:stCondLst>
                                  <p:childTnLst>
                                    <p:animMotion origin="layout" path="M 2.5E-6 -6.2963E-6 L 0.13819 -0.02408 " pathEditMode="relative" ptsTypes="AA">
                                      <p:cBhvr>
                                        <p:cTn id="30" dur="2000" fill="hold"/>
                                        <p:tgtEl>
                                          <p:spTgt spid="356355"/>
                                        </p:tgtEl>
                                        <p:attrNameLst>
                                          <p:attrName>ppt_x</p:attrName>
                                          <p:attrName>ppt_y</p:attrName>
                                        </p:attrNameLst>
                                      </p:cBhvr>
                                    </p:animMotion>
                                  </p:childTnLst>
                                </p:cTn>
                              </p:par>
                              <p:par>
                                <p:cTn id="31" presetID="0" presetClass="path" presetSubtype="0" accel="50000" decel="50000" fill="hold" grpId="0" nodeType="withEffect">
                                  <p:stCondLst>
                                    <p:cond delay="0"/>
                                  </p:stCondLst>
                                  <p:childTnLst>
                                    <p:animMotion origin="layout" path="M 1.38889E-6 -7.40741E-7 L 0.14375 -0.01482 " pathEditMode="relative" ptsTypes="AA">
                                      <p:cBhvr>
                                        <p:cTn id="32" dur="2000" fill="hold"/>
                                        <p:tgtEl>
                                          <p:spTgt spid="356354"/>
                                        </p:tgtEl>
                                        <p:attrNameLst>
                                          <p:attrName>ppt_x</p:attrName>
                                          <p:attrName>ppt_y</p:attrName>
                                        </p:attrNameLst>
                                      </p:cBhvr>
                                    </p:animMotion>
                                  </p:childTnLst>
                                </p:cTn>
                              </p:par>
                              <p:par>
                                <p:cTn id="33" presetID="0" presetClass="path" presetSubtype="0" accel="50000" decel="50000" fill="hold" grpId="0" nodeType="withEffect">
                                  <p:stCondLst>
                                    <p:cond delay="0"/>
                                  </p:stCondLst>
                                  <p:childTnLst>
                                    <p:animMotion origin="layout" path="M 3.05556E-6 -2.96296E-6 L 0.17882 0.16806 " pathEditMode="relative" rAng="0" ptsTypes="AA">
                                      <p:cBhvr>
                                        <p:cTn id="34" dur="2000" fill="hold"/>
                                        <p:tgtEl>
                                          <p:spTgt spid="356421"/>
                                        </p:tgtEl>
                                        <p:attrNameLst>
                                          <p:attrName>ppt_x</p:attrName>
                                          <p:attrName>ppt_y</p:attrName>
                                        </p:attrNameLst>
                                      </p:cBhvr>
                                      <p:rCtr x="8941" y="8403"/>
                                    </p:animMotion>
                                  </p:childTnLst>
                                </p:cTn>
                              </p:par>
                              <p:par>
                                <p:cTn id="35" presetID="0" presetClass="path" presetSubtype="0" accel="50000" decel="50000" fill="hold" grpId="0" nodeType="withEffect">
                                  <p:stCondLst>
                                    <p:cond delay="0"/>
                                  </p:stCondLst>
                                  <p:childTnLst>
                                    <p:animMotion origin="layout" path="M -3.05556E-6 7.40741E-7 L 0.20139 0.13356 " pathEditMode="relative" rAng="0" ptsTypes="AA">
                                      <p:cBhvr>
                                        <p:cTn id="36" dur="2000" fill="hold"/>
                                        <p:tgtEl>
                                          <p:spTgt spid="356395"/>
                                        </p:tgtEl>
                                        <p:attrNameLst>
                                          <p:attrName>ppt_x</p:attrName>
                                          <p:attrName>ppt_y</p:attrName>
                                        </p:attrNameLst>
                                      </p:cBhvr>
                                      <p:rCtr x="10069" y="6667"/>
                                    </p:animMotion>
                                  </p:childTnLst>
                                </p:cTn>
                              </p:par>
                              <p:par>
                                <p:cTn id="37" presetID="0" presetClass="path" presetSubtype="0" accel="50000" decel="50000" fill="hold" grpId="0" nodeType="withEffect">
                                  <p:stCondLst>
                                    <p:cond delay="0"/>
                                  </p:stCondLst>
                                  <p:childTnLst>
                                    <p:animMotion origin="layout" path="M -4.72222E-6 -1.11111E-6 L 0.21841 0.08542 " pathEditMode="relative" rAng="0" ptsTypes="AA">
                                      <p:cBhvr>
                                        <p:cTn id="38" dur="2000" fill="hold"/>
                                        <p:tgtEl>
                                          <p:spTgt spid="356426"/>
                                        </p:tgtEl>
                                        <p:attrNameLst>
                                          <p:attrName>ppt_x</p:attrName>
                                          <p:attrName>ppt_y</p:attrName>
                                        </p:attrNameLst>
                                      </p:cBhvr>
                                      <p:rCtr x="10920" y="4259"/>
                                    </p:animMotion>
                                  </p:childTnLst>
                                </p:cTn>
                              </p:par>
                              <p:par>
                                <p:cTn id="39" presetID="0" presetClass="path" presetSubtype="0" accel="50000" decel="50000" fill="hold" grpId="0" nodeType="withEffect">
                                  <p:stCondLst>
                                    <p:cond delay="0"/>
                                  </p:stCondLst>
                                  <p:childTnLst>
                                    <p:animMotion origin="layout" path="M 8.33333E-7 2.59259E-6 L 0.21805 0.01018 " pathEditMode="relative" rAng="0" ptsTypes="AA">
                                      <p:cBhvr>
                                        <p:cTn id="40" dur="2000" fill="hold"/>
                                        <p:tgtEl>
                                          <p:spTgt spid="356401"/>
                                        </p:tgtEl>
                                        <p:attrNameLst>
                                          <p:attrName>ppt_x</p:attrName>
                                          <p:attrName>ppt_y</p:attrName>
                                        </p:attrNameLst>
                                      </p:cBhvr>
                                      <p:rCtr x="10903" y="509"/>
                                    </p:animMotion>
                                  </p:childTnLst>
                                </p:cTn>
                              </p:par>
                              <p:par>
                                <p:cTn id="41" presetID="0" presetClass="path" presetSubtype="0" accel="50000" decel="50000" fill="hold" grpId="0" nodeType="withEffect">
                                  <p:stCondLst>
                                    <p:cond delay="0"/>
                                  </p:stCondLst>
                                  <p:childTnLst>
                                    <p:animMotion origin="layout" path="M 3.61111E-6 -4.81481E-6 L 0.20868 0.04213 " pathEditMode="relative" rAng="0" ptsTypes="AA">
                                      <p:cBhvr>
                                        <p:cTn id="42" dur="2000" fill="hold"/>
                                        <p:tgtEl>
                                          <p:spTgt spid="356402"/>
                                        </p:tgtEl>
                                        <p:attrNameLst>
                                          <p:attrName>ppt_x</p:attrName>
                                          <p:attrName>ppt_y</p:attrName>
                                        </p:attrNameLst>
                                      </p:cBhvr>
                                      <p:rCtr x="10434" y="2106"/>
                                    </p:animMotion>
                                  </p:childTnLst>
                                </p:cTn>
                              </p:par>
                              <p:par>
                                <p:cTn id="43" presetID="0" presetClass="path" presetSubtype="0" accel="50000" decel="50000" fill="hold" grpId="0" nodeType="withEffect">
                                  <p:stCondLst>
                                    <p:cond delay="0"/>
                                  </p:stCondLst>
                                  <p:childTnLst>
                                    <p:animMotion origin="layout" path="M -3.05556E-6 -7.40741E-7 L 0.19514 0.00394 " pathEditMode="relative" rAng="0" ptsTypes="AA">
                                      <p:cBhvr>
                                        <p:cTn id="44" dur="2000" fill="hold"/>
                                        <p:tgtEl>
                                          <p:spTgt spid="356407"/>
                                        </p:tgtEl>
                                        <p:attrNameLst>
                                          <p:attrName>ppt_x</p:attrName>
                                          <p:attrName>ppt_y</p:attrName>
                                        </p:attrNameLst>
                                      </p:cBhvr>
                                      <p:rCtr x="9757" y="185"/>
                                    </p:animMotion>
                                  </p:childTnLst>
                                </p:cTn>
                              </p:par>
                              <p:par>
                                <p:cTn id="45" presetID="0" presetClass="path" presetSubtype="0" accel="50000" decel="50000" fill="hold" grpId="0" nodeType="withEffect">
                                  <p:stCondLst>
                                    <p:cond delay="0"/>
                                  </p:stCondLst>
                                  <p:childTnLst>
                                    <p:animMotion origin="layout" path="M -2.5E-6 -1.48148E-6 L 0.21389 0.03148 " pathEditMode="relative" rAng="0" ptsTypes="AA">
                                      <p:cBhvr>
                                        <p:cTn id="46" dur="2000" fill="hold"/>
                                        <p:tgtEl>
                                          <p:spTgt spid="356409"/>
                                        </p:tgtEl>
                                        <p:attrNameLst>
                                          <p:attrName>ppt_x</p:attrName>
                                          <p:attrName>ppt_y</p:attrName>
                                        </p:attrNameLst>
                                      </p:cBhvr>
                                      <p:rCtr x="10694" y="1574"/>
                                    </p:animMotion>
                                  </p:childTnLst>
                                </p:cTn>
                              </p:par>
                              <p:par>
                                <p:cTn id="47" presetID="0" presetClass="path" presetSubtype="0" accel="50000" decel="50000" fill="hold" grpId="0" nodeType="withEffect">
                                  <p:stCondLst>
                                    <p:cond delay="0"/>
                                  </p:stCondLst>
                                  <p:childTnLst>
                                    <p:animMotion origin="layout" path="M -4.44444E-6 -4.81481E-6 L 0.19514 0.01667 " pathEditMode="relative" rAng="0" ptsTypes="AA">
                                      <p:cBhvr>
                                        <p:cTn id="48" dur="2000" fill="hold"/>
                                        <p:tgtEl>
                                          <p:spTgt spid="356418"/>
                                        </p:tgtEl>
                                        <p:attrNameLst>
                                          <p:attrName>ppt_x</p:attrName>
                                          <p:attrName>ppt_y</p:attrName>
                                        </p:attrNameLst>
                                      </p:cBhvr>
                                      <p:rCtr x="9757" y="833"/>
                                    </p:animMotion>
                                  </p:childTnLst>
                                </p:cTn>
                              </p:par>
                              <p:par>
                                <p:cTn id="49" presetID="0" presetClass="path" presetSubtype="0" accel="50000" decel="50000" fill="hold" grpId="0" nodeType="withEffect">
                                  <p:stCondLst>
                                    <p:cond delay="0"/>
                                  </p:stCondLst>
                                  <p:childTnLst>
                                    <p:animMotion origin="layout" path="M -5.55556E-7 -2.96296E-6 L 0.18038 -0.00393 " pathEditMode="relative" rAng="0" ptsTypes="AA">
                                      <p:cBhvr>
                                        <p:cTn id="50" dur="2000" fill="hold"/>
                                        <p:tgtEl>
                                          <p:spTgt spid="356417"/>
                                        </p:tgtEl>
                                        <p:attrNameLst>
                                          <p:attrName>ppt_x</p:attrName>
                                          <p:attrName>ppt_y</p:attrName>
                                        </p:attrNameLst>
                                      </p:cBhvr>
                                      <p:rCtr x="9010" y="-208"/>
                                    </p:animMotion>
                                  </p:childTnLst>
                                </p:cTn>
                              </p:par>
                              <p:par>
                                <p:cTn id="51" presetID="0" presetClass="path" presetSubtype="0" accel="50000" decel="50000" fill="hold" grpId="0" nodeType="withEffect">
                                  <p:stCondLst>
                                    <p:cond delay="500"/>
                                  </p:stCondLst>
                                  <p:childTnLst>
                                    <p:animMotion origin="layout" path="M 3.05556E-6 -4.44444E-6 L 0.21527 0.11528 " pathEditMode="relative" rAng="0" ptsTypes="AA">
                                      <p:cBhvr>
                                        <p:cTn id="52" dur="2000" fill="hold"/>
                                        <p:tgtEl>
                                          <p:spTgt spid="356442"/>
                                        </p:tgtEl>
                                        <p:attrNameLst>
                                          <p:attrName>ppt_x</p:attrName>
                                          <p:attrName>ppt_y</p:attrName>
                                        </p:attrNameLst>
                                      </p:cBhvr>
                                      <p:rCtr x="10764" y="5764"/>
                                    </p:animMotion>
                                  </p:childTnLst>
                                </p:cTn>
                              </p:par>
                              <p:par>
                                <p:cTn id="53" presetID="0" presetClass="path" presetSubtype="0" accel="50000" decel="50000" fill="hold" grpId="0" nodeType="withEffect">
                                  <p:stCondLst>
                                    <p:cond delay="0"/>
                                  </p:stCondLst>
                                  <p:childTnLst>
                                    <p:animMotion origin="layout" path="M 3.33333E-6 -7.40741E-7 L 0.23264 0.07801 " pathEditMode="relative" rAng="0" ptsTypes="AA">
                                      <p:cBhvr>
                                        <p:cTn id="54" dur="2000" fill="hold"/>
                                        <p:tgtEl>
                                          <p:spTgt spid="356443"/>
                                        </p:tgtEl>
                                        <p:attrNameLst>
                                          <p:attrName>ppt_x</p:attrName>
                                          <p:attrName>ppt_y</p:attrName>
                                        </p:attrNameLst>
                                      </p:cBhvr>
                                      <p:rCtr x="11632" y="3889"/>
                                    </p:animMotion>
                                  </p:childTnLst>
                                </p:cTn>
                              </p:par>
                              <p:par>
                                <p:cTn id="55" presetID="0" presetClass="path" presetSubtype="0" accel="50000" decel="50000" fill="hold" grpId="0" nodeType="withEffect">
                                  <p:stCondLst>
                                    <p:cond delay="500"/>
                                  </p:stCondLst>
                                  <p:childTnLst>
                                    <p:animMotion origin="layout" path="M -3.88889E-6 -2.59259E-6 L 0.22101 0.07847 " pathEditMode="relative" rAng="0" ptsTypes="AA">
                                      <p:cBhvr>
                                        <p:cTn id="56" dur="2000" fill="hold"/>
                                        <p:tgtEl>
                                          <p:spTgt spid="356444"/>
                                        </p:tgtEl>
                                        <p:attrNameLst>
                                          <p:attrName>ppt_x</p:attrName>
                                          <p:attrName>ppt_y</p:attrName>
                                        </p:attrNameLst>
                                      </p:cBhvr>
                                      <p:rCtr x="11042" y="3912"/>
                                    </p:animMotion>
                                  </p:childTnLst>
                                </p:cTn>
                              </p:par>
                              <p:par>
                                <p:cTn id="57" presetID="0" presetClass="path" presetSubtype="0" accel="50000" decel="50000" fill="hold" grpId="0" nodeType="withEffect">
                                  <p:stCondLst>
                                    <p:cond delay="500"/>
                                  </p:stCondLst>
                                  <p:childTnLst>
                                    <p:animMotion origin="layout" path="M -1.94444E-6 1.11111E-6 L 0.21597 0.00602 " pathEditMode="relative" rAng="0" ptsTypes="AA">
                                      <p:cBhvr>
                                        <p:cTn id="58" dur="2000" fill="hold"/>
                                        <p:tgtEl>
                                          <p:spTgt spid="356445"/>
                                        </p:tgtEl>
                                        <p:attrNameLst>
                                          <p:attrName>ppt_x</p:attrName>
                                          <p:attrName>ppt_y</p:attrName>
                                        </p:attrNameLst>
                                      </p:cBhvr>
                                      <p:rCtr x="10799" y="301"/>
                                    </p:animMotion>
                                  </p:childTnLst>
                                </p:cTn>
                              </p:par>
                              <p:par>
                                <p:cTn id="59" presetID="0" presetClass="path" presetSubtype="0" accel="50000" decel="50000" fill="hold" grpId="0" nodeType="withEffect">
                                  <p:stCondLst>
                                    <p:cond delay="500"/>
                                  </p:stCondLst>
                                  <p:childTnLst>
                                    <p:animMotion origin="layout" path="M 0.0 -7.40741E-7 L 0.20608 0.04491 " pathEditMode="relative" rAng="0" ptsTypes="AA">
                                      <p:cBhvr>
                                        <p:cTn id="60" dur="2000" fill="hold"/>
                                        <p:tgtEl>
                                          <p:spTgt spid="356446"/>
                                        </p:tgtEl>
                                        <p:attrNameLst>
                                          <p:attrName>ppt_x</p:attrName>
                                          <p:attrName>ppt_y</p:attrName>
                                        </p:attrNameLst>
                                      </p:cBhvr>
                                      <p:rCtr x="10295" y="2245"/>
                                    </p:animMotion>
                                  </p:childTnLst>
                                </p:cTn>
                              </p:par>
                              <p:par>
                                <p:cTn id="61" presetID="0" presetClass="path" presetSubtype="0" accel="50000" decel="50000" fill="hold" grpId="0" nodeType="withEffect">
                                  <p:stCondLst>
                                    <p:cond delay="500"/>
                                  </p:stCondLst>
                                  <p:childTnLst>
                                    <p:animMotion origin="layout" path="M -3.33333E-6 2.22222E-6 L 0.2066 -0.00301 " pathEditMode="relative" rAng="0" ptsTypes="AA">
                                      <p:cBhvr>
                                        <p:cTn id="62" dur="2000" fill="hold"/>
                                        <p:tgtEl>
                                          <p:spTgt spid="356447"/>
                                        </p:tgtEl>
                                        <p:attrNameLst>
                                          <p:attrName>ppt_x</p:attrName>
                                          <p:attrName>ppt_y</p:attrName>
                                        </p:attrNameLst>
                                      </p:cBhvr>
                                      <p:rCtr x="10330" y="-162"/>
                                    </p:animMotion>
                                  </p:childTnLst>
                                </p:cTn>
                              </p:par>
                              <p:par>
                                <p:cTn id="63" presetID="0" presetClass="path" presetSubtype="0" accel="50000" decel="50000" fill="hold" grpId="0" nodeType="withEffect">
                                  <p:stCondLst>
                                    <p:cond delay="500"/>
                                  </p:stCondLst>
                                  <p:childTnLst>
                                    <p:animMotion origin="layout" path="M 3.05556E-6 -2.96296E-6 L 0.21805 0.03148 " pathEditMode="relative" rAng="0" ptsTypes="AA">
                                      <p:cBhvr>
                                        <p:cTn id="64" dur="2000" fill="hold"/>
                                        <p:tgtEl>
                                          <p:spTgt spid="356448"/>
                                        </p:tgtEl>
                                        <p:attrNameLst>
                                          <p:attrName>ppt_x</p:attrName>
                                          <p:attrName>ppt_y</p:attrName>
                                        </p:attrNameLst>
                                      </p:cBhvr>
                                      <p:rCtr x="10903" y="1574"/>
                                    </p:animMotion>
                                  </p:childTnLst>
                                </p:cTn>
                              </p:par>
                              <p:par>
                                <p:cTn id="65" presetID="0" presetClass="path" presetSubtype="0" accel="50000" decel="50000" fill="hold" grpId="0" nodeType="withEffect">
                                  <p:stCondLst>
                                    <p:cond delay="500"/>
                                  </p:stCondLst>
                                  <p:childTnLst>
                                    <p:animMotion origin="layout" path="M 1.94444E-6 3.7037E-6 L 0.20208 0.02592 " pathEditMode="relative" rAng="0" ptsTypes="AA">
                                      <p:cBhvr>
                                        <p:cTn id="66" dur="2000" fill="hold"/>
                                        <p:tgtEl>
                                          <p:spTgt spid="356449"/>
                                        </p:tgtEl>
                                        <p:attrNameLst>
                                          <p:attrName>ppt_x</p:attrName>
                                          <p:attrName>ppt_y</p:attrName>
                                        </p:attrNameLst>
                                      </p:cBhvr>
                                      <p:rCtr x="10104" y="1296"/>
                                    </p:animMotion>
                                  </p:childTnLst>
                                </p:cTn>
                              </p:par>
                              <p:par>
                                <p:cTn id="67" presetID="0" presetClass="path" presetSubtype="0" accel="50000" decel="50000" fill="hold" grpId="0" nodeType="withEffect">
                                  <p:stCondLst>
                                    <p:cond delay="500"/>
                                  </p:stCondLst>
                                  <p:childTnLst>
                                    <p:animMotion origin="layout" path="M -3.33333E-6 -4.44444E-6 L 0.18455 -0.00763 " pathEditMode="relative" rAng="0" ptsTypes="AA">
                                      <p:cBhvr>
                                        <p:cTn id="68" dur="2000" fill="hold"/>
                                        <p:tgtEl>
                                          <p:spTgt spid="356450"/>
                                        </p:tgtEl>
                                        <p:attrNameLst>
                                          <p:attrName>ppt_x</p:attrName>
                                          <p:attrName>ppt_y</p:attrName>
                                        </p:attrNameLst>
                                      </p:cBhvr>
                                      <p:rCtr x="9219" y="-394"/>
                                    </p:animMotion>
                                  </p:childTnLst>
                                </p:cTn>
                              </p:par>
                              <p:par>
                                <p:cTn id="69" presetID="0" presetClass="path" presetSubtype="0" accel="50000" decel="50000" fill="hold" grpId="0" nodeType="withEffect">
                                  <p:stCondLst>
                                    <p:cond delay="1000"/>
                                  </p:stCondLst>
                                  <p:childTnLst>
                                    <p:animMotion origin="layout" path="M -5.55556E-7 4.07407E-6 L 0.21111 0.10694 " pathEditMode="relative" rAng="0" ptsTypes="AA">
                                      <p:cBhvr>
                                        <p:cTn id="70" dur="2000" fill="hold"/>
                                        <p:tgtEl>
                                          <p:spTgt spid="356451"/>
                                        </p:tgtEl>
                                        <p:attrNameLst>
                                          <p:attrName>ppt_x</p:attrName>
                                          <p:attrName>ppt_y</p:attrName>
                                        </p:attrNameLst>
                                      </p:cBhvr>
                                      <p:rCtr x="10556" y="5347"/>
                                    </p:animMotion>
                                  </p:childTnLst>
                                </p:cTn>
                              </p:par>
                              <p:par>
                                <p:cTn id="71" presetID="0" presetClass="path" presetSubtype="0" accel="50000" decel="50000" fill="hold" grpId="0" nodeType="withEffect">
                                  <p:stCondLst>
                                    <p:cond delay="1000"/>
                                  </p:stCondLst>
                                  <p:childTnLst>
                                    <p:animMotion origin="layout" path="M 1.38889E-6 -2.22222E-6 L 0.1868 0.11829 " pathEditMode="relative" rAng="0" ptsTypes="AA">
                                      <p:cBhvr>
                                        <p:cTn id="72" dur="2000" fill="hold"/>
                                        <p:tgtEl>
                                          <p:spTgt spid="356452"/>
                                        </p:tgtEl>
                                        <p:attrNameLst>
                                          <p:attrName>ppt_x</p:attrName>
                                          <p:attrName>ppt_y</p:attrName>
                                        </p:attrNameLst>
                                      </p:cBhvr>
                                      <p:rCtr x="9340" y="5903"/>
                                    </p:animMotion>
                                  </p:childTnLst>
                                </p:cTn>
                              </p:par>
                              <p:par>
                                <p:cTn id="73" presetID="0" presetClass="path" presetSubtype="0" accel="50000" decel="50000" fill="hold" grpId="0" nodeType="withEffect">
                                  <p:stCondLst>
                                    <p:cond delay="1000"/>
                                  </p:stCondLst>
                                  <p:childTnLst>
                                    <p:animMotion origin="layout" path="M 2.5E-6 -4.07407E-6 L 0.221 0.07709 " pathEditMode="relative" rAng="0" ptsTypes="AA">
                                      <p:cBhvr>
                                        <p:cTn id="74" dur="2000" fill="hold"/>
                                        <p:tgtEl>
                                          <p:spTgt spid="356453"/>
                                        </p:tgtEl>
                                        <p:attrNameLst>
                                          <p:attrName>ppt_x</p:attrName>
                                          <p:attrName>ppt_y</p:attrName>
                                        </p:attrNameLst>
                                      </p:cBhvr>
                                      <p:rCtr x="11042" y="3843"/>
                                    </p:animMotion>
                                  </p:childTnLst>
                                </p:cTn>
                              </p:par>
                              <p:par>
                                <p:cTn id="75" presetID="0" presetClass="path" presetSubtype="0" accel="50000" decel="50000" fill="hold" grpId="0" nodeType="withEffect">
                                  <p:stCondLst>
                                    <p:cond delay="1000"/>
                                  </p:stCondLst>
                                  <p:childTnLst>
                                    <p:animMotion origin="layout" path="M 4.44444E-6 -3.7037E-7 L 0.21701 0.01019 " pathEditMode="relative" rAng="0" ptsTypes="AA">
                                      <p:cBhvr>
                                        <p:cTn id="76" dur="2000" fill="hold"/>
                                        <p:tgtEl>
                                          <p:spTgt spid="356454"/>
                                        </p:tgtEl>
                                        <p:attrNameLst>
                                          <p:attrName>ppt_x</p:attrName>
                                          <p:attrName>ppt_y</p:attrName>
                                        </p:attrNameLst>
                                      </p:cBhvr>
                                      <p:rCtr x="10851" y="509"/>
                                    </p:animMotion>
                                  </p:childTnLst>
                                </p:cTn>
                              </p:par>
                              <p:par>
                                <p:cTn id="77" presetID="0" presetClass="path" presetSubtype="0" accel="50000" decel="50000" fill="hold" grpId="0" nodeType="withEffect">
                                  <p:stCondLst>
                                    <p:cond delay="1000"/>
                                  </p:stCondLst>
                                  <p:childTnLst>
                                    <p:animMotion origin="layout" path="M -2.77778E-6 2.22222E-6 L 0.22014 0.04352 " pathEditMode="relative" rAng="0" ptsTypes="AA">
                                      <p:cBhvr>
                                        <p:cTn id="78" dur="2000" fill="hold"/>
                                        <p:tgtEl>
                                          <p:spTgt spid="356455"/>
                                        </p:tgtEl>
                                        <p:attrNameLst>
                                          <p:attrName>ppt_x</p:attrName>
                                          <p:attrName>ppt_y</p:attrName>
                                        </p:attrNameLst>
                                      </p:cBhvr>
                                      <p:rCtr x="11007" y="2176"/>
                                    </p:animMotion>
                                  </p:childTnLst>
                                </p:cTn>
                              </p:par>
                              <p:par>
                                <p:cTn id="79" presetID="0" presetClass="path" presetSubtype="0" accel="50000" decel="50000" fill="hold" grpId="0" nodeType="withEffect">
                                  <p:stCondLst>
                                    <p:cond delay="1000"/>
                                  </p:stCondLst>
                                  <p:childTnLst>
                                    <p:animMotion origin="layout" path="M 2.22222E-6 7.40741E-7 L 0.20243 -0.00023 " pathEditMode="relative" rAng="0" ptsTypes="AA">
                                      <p:cBhvr>
                                        <p:cTn id="80" dur="2000" fill="hold"/>
                                        <p:tgtEl>
                                          <p:spTgt spid="356456"/>
                                        </p:tgtEl>
                                        <p:attrNameLst>
                                          <p:attrName>ppt_x</p:attrName>
                                          <p:attrName>ppt_y</p:attrName>
                                        </p:attrNameLst>
                                      </p:cBhvr>
                                      <p:rCtr x="10122" y="-23"/>
                                    </p:animMotion>
                                  </p:childTnLst>
                                </p:cTn>
                              </p:par>
                              <p:par>
                                <p:cTn id="81" presetID="0" presetClass="path" presetSubtype="0" accel="50000" decel="50000" fill="hold" grpId="0" nodeType="withEffect">
                                  <p:stCondLst>
                                    <p:cond delay="1000"/>
                                  </p:stCondLst>
                                  <p:childTnLst>
                                    <p:animMotion origin="layout" path="M 0.0 -3.33333E-6 L 0.19444 0.02037 " pathEditMode="relative" rAng="0" ptsTypes="AA">
                                      <p:cBhvr>
                                        <p:cTn id="82" dur="2000" fill="hold"/>
                                        <p:tgtEl>
                                          <p:spTgt spid="356457"/>
                                        </p:tgtEl>
                                        <p:attrNameLst>
                                          <p:attrName>ppt_x</p:attrName>
                                          <p:attrName>ppt_y</p:attrName>
                                        </p:attrNameLst>
                                      </p:cBhvr>
                                      <p:rCtr x="9722" y="1019"/>
                                    </p:animMotion>
                                  </p:childTnLst>
                                </p:cTn>
                              </p:par>
                              <p:par>
                                <p:cTn id="83" presetID="0" presetClass="path" presetSubtype="0" accel="50000" decel="50000" fill="hold" grpId="0" nodeType="withEffect">
                                  <p:stCondLst>
                                    <p:cond delay="1000"/>
                                  </p:stCondLst>
                                  <p:childTnLst>
                                    <p:animMotion origin="layout" path="M 3.05556E-6 4.07407E-6 L 0.18316 -0.00487 " pathEditMode="relative" rAng="0" ptsTypes="AA">
                                      <p:cBhvr>
                                        <p:cTn id="84" dur="2000" fill="hold"/>
                                        <p:tgtEl>
                                          <p:spTgt spid="356458"/>
                                        </p:tgtEl>
                                        <p:attrNameLst>
                                          <p:attrName>ppt_x</p:attrName>
                                          <p:attrName>ppt_y</p:attrName>
                                        </p:attrNameLst>
                                      </p:cBhvr>
                                      <p:rCtr x="9149" y="-255"/>
                                    </p:animMotion>
                                  </p:childTnLst>
                                </p:cTn>
                              </p:par>
                              <p:par>
                                <p:cTn id="85" presetID="0" presetClass="path" presetSubtype="0" accel="50000" decel="50000" fill="hold" grpId="0" nodeType="withEffect">
                                  <p:stCondLst>
                                    <p:cond delay="1500"/>
                                  </p:stCondLst>
                                  <p:childTnLst>
                                    <p:animMotion origin="layout" path="M -3.33333E-6 -2.96296E-6 L 0.21216 0.10695 " pathEditMode="relative" rAng="0" ptsTypes="AA">
                                      <p:cBhvr>
                                        <p:cTn id="86" dur="2000" fill="hold"/>
                                        <p:tgtEl>
                                          <p:spTgt spid="356462"/>
                                        </p:tgtEl>
                                        <p:attrNameLst>
                                          <p:attrName>ppt_x</p:attrName>
                                          <p:attrName>ppt_y</p:attrName>
                                        </p:attrNameLst>
                                      </p:cBhvr>
                                      <p:rCtr x="10608" y="5347"/>
                                    </p:animMotion>
                                  </p:childTnLst>
                                </p:cTn>
                              </p:par>
                              <p:par>
                                <p:cTn id="87" presetID="0" presetClass="path" presetSubtype="0" accel="50000" decel="50000" fill="hold" grpId="0" nodeType="withEffect">
                                  <p:stCondLst>
                                    <p:cond delay="1500"/>
                                  </p:stCondLst>
                                  <p:childTnLst>
                                    <p:animMotion origin="layout" path="M -3.05556E-6 -3.7037E-6 L 0.19514 0.12385 " pathEditMode="relative" rAng="0" ptsTypes="AA">
                                      <p:cBhvr>
                                        <p:cTn id="88" dur="2000" fill="hold"/>
                                        <p:tgtEl>
                                          <p:spTgt spid="356463"/>
                                        </p:tgtEl>
                                        <p:attrNameLst>
                                          <p:attrName>ppt_x</p:attrName>
                                          <p:attrName>ppt_y</p:attrName>
                                        </p:attrNameLst>
                                      </p:cBhvr>
                                      <p:rCtr x="9757" y="6181"/>
                                    </p:animMotion>
                                  </p:childTnLst>
                                </p:cTn>
                              </p:par>
                              <p:par>
                                <p:cTn id="89" presetID="0" presetClass="path" presetSubtype="0" accel="50000" decel="50000" fill="hold" grpId="0" nodeType="withEffect">
                                  <p:stCondLst>
                                    <p:cond delay="1500"/>
                                  </p:stCondLst>
                                  <p:childTnLst>
                                    <p:animMotion origin="layout" path="M -2.77778E-7 3.33333E-6 L 0.21684 0.07986 " pathEditMode="relative" rAng="0" ptsTypes="AA">
                                      <p:cBhvr>
                                        <p:cTn id="90" dur="2000" fill="hold"/>
                                        <p:tgtEl>
                                          <p:spTgt spid="356464"/>
                                        </p:tgtEl>
                                        <p:attrNameLst>
                                          <p:attrName>ppt_x</p:attrName>
                                          <p:attrName>ppt_y</p:attrName>
                                        </p:attrNameLst>
                                      </p:cBhvr>
                                      <p:rCtr x="10833" y="3981"/>
                                    </p:animMotion>
                                  </p:childTnLst>
                                </p:cTn>
                              </p:par>
                              <p:par>
                                <p:cTn id="91" presetID="0" presetClass="path" presetSubtype="0" accel="50000" decel="50000" fill="hold" grpId="0" nodeType="withEffect">
                                  <p:stCondLst>
                                    <p:cond delay="1500"/>
                                  </p:stCondLst>
                                  <p:childTnLst>
                                    <p:animMotion origin="layout" path="M 1.66667E-6 -1.85185E-6 L 0.22014 0.00324 " pathEditMode="relative" rAng="0" ptsTypes="AA">
                                      <p:cBhvr>
                                        <p:cTn id="92" dur="2000" fill="hold"/>
                                        <p:tgtEl>
                                          <p:spTgt spid="356465"/>
                                        </p:tgtEl>
                                        <p:attrNameLst>
                                          <p:attrName>ppt_x</p:attrName>
                                          <p:attrName>ppt_y</p:attrName>
                                        </p:attrNameLst>
                                      </p:cBhvr>
                                      <p:rCtr x="11007" y="162"/>
                                    </p:animMotion>
                                  </p:childTnLst>
                                </p:cTn>
                              </p:par>
                              <p:par>
                                <p:cTn id="93" presetID="0" presetClass="path" presetSubtype="0" accel="50000" decel="50000" fill="hold" grpId="0" nodeType="withEffect">
                                  <p:stCondLst>
                                    <p:cond delay="1500"/>
                                  </p:stCondLst>
                                  <p:childTnLst>
                                    <p:animMotion origin="layout" path="M 2.77778E-6 -4.81481E-6 L 0.22014 0.04769 " pathEditMode="relative" rAng="0" ptsTypes="AA">
                                      <p:cBhvr>
                                        <p:cTn id="94" dur="2000" fill="hold"/>
                                        <p:tgtEl>
                                          <p:spTgt spid="356466"/>
                                        </p:tgtEl>
                                        <p:attrNameLst>
                                          <p:attrName>ppt_x</p:attrName>
                                          <p:attrName>ppt_y</p:attrName>
                                        </p:attrNameLst>
                                      </p:cBhvr>
                                      <p:rCtr x="11007" y="2384"/>
                                    </p:animMotion>
                                  </p:childTnLst>
                                </p:cTn>
                              </p:par>
                              <p:par>
                                <p:cTn id="95" presetID="0" presetClass="path" presetSubtype="0" accel="50000" decel="50000" fill="hold" grpId="0" nodeType="withEffect">
                                  <p:stCondLst>
                                    <p:cond delay="1500"/>
                                  </p:stCondLst>
                                  <p:childTnLst>
                                    <p:animMotion origin="layout" path="M 2.77778E-7 1.48148E-6 L 0.21701 0.03379 " pathEditMode="relative" rAng="0" ptsTypes="AA">
                                      <p:cBhvr>
                                        <p:cTn id="96" dur="2000" fill="hold"/>
                                        <p:tgtEl>
                                          <p:spTgt spid="356467"/>
                                        </p:tgtEl>
                                        <p:attrNameLst>
                                          <p:attrName>ppt_x</p:attrName>
                                          <p:attrName>ppt_y</p:attrName>
                                        </p:attrNameLst>
                                      </p:cBhvr>
                                      <p:rCtr x="10851" y="1690"/>
                                    </p:animMotion>
                                  </p:childTnLst>
                                </p:cTn>
                              </p:par>
                              <p:par>
                                <p:cTn id="97" presetID="0" presetClass="path" presetSubtype="0" accel="50000" decel="50000" fill="hold" grpId="0" nodeType="withEffect">
                                  <p:stCondLst>
                                    <p:cond delay="1500"/>
                                  </p:stCondLst>
                                  <p:childTnLst>
                                    <p:animMotion origin="layout" path="M -3.61111E-6 -4.81481E-6 L 0.19584 0.01945 " pathEditMode="relative" rAng="0" ptsTypes="AA">
                                      <p:cBhvr>
                                        <p:cTn id="98" dur="2000" fill="hold"/>
                                        <p:tgtEl>
                                          <p:spTgt spid="356468"/>
                                        </p:tgtEl>
                                        <p:attrNameLst>
                                          <p:attrName>ppt_x</p:attrName>
                                          <p:attrName>ppt_y</p:attrName>
                                        </p:attrNameLst>
                                      </p:cBhvr>
                                      <p:rCtr x="9792" y="972"/>
                                    </p:animMotion>
                                  </p:childTnLst>
                                </p:cTn>
                              </p:par>
                              <p:par>
                                <p:cTn id="99" presetID="0" presetClass="path" presetSubtype="0" accel="50000" decel="50000" fill="hold" grpId="0" nodeType="withEffect">
                                  <p:stCondLst>
                                    <p:cond delay="1500"/>
                                  </p:stCondLst>
                                  <p:childTnLst>
                                    <p:animMotion origin="layout" path="M -5.55556E-7 -2.96296E-6 L 0.18455 0.00348 " pathEditMode="relative" rAng="0" ptsTypes="AA">
                                      <p:cBhvr>
                                        <p:cTn id="100" dur="2000" fill="hold"/>
                                        <p:tgtEl>
                                          <p:spTgt spid="356469"/>
                                        </p:tgtEl>
                                        <p:attrNameLst>
                                          <p:attrName>ppt_x</p:attrName>
                                          <p:attrName>ppt_y</p:attrName>
                                        </p:attrNameLst>
                                      </p:cBhvr>
                                      <p:rCtr x="9219" y="162"/>
                                    </p:animMotion>
                                  </p:childTnLst>
                                </p:cTn>
                              </p:par>
                              <p:par>
                                <p:cTn id="101" presetID="0" presetClass="path" presetSubtype="0" accel="50000" decel="50000" fill="hold" grpId="0" nodeType="withEffect">
                                  <p:stCondLst>
                                    <p:cond delay="2000"/>
                                  </p:stCondLst>
                                  <p:childTnLst>
                                    <p:animMotion origin="layout" path="M 1.66667E-6 4.07407E-6 L 0.2184 0.10972 " pathEditMode="relative" rAng="0" ptsTypes="AA">
                                      <p:cBhvr>
                                        <p:cTn id="102" dur="2000" fill="hold"/>
                                        <p:tgtEl>
                                          <p:spTgt spid="356470"/>
                                        </p:tgtEl>
                                        <p:attrNameLst>
                                          <p:attrName>ppt_x</p:attrName>
                                          <p:attrName>ppt_y</p:attrName>
                                        </p:attrNameLst>
                                      </p:cBhvr>
                                      <p:rCtr x="10920" y="5486"/>
                                    </p:animMotion>
                                  </p:childTnLst>
                                </p:cTn>
                              </p:par>
                              <p:par>
                                <p:cTn id="103" presetID="0" presetClass="path" presetSubtype="0" accel="50000" decel="50000" fill="hold" grpId="0" nodeType="withEffect">
                                  <p:stCondLst>
                                    <p:cond delay="2000"/>
                                  </p:stCondLst>
                                  <p:childTnLst>
                                    <p:animMotion origin="layout" path="M 4.16667E-6 -7.40741E-7 L 0.20451 0.13634 " pathEditMode="relative" rAng="0" ptsTypes="AA">
                                      <p:cBhvr>
                                        <p:cTn id="104" dur="2000" fill="hold"/>
                                        <p:tgtEl>
                                          <p:spTgt spid="356471"/>
                                        </p:tgtEl>
                                        <p:attrNameLst>
                                          <p:attrName>ppt_x</p:attrName>
                                          <p:attrName>ppt_y</p:attrName>
                                        </p:attrNameLst>
                                      </p:cBhvr>
                                      <p:rCtr x="10226" y="6806"/>
                                    </p:animMotion>
                                  </p:childTnLst>
                                </p:cTn>
                              </p:par>
                              <p:par>
                                <p:cTn id="105" presetID="0" presetClass="path" presetSubtype="0" accel="50000" decel="50000" fill="hold" grpId="0" nodeType="withEffect">
                                  <p:stCondLst>
                                    <p:cond delay="2000"/>
                                  </p:stCondLst>
                                  <p:childTnLst>
                                    <p:animMotion origin="layout" path="M 2.5E-6 3.33333E-6 L 0.2158 0.07847 " pathEditMode="relative" rAng="0" ptsTypes="AA">
                                      <p:cBhvr>
                                        <p:cTn id="106" dur="2000" fill="hold"/>
                                        <p:tgtEl>
                                          <p:spTgt spid="356472"/>
                                        </p:tgtEl>
                                        <p:attrNameLst>
                                          <p:attrName>ppt_x</p:attrName>
                                          <p:attrName>ppt_y</p:attrName>
                                        </p:attrNameLst>
                                      </p:cBhvr>
                                      <p:rCtr x="10781" y="3912"/>
                                    </p:animMotion>
                                  </p:childTnLst>
                                </p:cTn>
                              </p:par>
                              <p:par>
                                <p:cTn id="107" presetID="0" presetClass="path" presetSubtype="0" accel="50000" decel="50000" fill="hold" grpId="0" nodeType="withEffect">
                                  <p:stCondLst>
                                    <p:cond delay="2000"/>
                                  </p:stCondLst>
                                  <p:childTnLst>
                                    <p:animMotion origin="layout" path="M -1.11111E-6 1.11111E-6 L 0.21702 0.00602 " pathEditMode="relative" rAng="0" ptsTypes="AA">
                                      <p:cBhvr>
                                        <p:cTn id="108" dur="2000" fill="hold"/>
                                        <p:tgtEl>
                                          <p:spTgt spid="356473"/>
                                        </p:tgtEl>
                                        <p:attrNameLst>
                                          <p:attrName>ppt_x</p:attrName>
                                          <p:attrName>ppt_y</p:attrName>
                                        </p:attrNameLst>
                                      </p:cBhvr>
                                      <p:rCtr x="10851" y="301"/>
                                    </p:animMotion>
                                  </p:childTnLst>
                                </p:cTn>
                              </p:par>
                              <p:par>
                                <p:cTn id="109" presetID="0" presetClass="path" presetSubtype="0" accel="50000" decel="50000" fill="hold" grpId="0" nodeType="withEffect">
                                  <p:stCondLst>
                                    <p:cond delay="2000"/>
                                  </p:stCondLst>
                                  <p:childTnLst>
                                    <p:animMotion origin="layout" path="M -2.77778E-6 -4.81481E-6 L 0.21181 0.04352 " pathEditMode="relative" rAng="0" ptsTypes="AA">
                                      <p:cBhvr>
                                        <p:cTn id="110" dur="2000" fill="hold"/>
                                        <p:tgtEl>
                                          <p:spTgt spid="356474"/>
                                        </p:tgtEl>
                                        <p:attrNameLst>
                                          <p:attrName>ppt_x</p:attrName>
                                          <p:attrName>ppt_y</p:attrName>
                                        </p:attrNameLst>
                                      </p:cBhvr>
                                      <p:rCtr x="10590" y="2176"/>
                                    </p:animMotion>
                                  </p:childTnLst>
                                </p:cTn>
                              </p:par>
                              <p:par>
                                <p:cTn id="111" presetID="0" presetClass="path" presetSubtype="0" accel="50000" decel="50000" fill="hold" grpId="0" nodeType="withEffect">
                                  <p:stCondLst>
                                    <p:cond delay="2000"/>
                                  </p:stCondLst>
                                  <p:childTnLst>
                                    <p:animMotion origin="layout" path="M -3.33333E-6 3.7037E-6 L 0.20452 0.00532 " pathEditMode="relative" rAng="0" ptsTypes="AA">
                                      <p:cBhvr>
                                        <p:cTn id="112" dur="2000" fill="hold"/>
                                        <p:tgtEl>
                                          <p:spTgt spid="356475"/>
                                        </p:tgtEl>
                                        <p:attrNameLst>
                                          <p:attrName>ppt_x</p:attrName>
                                          <p:attrName>ppt_y</p:attrName>
                                        </p:attrNameLst>
                                      </p:cBhvr>
                                      <p:rCtr x="10226" y="255"/>
                                    </p:animMotion>
                                  </p:childTnLst>
                                </p:cTn>
                              </p:par>
                              <p:par>
                                <p:cTn id="113" presetID="0" presetClass="path" presetSubtype="0" accel="50000" decel="50000" fill="hold" grpId="0" nodeType="withEffect">
                                  <p:stCondLst>
                                    <p:cond delay="2000"/>
                                  </p:stCondLst>
                                  <p:childTnLst>
                                    <p:animMotion origin="layout" path="M -2.5E-6 -1.48148E-6 L 0.22014 0.02963 " pathEditMode="relative" rAng="0" ptsTypes="AA">
                                      <p:cBhvr>
                                        <p:cTn id="114" dur="2000" fill="hold"/>
                                        <p:tgtEl>
                                          <p:spTgt spid="356476"/>
                                        </p:tgtEl>
                                        <p:attrNameLst>
                                          <p:attrName>ppt_x</p:attrName>
                                          <p:attrName>ppt_y</p:attrName>
                                        </p:attrNameLst>
                                      </p:cBhvr>
                                      <p:rCtr x="11007" y="1481"/>
                                    </p:animMotion>
                                  </p:childTnLst>
                                </p:cTn>
                              </p:par>
                              <p:par>
                                <p:cTn id="115" presetID="0" presetClass="path" presetSubtype="0" accel="50000" decel="50000" fill="hold" grpId="0" nodeType="withEffect">
                                  <p:stCondLst>
                                    <p:cond delay="2000"/>
                                  </p:stCondLst>
                                  <p:childTnLst>
                                    <p:animMotion origin="layout" path="M 3.61111E-6 2.22222E-6 L 0.19027 0.01852 " pathEditMode="relative" rAng="0" ptsTypes="AA">
                                      <p:cBhvr>
                                        <p:cTn id="116" dur="2000" fill="hold"/>
                                        <p:tgtEl>
                                          <p:spTgt spid="356477"/>
                                        </p:tgtEl>
                                        <p:attrNameLst>
                                          <p:attrName>ppt_x</p:attrName>
                                          <p:attrName>ppt_y</p:attrName>
                                        </p:attrNameLst>
                                      </p:cBhvr>
                                      <p:rCtr x="9514" y="926"/>
                                    </p:animMotion>
                                  </p:childTnLst>
                                </p:cTn>
                              </p:par>
                              <p:par>
                                <p:cTn id="117" presetID="0" presetClass="path" presetSubtype="0" accel="50000" decel="50000" fill="hold" grpId="0" nodeType="withEffect">
                                  <p:stCondLst>
                                    <p:cond delay="2000"/>
                                  </p:stCondLst>
                                  <p:childTnLst>
                                    <p:animMotion origin="layout" path="M 3.88889E-6 -2.96296E-6 L 0.19566 -0.00671 " pathEditMode="relative" rAng="0" ptsTypes="AA">
                                      <p:cBhvr>
                                        <p:cTn id="118" dur="2000" fill="hold"/>
                                        <p:tgtEl>
                                          <p:spTgt spid="356478"/>
                                        </p:tgtEl>
                                        <p:attrNameLst>
                                          <p:attrName>ppt_x</p:attrName>
                                          <p:attrName>ppt_y</p:attrName>
                                        </p:attrNameLst>
                                      </p:cBhvr>
                                      <p:rCtr x="9774" y="-347"/>
                                    </p:animMotion>
                                  </p:childTnLst>
                                </p:cTn>
                              </p:par>
                              <p:par>
                                <p:cTn id="119" presetID="0" presetClass="path" presetSubtype="0" accel="50000" decel="50000" fill="hold" grpId="0" nodeType="withEffect">
                                  <p:stCondLst>
                                    <p:cond delay="2500"/>
                                  </p:stCondLst>
                                  <p:childTnLst>
                                    <p:animMotion origin="layout" path="M 4.72222E-6 2.59259E-6 L 0.21527 0.10903 " pathEditMode="relative" rAng="0" ptsTypes="AA">
                                      <p:cBhvr>
                                        <p:cTn id="120" dur="2000" fill="hold"/>
                                        <p:tgtEl>
                                          <p:spTgt spid="356492"/>
                                        </p:tgtEl>
                                        <p:attrNameLst>
                                          <p:attrName>ppt_x</p:attrName>
                                          <p:attrName>ppt_y</p:attrName>
                                        </p:attrNameLst>
                                      </p:cBhvr>
                                      <p:rCtr x="10764" y="5440"/>
                                    </p:animMotion>
                                  </p:childTnLst>
                                </p:cTn>
                              </p:par>
                              <p:par>
                                <p:cTn id="121" presetID="0" presetClass="path" presetSubtype="0" accel="50000" decel="50000" fill="hold" grpId="0" nodeType="withEffect">
                                  <p:stCondLst>
                                    <p:cond delay="2500"/>
                                  </p:stCondLst>
                                  <p:childTnLst>
                                    <p:animMotion origin="layout" path="M 2.22222E-6 2.22222E-6 L 0.1967 0.13148 " pathEditMode="relative" rAng="0" ptsTypes="AA">
                                      <p:cBhvr>
                                        <p:cTn id="122" dur="2000" fill="hold"/>
                                        <p:tgtEl>
                                          <p:spTgt spid="356493"/>
                                        </p:tgtEl>
                                        <p:attrNameLst>
                                          <p:attrName>ppt_x</p:attrName>
                                          <p:attrName>ppt_y</p:attrName>
                                        </p:attrNameLst>
                                      </p:cBhvr>
                                      <p:rCtr x="9826" y="6574"/>
                                    </p:animMotion>
                                  </p:childTnLst>
                                </p:cTn>
                              </p:par>
                              <p:par>
                                <p:cTn id="123" presetID="0" presetClass="path" presetSubtype="0" accel="50000" decel="50000" fill="hold" grpId="0" nodeType="withEffect">
                                  <p:stCondLst>
                                    <p:cond delay="2500"/>
                                  </p:stCondLst>
                                  <p:childTnLst>
                                    <p:animMotion origin="layout" path="M 4.44444E-6 4.07407E-6 L 0.10816 -0.02801 " pathEditMode="relative" rAng="0" ptsTypes="AA">
                                      <p:cBhvr>
                                        <p:cTn id="124" dur="2000" fill="hold"/>
                                        <p:tgtEl>
                                          <p:spTgt spid="356494"/>
                                        </p:tgtEl>
                                        <p:attrNameLst>
                                          <p:attrName>ppt_x</p:attrName>
                                          <p:attrName>ppt_y</p:attrName>
                                        </p:attrNameLst>
                                      </p:cBhvr>
                                      <p:rCtr x="5399" y="-1412"/>
                                    </p:animMotion>
                                  </p:childTnLst>
                                </p:cTn>
                              </p:par>
                              <p:par>
                                <p:cTn id="125" presetID="0" presetClass="path" presetSubtype="0" accel="50000" decel="50000" fill="hold" grpId="0" nodeType="withEffect">
                                  <p:stCondLst>
                                    <p:cond delay="2500"/>
                                  </p:stCondLst>
                                  <p:childTnLst>
                                    <p:animMotion origin="layout" path="M 4.44444E-6 3.7037E-6 L 0.1217 0.02338 " pathEditMode="relative" rAng="0" ptsTypes="AA">
                                      <p:cBhvr>
                                        <p:cTn id="126" dur="2000" fill="hold"/>
                                        <p:tgtEl>
                                          <p:spTgt spid="356495"/>
                                        </p:tgtEl>
                                        <p:attrNameLst>
                                          <p:attrName>ppt_x</p:attrName>
                                          <p:attrName>ppt_y</p:attrName>
                                        </p:attrNameLst>
                                      </p:cBhvr>
                                      <p:rCtr x="6076" y="1157"/>
                                    </p:animMotion>
                                  </p:childTnLst>
                                </p:cTn>
                              </p:par>
                              <p:par>
                                <p:cTn id="127" presetID="0" presetClass="path" presetSubtype="0" accel="50000" decel="50000" fill="hold" grpId="0" nodeType="withEffect">
                                  <p:stCondLst>
                                    <p:cond delay="2000"/>
                                  </p:stCondLst>
                                  <p:childTnLst>
                                    <p:animMotion origin="layout" path="M 3.05556E-6 2.22222E-6 L 0.07795 0.00324 " pathEditMode="relative" rAng="0" ptsTypes="AA">
                                      <p:cBhvr>
                                        <p:cTn id="128" dur="2000" fill="hold"/>
                                        <p:tgtEl>
                                          <p:spTgt spid="356360"/>
                                        </p:tgtEl>
                                        <p:attrNameLst>
                                          <p:attrName>ppt_x</p:attrName>
                                          <p:attrName>ppt_y</p:attrName>
                                        </p:attrNameLst>
                                      </p:cBhvr>
                                      <p:rCtr x="3889" y="162"/>
                                    </p:animMotion>
                                  </p:childTnLst>
                                </p:cTn>
                              </p:par>
                              <p:par>
                                <p:cTn id="129" presetID="0" presetClass="path" presetSubtype="0" accel="50000" decel="50000" fill="hold" grpId="0" nodeType="withEffect">
                                  <p:stCondLst>
                                    <p:cond delay="2000"/>
                                  </p:stCondLst>
                                  <p:childTnLst>
                                    <p:animMotion origin="layout" path="M 4.72222E-6 -2.96296E-6 L 0.10399 0.01713 " pathEditMode="relative" rAng="0" ptsTypes="AA">
                                      <p:cBhvr>
                                        <p:cTn id="130" dur="2000" fill="hold"/>
                                        <p:tgtEl>
                                          <p:spTgt spid="356361"/>
                                        </p:tgtEl>
                                        <p:attrNameLst>
                                          <p:attrName>ppt_x</p:attrName>
                                          <p:attrName>ppt_y</p:attrName>
                                        </p:attrNameLst>
                                      </p:cBhvr>
                                      <p:rCtr x="5191" y="856"/>
                                    </p:animMotion>
                                  </p:childTnLst>
                                </p:cTn>
                              </p:par>
                              <p:par>
                                <p:cTn id="131" presetID="0" presetClass="path" presetSubtype="0" accel="50000" decel="50000" fill="hold" grpId="0" nodeType="withEffect">
                                  <p:stCondLst>
                                    <p:cond delay="2500"/>
                                  </p:stCondLst>
                                  <p:childTnLst>
                                    <p:animMotion origin="layout" path="M -8.33333E-7 -4.81481E-6 L 0.04601 0.00255 " pathEditMode="relative" rAng="0" ptsTypes="AA">
                                      <p:cBhvr>
                                        <p:cTn id="132" dur="2000" fill="hold"/>
                                        <p:tgtEl>
                                          <p:spTgt spid="356496"/>
                                        </p:tgtEl>
                                        <p:attrNameLst>
                                          <p:attrName>ppt_x</p:attrName>
                                          <p:attrName>ppt_y</p:attrName>
                                        </p:attrNameLst>
                                      </p:cBhvr>
                                      <p:rCtr x="2292" y="116"/>
                                    </p:animMotion>
                                  </p:childTnLst>
                                </p:cTn>
                              </p:par>
                              <p:par>
                                <p:cTn id="133" presetID="0" presetClass="path" presetSubtype="0" accel="50000" decel="50000" fill="hold" grpId="0" nodeType="withEffect">
                                  <p:stCondLst>
                                    <p:cond delay="2500"/>
                                  </p:stCondLst>
                                  <p:childTnLst>
                                    <p:animMotion origin="layout" path="M 1.11111E-6 -4.44444E-6 L 0.11614 -0.00347 " pathEditMode="relative" rAng="0" ptsTypes="AA">
                                      <p:cBhvr>
                                        <p:cTn id="134" dur="2000" fill="hold"/>
                                        <p:tgtEl>
                                          <p:spTgt spid="356497"/>
                                        </p:tgtEl>
                                        <p:attrNameLst>
                                          <p:attrName>ppt_x</p:attrName>
                                          <p:attrName>ppt_y</p:attrName>
                                        </p:attrNameLst>
                                      </p:cBhvr>
                                      <p:rCtr x="5799" y="-185"/>
                                    </p:animMotion>
                                  </p:childTnLst>
                                </p:cTn>
                              </p:par>
                              <p:par>
                                <p:cTn id="135" presetID="0" presetClass="path" presetSubtype="0" accel="50000" decel="50000" fill="hold" grpId="0" nodeType="withEffect">
                                  <p:stCondLst>
                                    <p:cond delay="2500"/>
                                  </p:stCondLst>
                                  <p:childTnLst>
                                    <p:animMotion origin="layout" path="M -1.94444E-6 -3.33333E-6 L 0.08229 0.05278 " pathEditMode="relative" rAng="0" ptsTypes="AA">
                                      <p:cBhvr>
                                        <p:cTn id="136" dur="2000" fill="hold"/>
                                        <p:tgtEl>
                                          <p:spTgt spid="356513"/>
                                        </p:tgtEl>
                                        <p:attrNameLst>
                                          <p:attrName>ppt_x</p:attrName>
                                          <p:attrName>ppt_y</p:attrName>
                                        </p:attrNameLst>
                                      </p:cBhvr>
                                      <p:rCtr x="4115" y="2639"/>
                                    </p:animMotion>
                                  </p:childTnLst>
                                </p:cTn>
                              </p:par>
                              <p:par>
                                <p:cTn id="137" presetID="0" presetClass="path" presetSubtype="0" accel="50000" decel="50000" fill="hold" grpId="1" nodeType="withEffect">
                                  <p:stCondLst>
                                    <p:cond delay="2500"/>
                                  </p:stCondLst>
                                  <p:childTnLst>
                                    <p:animMotion origin="layout" path="M -1.38889E-6 7.40741E-7 L 0.11562 0.06389 " pathEditMode="relative" ptsTypes="AA">
                                      <p:cBhvr>
                                        <p:cTn id="138" dur="2000" fill="hold"/>
                                        <p:tgtEl>
                                          <p:spTgt spid="35649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6354" grpId="0" animBg="1"/>
      <p:bldP spid="356355" grpId="0" animBg="1"/>
      <p:bldP spid="356356" grpId="0" animBg="1"/>
      <p:bldP spid="356357" grpId="0" animBg="1"/>
      <p:bldP spid="356358" grpId="0" animBg="1"/>
      <p:bldP spid="356359" grpId="0" animBg="1"/>
      <p:bldP spid="356360" grpId="0" animBg="1"/>
      <p:bldP spid="356361" grpId="0" animBg="1"/>
      <p:bldP spid="356362" grpId="0" animBg="1"/>
      <p:bldP spid="356363" grpId="0" animBg="1"/>
      <p:bldP spid="356364" grpId="0" animBg="1"/>
      <p:bldP spid="356365" grpId="0" animBg="1"/>
      <p:bldP spid="356395" grpId="0" animBg="1"/>
      <p:bldP spid="356401" grpId="0" animBg="1"/>
      <p:bldP spid="356402" grpId="0" animBg="1"/>
      <p:bldP spid="356407" grpId="0" animBg="1"/>
      <p:bldP spid="356409" grpId="0" animBg="1"/>
      <p:bldP spid="356417" grpId="0" animBg="1"/>
      <p:bldP spid="356418" grpId="0" animBg="1"/>
      <p:bldP spid="356421" grpId="0" animBg="1"/>
      <p:bldP spid="356426" grpId="0" animBg="1"/>
      <p:bldP spid="356442" grpId="0" animBg="1"/>
      <p:bldP spid="356443" grpId="0" animBg="1"/>
      <p:bldP spid="356444" grpId="0" animBg="1"/>
      <p:bldP spid="356445" grpId="0" animBg="1"/>
      <p:bldP spid="356446" grpId="0" animBg="1"/>
      <p:bldP spid="356447" grpId="0" animBg="1"/>
      <p:bldP spid="356448" grpId="0" animBg="1"/>
      <p:bldP spid="356449" grpId="0" animBg="1"/>
      <p:bldP spid="356450" grpId="0" animBg="1"/>
      <p:bldP spid="356451" grpId="0" animBg="1"/>
      <p:bldP spid="356452" grpId="0" animBg="1"/>
      <p:bldP spid="356453" grpId="0" animBg="1"/>
      <p:bldP spid="356454" grpId="0" animBg="1"/>
      <p:bldP spid="356455" grpId="0" animBg="1"/>
      <p:bldP spid="356456" grpId="0" animBg="1"/>
      <p:bldP spid="356457" grpId="0" animBg="1"/>
      <p:bldP spid="356458" grpId="0" animBg="1"/>
      <p:bldP spid="356462" grpId="0" animBg="1"/>
      <p:bldP spid="356463" grpId="0" animBg="1"/>
      <p:bldP spid="356464" grpId="0" animBg="1"/>
      <p:bldP spid="356465" grpId="0" animBg="1"/>
      <p:bldP spid="356466" grpId="0" animBg="1"/>
      <p:bldP spid="356467" grpId="0" animBg="1"/>
      <p:bldP spid="356468" grpId="0" animBg="1"/>
      <p:bldP spid="356469" grpId="0" animBg="1"/>
      <p:bldP spid="356470" grpId="0" animBg="1"/>
      <p:bldP spid="356471" grpId="0" animBg="1"/>
      <p:bldP spid="356472" grpId="0" animBg="1"/>
      <p:bldP spid="356473" grpId="0" animBg="1"/>
      <p:bldP spid="356474" grpId="0" animBg="1"/>
      <p:bldP spid="356475" grpId="0" animBg="1"/>
      <p:bldP spid="356476" grpId="0" animBg="1"/>
      <p:bldP spid="356477" grpId="0" animBg="1"/>
      <p:bldP spid="356478" grpId="0" animBg="1"/>
      <p:bldP spid="356492" grpId="0" animBg="1"/>
      <p:bldP spid="356492" grpId="1" animBg="1"/>
      <p:bldP spid="356493" grpId="0" animBg="1"/>
      <p:bldP spid="356494" grpId="0" animBg="1"/>
      <p:bldP spid="356495" grpId="0" animBg="1"/>
      <p:bldP spid="356496" grpId="0" animBg="1"/>
      <p:bldP spid="356497" grpId="0" animBg="1"/>
      <p:bldP spid="356513" grpId="0" animBg="1"/>
      <p:bldP spid="356522" grpId="0" animBg="1"/>
      <p:bldP spid="356523" grpId="0" animBg="1"/>
      <p:bldP spid="356524" grpId="0" animBg="1"/>
      <p:bldP spid="356525"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06425" y="387350"/>
            <a:ext cx="7629525" cy="908050"/>
          </a:xfrm>
        </p:spPr>
        <p:txBody>
          <a:bodyPr/>
          <a:lstStyle/>
          <a:p>
            <a:pPr eaLnBrk="1" hangingPunct="1">
              <a:defRPr/>
            </a:pPr>
            <a:r>
              <a:rPr lang="en-GB" sz="4000" smtClean="0">
                <a:latin typeface="Comic Sans MS" pitchFamily="66" charset="0"/>
              </a:rPr>
              <a:t>Aims</a:t>
            </a:r>
          </a:p>
        </p:txBody>
      </p:sp>
      <p:sp>
        <p:nvSpPr>
          <p:cNvPr id="3075" name="Rectangle 3"/>
          <p:cNvSpPr>
            <a:spLocks noGrp="1" noChangeArrowheads="1"/>
          </p:cNvSpPr>
          <p:nvPr>
            <p:ph type="body" idx="1"/>
          </p:nvPr>
        </p:nvSpPr>
        <p:spPr>
          <a:xfrm>
            <a:off x="1371600" y="1676400"/>
            <a:ext cx="7772400" cy="4114800"/>
          </a:xfrm>
        </p:spPr>
        <p:txBody>
          <a:bodyPr/>
          <a:lstStyle/>
          <a:p>
            <a:pPr eaLnBrk="1" hangingPunct="1"/>
            <a:r>
              <a:rPr lang="en-GB" smtClean="0"/>
              <a:t>History</a:t>
            </a:r>
          </a:p>
          <a:p>
            <a:pPr eaLnBrk="1" hangingPunct="1"/>
            <a:r>
              <a:rPr lang="en-GB" smtClean="0"/>
              <a:t>What, Why, When, Who</a:t>
            </a:r>
          </a:p>
          <a:p>
            <a:pPr eaLnBrk="1" hangingPunct="1"/>
            <a:r>
              <a:rPr lang="en-GB" smtClean="0"/>
              <a:t>Drug therapies </a:t>
            </a:r>
          </a:p>
          <a:p>
            <a:pPr eaLnBrk="1" hangingPunct="1"/>
            <a:r>
              <a:rPr lang="en-GB" smtClean="0"/>
              <a:t>Management of the 4 stages of Parkinson’s disease (PD)</a:t>
            </a:r>
          </a:p>
          <a:p>
            <a:pPr eaLnBrk="1" hangingPunct="1"/>
            <a:r>
              <a:rPr lang="en-GB" smtClean="0"/>
              <a:t>Neuropsychiatry complications</a:t>
            </a:r>
          </a:p>
          <a:p>
            <a:pPr eaLnBrk="1" hangingPunct="1"/>
            <a:r>
              <a:rPr lang="en-GB" smtClean="0"/>
              <a:t>The Future</a:t>
            </a:r>
            <a:endParaRPr lang="en-GB" sz="3600" smtClean="0"/>
          </a:p>
          <a:p>
            <a:pPr eaLnBrk="1" hangingPunct="1"/>
            <a:endParaRPr lang="en-GB" sz="3600" smtClean="0"/>
          </a:p>
          <a:p>
            <a:pPr eaLnBrk="1" hangingPunct="1"/>
            <a:endParaRPr lang="en-GB" sz="360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ctrTitle" idx="4294967295"/>
          </p:nvPr>
        </p:nvSpPr>
        <p:spPr>
          <a:xfrm>
            <a:off x="685800" y="2130425"/>
            <a:ext cx="7772400" cy="1470025"/>
          </a:xfrm>
        </p:spPr>
        <p:txBody>
          <a:bodyPr anchorCtr="0"/>
          <a:lstStyle/>
          <a:p>
            <a:pPr eaLnBrk="1" hangingPunct="1">
              <a:defRPr/>
            </a:pPr>
            <a:r>
              <a:rPr lang="en-GB" sz="7600" b="1" smtClean="0"/>
              <a:t>Parkinsonian State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02" name="Oval 2"/>
          <p:cNvSpPr>
            <a:spLocks noChangeArrowheads="1"/>
          </p:cNvSpPr>
          <p:nvPr/>
        </p:nvSpPr>
        <p:spPr bwMode="auto">
          <a:xfrm>
            <a:off x="3881438" y="31765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03" name="Oval 3"/>
          <p:cNvSpPr>
            <a:spLocks noChangeArrowheads="1"/>
          </p:cNvSpPr>
          <p:nvPr/>
        </p:nvSpPr>
        <p:spPr bwMode="auto">
          <a:xfrm>
            <a:off x="3995738" y="35385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32" name="Text Box 4"/>
          <p:cNvSpPr txBox="1">
            <a:spLocks noChangeArrowheads="1"/>
          </p:cNvSpPr>
          <p:nvPr/>
        </p:nvSpPr>
        <p:spPr bwMode="auto">
          <a:xfrm>
            <a:off x="6910388" y="5964238"/>
            <a:ext cx="1819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a:solidFill>
                  <a:srgbClr val="000000"/>
                </a:solidFill>
                <a:latin typeface="Arial" panose="020B0604020202020204" pitchFamily="34" charset="0"/>
                <a:ea typeface="MS PGothic" panose="020B0600070205080204" pitchFamily="34" charset="-128"/>
              </a:rPr>
              <a:t>Unactivated receptor</a:t>
            </a:r>
          </a:p>
        </p:txBody>
      </p:sp>
      <p:sp>
        <p:nvSpPr>
          <p:cNvPr id="22533" name="Freeform 5"/>
          <p:cNvSpPr>
            <a:spLocks/>
          </p:cNvSpPr>
          <p:nvPr/>
        </p:nvSpPr>
        <p:spPr bwMode="auto">
          <a:xfrm rot="-716707">
            <a:off x="-1041400" y="1243013"/>
            <a:ext cx="3679825" cy="3557587"/>
          </a:xfrm>
          <a:custGeom>
            <a:avLst/>
            <a:gdLst>
              <a:gd name="T0" fmla="*/ 43184633 w 2019"/>
              <a:gd name="T1" fmla="*/ 357974847 h 2119"/>
              <a:gd name="T2" fmla="*/ 49828002 w 2019"/>
              <a:gd name="T3" fmla="*/ 259321062 h 2119"/>
              <a:gd name="T4" fmla="*/ 348796013 w 2019"/>
              <a:gd name="T5" fmla="*/ 665213365 h 2119"/>
              <a:gd name="T6" fmla="*/ 1249020819 w 2019"/>
              <a:gd name="T7" fmla="*/ 1601023278 h 2119"/>
              <a:gd name="T8" fmla="*/ 1986473059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51084797 w 2019"/>
              <a:gd name="T45" fmla="*/ 2147483647 h 2119"/>
              <a:gd name="T46" fmla="*/ 39862037 w 2019"/>
              <a:gd name="T47" fmla="*/ 2147483647 h 2119"/>
              <a:gd name="T48" fmla="*/ 43184633 w 2019"/>
              <a:gd name="T49" fmla="*/ 35797484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534" name="Freeform 6"/>
          <p:cNvSpPr>
            <a:spLocks/>
          </p:cNvSpPr>
          <p:nvPr/>
        </p:nvSpPr>
        <p:spPr bwMode="auto">
          <a:xfrm rot="933390">
            <a:off x="1703388" y="-1638300"/>
            <a:ext cx="3794125" cy="3276600"/>
          </a:xfrm>
          <a:custGeom>
            <a:avLst/>
            <a:gdLst>
              <a:gd name="T0" fmla="*/ 45909100 w 2019"/>
              <a:gd name="T1" fmla="*/ 303661495 h 2119"/>
              <a:gd name="T2" fmla="*/ 52971172 w 2019"/>
              <a:gd name="T3" fmla="*/ 219974440 h 2119"/>
              <a:gd name="T4" fmla="*/ 370800081 w 2019"/>
              <a:gd name="T5" fmla="*/ 564283403 h 2119"/>
              <a:gd name="T6" fmla="*/ 1327817843 w 2019"/>
              <a:gd name="T7" fmla="*/ 1358105084 h 2119"/>
              <a:gd name="T8" fmla="*/ 2111796069 w 2019"/>
              <a:gd name="T9" fmla="*/ 1869785064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92160025 w 2019"/>
              <a:gd name="T45" fmla="*/ 2147483647 h 2119"/>
              <a:gd name="T46" fmla="*/ 42378065 w 2019"/>
              <a:gd name="T47" fmla="*/ 2053894728 h 2119"/>
              <a:gd name="T48" fmla="*/ 45909100 w 2019"/>
              <a:gd name="T49" fmla="*/ 303661495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535" name="Freeform 7"/>
          <p:cNvSpPr>
            <a:spLocks/>
          </p:cNvSpPr>
          <p:nvPr/>
        </p:nvSpPr>
        <p:spPr bwMode="auto">
          <a:xfrm>
            <a:off x="-1631950" y="5310188"/>
            <a:ext cx="5167313" cy="1757362"/>
          </a:xfrm>
          <a:custGeom>
            <a:avLst/>
            <a:gdLst>
              <a:gd name="T0" fmla="*/ 123488462 w 3255"/>
              <a:gd name="T1" fmla="*/ 803928821 h 1107"/>
              <a:gd name="T2" fmla="*/ 95765947 w 3255"/>
              <a:gd name="T3" fmla="*/ 723283844 h 1107"/>
              <a:gd name="T4" fmla="*/ 526713501 w 3255"/>
              <a:gd name="T5" fmla="*/ 869452865 h 1107"/>
              <a:gd name="T6" fmla="*/ 1713706416 w 3255"/>
              <a:gd name="T7" fmla="*/ 1081145930 h 1107"/>
              <a:gd name="T8" fmla="*/ 2147483647 w 3255"/>
              <a:gd name="T9" fmla="*/ 1129029679 h 1107"/>
              <a:gd name="T10" fmla="*/ 2147483647 w 3255"/>
              <a:gd name="T11" fmla="*/ 1144150612 h 1107"/>
              <a:gd name="T12" fmla="*/ 2147483647 w 3255"/>
              <a:gd name="T13" fmla="*/ 1076105619 h 1107"/>
              <a:gd name="T14" fmla="*/ 2147483647 w 3255"/>
              <a:gd name="T15" fmla="*/ 960178464 h 1107"/>
              <a:gd name="T16" fmla="*/ 2147483647 w 3255"/>
              <a:gd name="T17" fmla="*/ 826611015 h 1107"/>
              <a:gd name="T18" fmla="*/ 2147483647 w 3255"/>
              <a:gd name="T19" fmla="*/ 612397001 h 1107"/>
              <a:gd name="T20" fmla="*/ 2147483647 w 3255"/>
              <a:gd name="T21" fmla="*/ 322579908 h 1107"/>
              <a:gd name="T22" fmla="*/ 2147483647 w 3255"/>
              <a:gd name="T23" fmla="*/ 50403111 h 1107"/>
              <a:gd name="T24" fmla="*/ 2147483647 w 3255"/>
              <a:gd name="T25" fmla="*/ 30241866 h 1107"/>
              <a:gd name="T26" fmla="*/ 2147483647 w 3255"/>
              <a:gd name="T27" fmla="*/ 204131804 h 1107"/>
              <a:gd name="T28" fmla="*/ 2147483647 w 3255"/>
              <a:gd name="T29" fmla="*/ 839210999 h 1107"/>
              <a:gd name="T30" fmla="*/ 2147483647 w 3255"/>
              <a:gd name="T31" fmla="*/ 1837192590 h 1107"/>
              <a:gd name="T32" fmla="*/ 2147483647 w 3255"/>
              <a:gd name="T33" fmla="*/ 2147483647 h 1107"/>
              <a:gd name="T34" fmla="*/ 2147483647 w 3255"/>
              <a:gd name="T35" fmla="*/ 2096769403 h 1107"/>
              <a:gd name="T36" fmla="*/ 2147483647 w 3255"/>
              <a:gd name="T37" fmla="*/ 1842232901 h 1107"/>
              <a:gd name="T38" fmla="*/ 2147483647 w 3255"/>
              <a:gd name="T39" fmla="*/ 1854834472 h 1107"/>
              <a:gd name="T40" fmla="*/ 2147483647 w 3255"/>
              <a:gd name="T41" fmla="*/ 2056446915 h 1107"/>
              <a:gd name="T42" fmla="*/ 2147483647 w 3255"/>
              <a:gd name="T43" fmla="*/ 2147483647 h 1107"/>
              <a:gd name="T44" fmla="*/ 1685985488 w 3255"/>
              <a:gd name="T45" fmla="*/ 2147483647 h 1107"/>
              <a:gd name="T46" fmla="*/ 879535410 w 3255"/>
              <a:gd name="T47" fmla="*/ 2147483647 h 1107"/>
              <a:gd name="T48" fmla="*/ 123488462 w 3255"/>
              <a:gd name="T49" fmla="*/ 803928821 h 11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55"/>
              <a:gd name="T76" fmla="*/ 0 h 1107"/>
              <a:gd name="T77" fmla="*/ 3255 w 3255"/>
              <a:gd name="T78" fmla="*/ 1107 h 110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55" h="1107">
                <a:moveTo>
                  <a:pt x="49" y="319"/>
                </a:moveTo>
                <a:cubicBezTo>
                  <a:pt x="0" y="206"/>
                  <a:pt x="12" y="283"/>
                  <a:pt x="38" y="287"/>
                </a:cubicBezTo>
                <a:cubicBezTo>
                  <a:pt x="65" y="291"/>
                  <a:pt x="101" y="322"/>
                  <a:pt x="209" y="345"/>
                </a:cubicBezTo>
                <a:cubicBezTo>
                  <a:pt x="315" y="369"/>
                  <a:pt x="542" y="413"/>
                  <a:pt x="680" y="429"/>
                </a:cubicBezTo>
                <a:cubicBezTo>
                  <a:pt x="818" y="447"/>
                  <a:pt x="915" y="445"/>
                  <a:pt x="1041" y="448"/>
                </a:cubicBezTo>
                <a:cubicBezTo>
                  <a:pt x="1168" y="451"/>
                  <a:pt x="1307" y="457"/>
                  <a:pt x="1440" y="454"/>
                </a:cubicBezTo>
                <a:cubicBezTo>
                  <a:pt x="1576" y="450"/>
                  <a:pt x="1727" y="439"/>
                  <a:pt x="1852" y="427"/>
                </a:cubicBezTo>
                <a:cubicBezTo>
                  <a:pt x="1977" y="416"/>
                  <a:pt x="2103" y="396"/>
                  <a:pt x="2193" y="381"/>
                </a:cubicBezTo>
                <a:cubicBezTo>
                  <a:pt x="2282" y="364"/>
                  <a:pt x="2333" y="351"/>
                  <a:pt x="2390" y="328"/>
                </a:cubicBezTo>
                <a:cubicBezTo>
                  <a:pt x="2445" y="305"/>
                  <a:pt x="2483" y="274"/>
                  <a:pt x="2529" y="243"/>
                </a:cubicBezTo>
                <a:cubicBezTo>
                  <a:pt x="2577" y="208"/>
                  <a:pt x="2616" y="167"/>
                  <a:pt x="2672" y="128"/>
                </a:cubicBezTo>
                <a:cubicBezTo>
                  <a:pt x="2728" y="89"/>
                  <a:pt x="2806" y="40"/>
                  <a:pt x="2865" y="20"/>
                </a:cubicBezTo>
                <a:cubicBezTo>
                  <a:pt x="2923" y="0"/>
                  <a:pt x="2967" y="2"/>
                  <a:pt x="3013" y="12"/>
                </a:cubicBezTo>
                <a:cubicBezTo>
                  <a:pt x="3059" y="22"/>
                  <a:pt x="3107" y="28"/>
                  <a:pt x="3144" y="81"/>
                </a:cubicBezTo>
                <a:cubicBezTo>
                  <a:pt x="3181" y="134"/>
                  <a:pt x="3235" y="225"/>
                  <a:pt x="3237" y="333"/>
                </a:cubicBezTo>
                <a:cubicBezTo>
                  <a:pt x="3255" y="534"/>
                  <a:pt x="3223" y="637"/>
                  <a:pt x="3156" y="729"/>
                </a:cubicBezTo>
                <a:cubicBezTo>
                  <a:pt x="3089" y="821"/>
                  <a:pt x="3024" y="864"/>
                  <a:pt x="2941" y="883"/>
                </a:cubicBezTo>
                <a:cubicBezTo>
                  <a:pt x="2858" y="902"/>
                  <a:pt x="2761" y="876"/>
                  <a:pt x="2673" y="832"/>
                </a:cubicBezTo>
                <a:cubicBezTo>
                  <a:pt x="2585" y="788"/>
                  <a:pt x="2533" y="747"/>
                  <a:pt x="2470" y="731"/>
                </a:cubicBezTo>
                <a:cubicBezTo>
                  <a:pt x="2408" y="715"/>
                  <a:pt x="2383" y="722"/>
                  <a:pt x="2295" y="736"/>
                </a:cubicBezTo>
                <a:cubicBezTo>
                  <a:pt x="2207" y="750"/>
                  <a:pt x="2082" y="784"/>
                  <a:pt x="1941" y="816"/>
                </a:cubicBezTo>
                <a:cubicBezTo>
                  <a:pt x="1798" y="846"/>
                  <a:pt x="1654" y="888"/>
                  <a:pt x="1442" y="923"/>
                </a:cubicBezTo>
                <a:cubicBezTo>
                  <a:pt x="1231" y="957"/>
                  <a:pt x="852" y="1015"/>
                  <a:pt x="669" y="1023"/>
                </a:cubicBezTo>
                <a:cubicBezTo>
                  <a:pt x="488" y="1030"/>
                  <a:pt x="412" y="1107"/>
                  <a:pt x="349" y="962"/>
                </a:cubicBezTo>
                <a:cubicBezTo>
                  <a:pt x="295" y="845"/>
                  <a:pt x="95" y="416"/>
                  <a:pt x="49" y="3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536" name="Freeform 8"/>
          <p:cNvSpPr>
            <a:spLocks/>
          </p:cNvSpPr>
          <p:nvPr/>
        </p:nvSpPr>
        <p:spPr bwMode="auto">
          <a:xfrm rot="933390">
            <a:off x="1835150" y="-2574925"/>
            <a:ext cx="3794125" cy="3276600"/>
          </a:xfrm>
          <a:custGeom>
            <a:avLst/>
            <a:gdLst>
              <a:gd name="T0" fmla="*/ 45909100 w 2019"/>
              <a:gd name="T1" fmla="*/ 303661495 h 2119"/>
              <a:gd name="T2" fmla="*/ 52971172 w 2019"/>
              <a:gd name="T3" fmla="*/ 219974440 h 2119"/>
              <a:gd name="T4" fmla="*/ 370800081 w 2019"/>
              <a:gd name="T5" fmla="*/ 564283403 h 2119"/>
              <a:gd name="T6" fmla="*/ 1327817843 w 2019"/>
              <a:gd name="T7" fmla="*/ 1358105084 h 2119"/>
              <a:gd name="T8" fmla="*/ 2111796069 w 2019"/>
              <a:gd name="T9" fmla="*/ 1869785064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92160025 w 2019"/>
              <a:gd name="T45" fmla="*/ 2147483647 h 2119"/>
              <a:gd name="T46" fmla="*/ 42378065 w 2019"/>
              <a:gd name="T47" fmla="*/ 2053894728 h 2119"/>
              <a:gd name="T48" fmla="*/ 45909100 w 2019"/>
              <a:gd name="T49" fmla="*/ 303661495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537" name="Freeform 9"/>
          <p:cNvSpPr>
            <a:spLocks/>
          </p:cNvSpPr>
          <p:nvPr/>
        </p:nvSpPr>
        <p:spPr bwMode="auto">
          <a:xfrm rot="933390">
            <a:off x="852488" y="-1041400"/>
            <a:ext cx="4491037" cy="3503613"/>
          </a:xfrm>
          <a:custGeom>
            <a:avLst/>
            <a:gdLst>
              <a:gd name="T0" fmla="*/ 64322594 w 2019"/>
              <a:gd name="T1" fmla="*/ 347194986 h 2119"/>
              <a:gd name="T2" fmla="*/ 74218891 w 2019"/>
              <a:gd name="T3" fmla="*/ 251511133 h 2119"/>
              <a:gd name="T4" fmla="*/ 519530011 w 2019"/>
              <a:gd name="T5" fmla="*/ 645182315 h 2119"/>
              <a:gd name="T6" fmla="*/ 1860408185 w 2019"/>
              <a:gd name="T7" fmla="*/ 1552811533 h 2119"/>
              <a:gd name="T8" fmla="*/ 2147483647 w 2019"/>
              <a:gd name="T9" fmla="*/ 213784876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69788168 w 2019"/>
              <a:gd name="T45" fmla="*/ 2147483647 h 2119"/>
              <a:gd name="T46" fmla="*/ 59375558 w 2019"/>
              <a:gd name="T47" fmla="*/ 2147483647 h 2119"/>
              <a:gd name="T48" fmla="*/ 64322594 w 2019"/>
              <a:gd name="T49" fmla="*/ 347194986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538" name="Freeform 10"/>
          <p:cNvSpPr>
            <a:spLocks/>
          </p:cNvSpPr>
          <p:nvPr/>
        </p:nvSpPr>
        <p:spPr bwMode="auto">
          <a:xfrm rot="-716707">
            <a:off x="0" y="-576263"/>
            <a:ext cx="2284413" cy="3024188"/>
          </a:xfrm>
          <a:custGeom>
            <a:avLst/>
            <a:gdLst>
              <a:gd name="T0" fmla="*/ 16642611 w 2019"/>
              <a:gd name="T1" fmla="*/ 258677253 h 2119"/>
              <a:gd name="T2" fmla="*/ 19203099 w 2019"/>
              <a:gd name="T3" fmla="*/ 187388336 h 2119"/>
              <a:gd name="T4" fmla="*/ 134420563 w 2019"/>
              <a:gd name="T5" fmla="*/ 480693184 h 2119"/>
              <a:gd name="T6" fmla="*/ 481353766 w 2019"/>
              <a:gd name="T7" fmla="*/ 1156922458 h 2119"/>
              <a:gd name="T8" fmla="*/ 765557825 w 2019"/>
              <a:gd name="T9" fmla="*/ 1592803712 h 2119"/>
              <a:gd name="T10" fmla="*/ 1084326784 w 2019"/>
              <a:gd name="T11" fmla="*/ 2047018482 h 2119"/>
              <a:gd name="T12" fmla="*/ 1424858199 w 2019"/>
              <a:gd name="T13" fmla="*/ 2147483647 h 2119"/>
              <a:gd name="T14" fmla="*/ 1716743724 w 2019"/>
              <a:gd name="T15" fmla="*/ 2147483647 h 2119"/>
              <a:gd name="T16" fmla="*/ 1894690332 w 2019"/>
              <a:gd name="T17" fmla="*/ 2147483647 h 2119"/>
              <a:gd name="T18" fmla="*/ 2039352850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28966559 w 2019"/>
              <a:gd name="T33" fmla="*/ 2147483647 h 2119"/>
              <a:gd name="T34" fmla="*/ 1906211965 w 2019"/>
              <a:gd name="T35" fmla="*/ 2147483647 h 2119"/>
              <a:gd name="T36" fmla="*/ 1766671556 w 2019"/>
              <a:gd name="T37" fmla="*/ 2147483647 h 2119"/>
              <a:gd name="T38" fmla="*/ 1665535082 w 2019"/>
              <a:gd name="T39" fmla="*/ 2147483647 h 2119"/>
              <a:gd name="T40" fmla="*/ 1350607422 w 2019"/>
              <a:gd name="T41" fmla="*/ 2147483647 h 2119"/>
              <a:gd name="T42" fmla="*/ 910219212 w 2019"/>
              <a:gd name="T43" fmla="*/ 2147483647 h 2119"/>
              <a:gd name="T44" fmla="*/ 250918838 w 2019"/>
              <a:gd name="T45" fmla="*/ 2147483647 h 2119"/>
              <a:gd name="T46" fmla="*/ 15361801 w 2019"/>
              <a:gd name="T47" fmla="*/ 1749640471 h 2119"/>
              <a:gd name="T48" fmla="*/ 16642611 w 2019"/>
              <a:gd name="T49" fmla="*/ 258677253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539" name="Text Box 11"/>
          <p:cNvSpPr txBox="1">
            <a:spLocks noChangeArrowheads="1"/>
          </p:cNvSpPr>
          <p:nvPr/>
        </p:nvSpPr>
        <p:spPr bwMode="auto">
          <a:xfrm>
            <a:off x="6910388" y="5402263"/>
            <a:ext cx="1612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a:solidFill>
                  <a:srgbClr val="000000"/>
                </a:solidFill>
                <a:latin typeface="Arial" panose="020B0604020202020204" pitchFamily="34" charset="0"/>
                <a:ea typeface="MS PGothic" panose="020B0600070205080204" pitchFamily="34" charset="-128"/>
              </a:rPr>
              <a:t>Activated receptor</a:t>
            </a:r>
          </a:p>
        </p:txBody>
      </p:sp>
      <p:sp>
        <p:nvSpPr>
          <p:cNvPr id="22540" name="Freeform 12"/>
          <p:cNvSpPr>
            <a:spLocks/>
          </p:cNvSpPr>
          <p:nvPr/>
        </p:nvSpPr>
        <p:spPr bwMode="auto">
          <a:xfrm rot="-2233413">
            <a:off x="-1122363" y="2770188"/>
            <a:ext cx="4537076" cy="3848100"/>
          </a:xfrm>
          <a:custGeom>
            <a:avLst/>
            <a:gdLst>
              <a:gd name="T0" fmla="*/ 65647153 w 2019"/>
              <a:gd name="T1" fmla="*/ 418827277 h 2119"/>
              <a:gd name="T2" fmla="*/ 75748270 w 2019"/>
              <a:gd name="T3" fmla="*/ 303402437 h 2119"/>
              <a:gd name="T4" fmla="*/ 530235645 w 2019"/>
              <a:gd name="T5" fmla="*/ 778293207 h 2119"/>
              <a:gd name="T6" fmla="*/ 1898747205 w 2019"/>
              <a:gd name="T7" fmla="*/ 1873178445 h 2119"/>
              <a:gd name="T8" fmla="*/ 2147483647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89772455 w 2019"/>
              <a:gd name="T45" fmla="*/ 2147483647 h 2119"/>
              <a:gd name="T46" fmla="*/ 60597717 w 2019"/>
              <a:gd name="T47" fmla="*/ 2147483647 h 2119"/>
              <a:gd name="T48" fmla="*/ 65647153 w 2019"/>
              <a:gd name="T49" fmla="*/ 41882727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2541" name="Oval 13"/>
          <p:cNvSpPr>
            <a:spLocks noChangeArrowheads="1"/>
          </p:cNvSpPr>
          <p:nvPr/>
        </p:nvSpPr>
        <p:spPr bwMode="auto">
          <a:xfrm rot="-1516707">
            <a:off x="2982913" y="42259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42" name="Oval 14"/>
          <p:cNvSpPr>
            <a:spLocks noChangeArrowheads="1"/>
          </p:cNvSpPr>
          <p:nvPr/>
        </p:nvSpPr>
        <p:spPr bwMode="auto">
          <a:xfrm rot="-1516707">
            <a:off x="3327400" y="41656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43" name="Oval 15"/>
          <p:cNvSpPr>
            <a:spLocks noChangeArrowheads="1"/>
          </p:cNvSpPr>
          <p:nvPr/>
        </p:nvSpPr>
        <p:spPr bwMode="auto">
          <a:xfrm rot="-1516707">
            <a:off x="3052763" y="45481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44" name="Oval 16"/>
          <p:cNvSpPr>
            <a:spLocks noChangeArrowheads="1"/>
          </p:cNvSpPr>
          <p:nvPr/>
        </p:nvSpPr>
        <p:spPr bwMode="auto">
          <a:xfrm rot="-1516707">
            <a:off x="3287713" y="44037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45" name="Oval 17"/>
          <p:cNvSpPr>
            <a:spLocks noChangeArrowheads="1"/>
          </p:cNvSpPr>
          <p:nvPr/>
        </p:nvSpPr>
        <p:spPr bwMode="auto">
          <a:xfrm rot="-1516707">
            <a:off x="3375025" y="47339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46" name="Oval 18"/>
          <p:cNvSpPr>
            <a:spLocks noChangeArrowheads="1"/>
          </p:cNvSpPr>
          <p:nvPr/>
        </p:nvSpPr>
        <p:spPr bwMode="auto">
          <a:xfrm rot="-1516707">
            <a:off x="3400425" y="51419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47" name="Oval 19"/>
          <p:cNvSpPr>
            <a:spLocks noChangeArrowheads="1"/>
          </p:cNvSpPr>
          <p:nvPr/>
        </p:nvSpPr>
        <p:spPr bwMode="auto">
          <a:xfrm rot="-1516707">
            <a:off x="3049588" y="49704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48" name="Text Box 20"/>
          <p:cNvSpPr txBox="1">
            <a:spLocks noChangeArrowheads="1"/>
          </p:cNvSpPr>
          <p:nvPr/>
        </p:nvSpPr>
        <p:spPr bwMode="auto">
          <a:xfrm rot="-605035">
            <a:off x="-512763" y="4886325"/>
            <a:ext cx="3622676"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2000" b="1">
                <a:solidFill>
                  <a:srgbClr val="000000"/>
                </a:solidFill>
                <a:latin typeface="Arial" panose="020B0604020202020204" pitchFamily="34" charset="0"/>
                <a:ea typeface="MS PGothic" panose="020B0600070205080204" pitchFamily="34" charset="-128"/>
              </a:rPr>
              <a:t>Nigrostriatal nerve terminals</a:t>
            </a:r>
          </a:p>
        </p:txBody>
      </p:sp>
      <p:sp>
        <p:nvSpPr>
          <p:cNvPr id="22549" name="Line 21"/>
          <p:cNvSpPr>
            <a:spLocks noChangeShapeType="1"/>
          </p:cNvSpPr>
          <p:nvPr/>
        </p:nvSpPr>
        <p:spPr bwMode="auto">
          <a:xfrm flipV="1">
            <a:off x="6805613" y="1128713"/>
            <a:ext cx="790575" cy="139700"/>
          </a:xfrm>
          <a:prstGeom prst="line">
            <a:avLst/>
          </a:prstGeom>
          <a:noFill/>
          <a:ln w="28575">
            <a:solidFill>
              <a:schemeClr val="bg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2550" name="Text Box 22"/>
          <p:cNvSpPr txBox="1">
            <a:spLocks noChangeArrowheads="1"/>
          </p:cNvSpPr>
          <p:nvPr/>
        </p:nvSpPr>
        <p:spPr bwMode="auto">
          <a:xfrm>
            <a:off x="7677150" y="676275"/>
            <a:ext cx="1570038"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b="1">
                <a:solidFill>
                  <a:srgbClr val="000000"/>
                </a:solidFill>
                <a:latin typeface="Arial" panose="020B0604020202020204" pitchFamily="34" charset="0"/>
                <a:ea typeface="MS PGothic" panose="020B0600070205080204" pitchFamily="34" charset="-128"/>
              </a:rPr>
              <a:t>Striatal dopamine receptors</a:t>
            </a:r>
          </a:p>
        </p:txBody>
      </p:sp>
      <p:sp>
        <p:nvSpPr>
          <p:cNvPr id="22551" name="Text Box 23"/>
          <p:cNvSpPr txBox="1">
            <a:spLocks noChangeArrowheads="1"/>
          </p:cNvSpPr>
          <p:nvPr/>
        </p:nvSpPr>
        <p:spPr bwMode="auto">
          <a:xfrm>
            <a:off x="6737350" y="4454525"/>
            <a:ext cx="2116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2000" b="1">
                <a:solidFill>
                  <a:srgbClr val="000000"/>
                </a:solidFill>
                <a:latin typeface="Arial" panose="020B0604020202020204" pitchFamily="34" charset="0"/>
                <a:ea typeface="MS PGothic" panose="020B0600070205080204" pitchFamily="34" charset="-128"/>
              </a:rPr>
              <a:t>Striatal neurone</a:t>
            </a:r>
          </a:p>
        </p:txBody>
      </p:sp>
      <p:sp>
        <p:nvSpPr>
          <p:cNvPr id="22552" name="Text Box 24"/>
          <p:cNvSpPr txBox="1">
            <a:spLocks noChangeArrowheads="1"/>
          </p:cNvSpPr>
          <p:nvPr/>
        </p:nvSpPr>
        <p:spPr bwMode="auto">
          <a:xfrm>
            <a:off x="3689350" y="2413000"/>
            <a:ext cx="1289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b="1">
                <a:solidFill>
                  <a:schemeClr val="bg1"/>
                </a:solidFill>
                <a:latin typeface="Arial" panose="020B0604020202020204" pitchFamily="34" charset="0"/>
                <a:ea typeface="MS PGothic" panose="020B0600070205080204" pitchFamily="34" charset="-128"/>
              </a:rPr>
              <a:t>Dopamine</a:t>
            </a:r>
          </a:p>
        </p:txBody>
      </p:sp>
      <p:sp>
        <p:nvSpPr>
          <p:cNvPr id="22553" name="Text Box 25"/>
          <p:cNvSpPr txBox="1">
            <a:spLocks noChangeArrowheads="1"/>
          </p:cNvSpPr>
          <p:nvPr/>
        </p:nvSpPr>
        <p:spPr bwMode="auto">
          <a:xfrm>
            <a:off x="6910388" y="6383338"/>
            <a:ext cx="2794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a:solidFill>
                  <a:srgbClr val="000000"/>
                </a:solidFill>
                <a:latin typeface="Arial" panose="020B0604020202020204" pitchFamily="34" charset="0"/>
                <a:ea typeface="MS PGothic" panose="020B0600070205080204" pitchFamily="34" charset="-128"/>
              </a:rPr>
              <a:t>Normal neuronal function</a:t>
            </a:r>
          </a:p>
        </p:txBody>
      </p:sp>
      <p:pic>
        <p:nvPicPr>
          <p:cNvPr id="22554" name="Picture 26" descr="STALEVO_FIGA_GREEN-ARROW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45796">
            <a:off x="6480175" y="6399213"/>
            <a:ext cx="503238"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55" name="Rectangle 27"/>
          <p:cNvSpPr>
            <a:spLocks noChangeArrowheads="1"/>
          </p:cNvSpPr>
          <p:nvPr/>
        </p:nvSpPr>
        <p:spPr bwMode="auto">
          <a:xfrm>
            <a:off x="6411913" y="5229225"/>
            <a:ext cx="2732087" cy="1628775"/>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56" name="Oval 28"/>
          <p:cNvSpPr>
            <a:spLocks noChangeArrowheads="1"/>
          </p:cNvSpPr>
          <p:nvPr/>
        </p:nvSpPr>
        <p:spPr bwMode="auto">
          <a:xfrm rot="-336241">
            <a:off x="6546850" y="5286375"/>
            <a:ext cx="157163" cy="157163"/>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557" name="Picture 29" descr="STALEVO_TRAFFIC_NO-LIGH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309659">
            <a:off x="6410325" y="5313363"/>
            <a:ext cx="4572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58" name="Oval 30"/>
          <p:cNvSpPr>
            <a:spLocks noChangeArrowheads="1"/>
          </p:cNvSpPr>
          <p:nvPr/>
        </p:nvSpPr>
        <p:spPr bwMode="auto">
          <a:xfrm rot="-336241">
            <a:off x="6554788" y="5592763"/>
            <a:ext cx="157162" cy="157162"/>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559" name="Picture 31" descr="STALEVO_TRAFFIC_NO-LIGH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309659">
            <a:off x="6410325" y="5859463"/>
            <a:ext cx="4572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60" name="Oval 32"/>
          <p:cNvSpPr>
            <a:spLocks noChangeArrowheads="1"/>
          </p:cNvSpPr>
          <p:nvPr/>
        </p:nvSpPr>
        <p:spPr bwMode="auto">
          <a:xfrm rot="-1378028">
            <a:off x="6554788" y="5973763"/>
            <a:ext cx="157162" cy="157162"/>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61" name="Freeform 33"/>
          <p:cNvSpPr>
            <a:spLocks/>
          </p:cNvSpPr>
          <p:nvPr/>
        </p:nvSpPr>
        <p:spPr bwMode="auto">
          <a:xfrm>
            <a:off x="4330700" y="-155575"/>
            <a:ext cx="4210050" cy="7059613"/>
          </a:xfrm>
          <a:custGeom>
            <a:avLst/>
            <a:gdLst>
              <a:gd name="T0" fmla="*/ 87119783 w 2429"/>
              <a:gd name="T1" fmla="*/ 2147483647 h 4215"/>
              <a:gd name="T2" fmla="*/ 489674399 w 2429"/>
              <a:gd name="T3" fmla="*/ 2147483647 h 4215"/>
              <a:gd name="T4" fmla="*/ 2147483647 w 2429"/>
              <a:gd name="T5" fmla="*/ 1831807948 h 4215"/>
              <a:gd name="T6" fmla="*/ 2147483647 w 2429"/>
              <a:gd name="T7" fmla="*/ 0 h 4215"/>
              <a:gd name="T8" fmla="*/ 0 60000 65536"/>
              <a:gd name="T9" fmla="*/ 0 60000 65536"/>
              <a:gd name="T10" fmla="*/ 0 60000 65536"/>
              <a:gd name="T11" fmla="*/ 0 60000 65536"/>
              <a:gd name="T12" fmla="*/ 0 w 2429"/>
              <a:gd name="T13" fmla="*/ 0 h 4215"/>
              <a:gd name="T14" fmla="*/ 2429 w 2429"/>
              <a:gd name="T15" fmla="*/ 4215 h 4215"/>
            </a:gdLst>
            <a:ahLst/>
            <a:cxnLst>
              <a:cxn ang="T8">
                <a:pos x="T0" y="T1"/>
              </a:cxn>
              <a:cxn ang="T9">
                <a:pos x="T2" y="T3"/>
              </a:cxn>
              <a:cxn ang="T10">
                <a:pos x="T4" y="T5"/>
              </a:cxn>
              <a:cxn ang="T11">
                <a:pos x="T6" y="T7"/>
              </a:cxn>
            </a:cxnLst>
            <a:rect l="T12" t="T13" r="T14" b="T15"/>
            <a:pathLst>
              <a:path w="2429" h="4215">
                <a:moveTo>
                  <a:pt x="29" y="4215"/>
                </a:moveTo>
                <a:cubicBezTo>
                  <a:pt x="0" y="3216"/>
                  <a:pt x="37" y="2940"/>
                  <a:pt x="163" y="2468"/>
                </a:cubicBezTo>
                <a:cubicBezTo>
                  <a:pt x="289" y="1996"/>
                  <a:pt x="759" y="1176"/>
                  <a:pt x="1286" y="653"/>
                </a:cubicBezTo>
                <a:cubicBezTo>
                  <a:pt x="1813" y="130"/>
                  <a:pt x="2058" y="129"/>
                  <a:pt x="2429" y="0"/>
                </a:cubicBezTo>
              </a:path>
            </a:pathLst>
          </a:cu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pic>
        <p:nvPicPr>
          <p:cNvPr id="22562" name="Picture 34" descr="STALEVO_TRAFFIC_NO-LIGH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718347">
            <a:off x="6392863" y="495300"/>
            <a:ext cx="6318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3" name="Picture 35" descr="STALEVO_TRAFFIC_NO-LIGH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22306">
            <a:off x="6022975" y="923925"/>
            <a:ext cx="6318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4" name="Picture 36" descr="STALEVO_TRAFFIC_NO-LIGH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86288">
            <a:off x="6397625" y="501650"/>
            <a:ext cx="6318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65" name="Oval 37"/>
          <p:cNvSpPr>
            <a:spLocks noChangeArrowheads="1"/>
          </p:cNvSpPr>
          <p:nvPr/>
        </p:nvSpPr>
        <p:spPr bwMode="auto">
          <a:xfrm rot="1940653">
            <a:off x="6567488" y="665163"/>
            <a:ext cx="209550" cy="211137"/>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566" name="Picture 38" descr="STALEVO_TRAFFIC_NO-LIGH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22306">
            <a:off x="6022975" y="923925"/>
            <a:ext cx="6318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67" name="Oval 39"/>
          <p:cNvSpPr>
            <a:spLocks noChangeArrowheads="1"/>
          </p:cNvSpPr>
          <p:nvPr/>
        </p:nvSpPr>
        <p:spPr bwMode="auto">
          <a:xfrm rot="1940653">
            <a:off x="6167438" y="1127125"/>
            <a:ext cx="211137" cy="211138"/>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568" name="Picture 40" descr="STALEVO_TRAFFIC_NO-LIGHT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254989">
            <a:off x="4975225" y="2513013"/>
            <a:ext cx="688975"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9" name="Picture 41" descr="STALEVO_TRAFFIC_NO-LIGHT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328386">
            <a:off x="5180013" y="1851025"/>
            <a:ext cx="6540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70" name="Picture 42" descr="STALEVO_TRAFFIC_NO-LIGH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364979">
            <a:off x="5183188" y="1839913"/>
            <a:ext cx="6524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71" name="Oval 43"/>
          <p:cNvSpPr>
            <a:spLocks noChangeArrowheads="1"/>
          </p:cNvSpPr>
          <p:nvPr/>
        </p:nvSpPr>
        <p:spPr bwMode="auto">
          <a:xfrm rot="1797980">
            <a:off x="5329238" y="2051050"/>
            <a:ext cx="219075" cy="217488"/>
          </a:xfrm>
          <a:prstGeom prst="ellipse">
            <a:avLst/>
          </a:prstGeom>
          <a:gradFill rotWithShape="1">
            <a:gsLst>
              <a:gs pos="0">
                <a:srgbClr val="FF0000"/>
              </a:gs>
              <a:gs pos="100000">
                <a:srgbClr val="760000"/>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572" name="Picture 44" descr="STALEVO_TRAFFIC_NO-LIGHT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302667">
            <a:off x="4973638" y="2501900"/>
            <a:ext cx="708025"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73" name="Oval 45"/>
          <p:cNvSpPr>
            <a:spLocks noChangeArrowheads="1"/>
          </p:cNvSpPr>
          <p:nvPr/>
        </p:nvSpPr>
        <p:spPr bwMode="auto">
          <a:xfrm rot="65626">
            <a:off x="5140325" y="2720975"/>
            <a:ext cx="217488" cy="217488"/>
          </a:xfrm>
          <a:prstGeom prst="ellipse">
            <a:avLst/>
          </a:prstGeom>
          <a:gradFill rotWithShape="1">
            <a:gsLst>
              <a:gs pos="0">
                <a:srgbClr val="FF0000"/>
              </a:gs>
              <a:gs pos="100000">
                <a:srgbClr val="760000"/>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574" name="Picture 46" descr="STALEVO_FIGA_GREEN-ARROW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185">
            <a:off x="4918075" y="4159250"/>
            <a:ext cx="503238"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75" name="Picture 47" descr="STALEVO_FIGA_GREEN-ARROWS#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1973780">
            <a:off x="5029200" y="3698875"/>
            <a:ext cx="59690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76" name="Picture 48" descr="STALEVO_TRAFFIC_NO-LIGHT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876196">
            <a:off x="4494213" y="3490913"/>
            <a:ext cx="57467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77" name="Group 49"/>
          <p:cNvGrpSpPr>
            <a:grpSpLocks/>
          </p:cNvGrpSpPr>
          <p:nvPr/>
        </p:nvGrpSpPr>
        <p:grpSpPr bwMode="auto">
          <a:xfrm>
            <a:off x="3997325" y="5226050"/>
            <a:ext cx="742950" cy="1277938"/>
            <a:chOff x="3214" y="3234"/>
            <a:chExt cx="322" cy="554"/>
          </a:xfrm>
        </p:grpSpPr>
        <p:pic>
          <p:nvPicPr>
            <p:cNvPr id="22624" name="Picture 50" descr="STALEVO_TRAFFIC_NO-LIGHT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945796">
              <a:off x="3217" y="3493"/>
              <a:ext cx="318" cy="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25" name="Picture 51"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876196">
              <a:off x="3243" y="3249"/>
              <a:ext cx="280"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26" name="Picture 52" descr="STALEVO_TRAFFIC_NO-LIGH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25081">
              <a:off x="3229" y="3234"/>
              <a:ext cx="297" cy="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27" name="Oval 53"/>
            <p:cNvSpPr>
              <a:spLocks noChangeArrowheads="1"/>
            </p:cNvSpPr>
            <p:nvPr/>
          </p:nvSpPr>
          <p:spPr bwMode="auto">
            <a:xfrm rot="1137879">
              <a:off x="3289" y="3335"/>
              <a:ext cx="99" cy="99"/>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628" name="Picture 54" descr="STALEVO_TRAFFIC_NO-LIGHT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859013">
              <a:off x="3214" y="3491"/>
              <a:ext cx="322"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29" name="Oval 55"/>
            <p:cNvSpPr>
              <a:spLocks noChangeArrowheads="1"/>
            </p:cNvSpPr>
            <p:nvPr/>
          </p:nvSpPr>
          <p:spPr bwMode="auto">
            <a:xfrm rot="-1378028">
              <a:off x="3292" y="3605"/>
              <a:ext cx="99" cy="99"/>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
        <p:nvSpPr>
          <p:cNvPr id="22578" name="Freeform 56"/>
          <p:cNvSpPr>
            <a:spLocks/>
          </p:cNvSpPr>
          <p:nvPr/>
        </p:nvSpPr>
        <p:spPr bwMode="auto">
          <a:xfrm rot="-716707">
            <a:off x="-1027113" y="269875"/>
            <a:ext cx="4537076" cy="3848100"/>
          </a:xfrm>
          <a:custGeom>
            <a:avLst/>
            <a:gdLst>
              <a:gd name="T0" fmla="*/ 65647153 w 2019"/>
              <a:gd name="T1" fmla="*/ 418827277 h 2119"/>
              <a:gd name="T2" fmla="*/ 75748270 w 2019"/>
              <a:gd name="T3" fmla="*/ 303402437 h 2119"/>
              <a:gd name="T4" fmla="*/ 530235645 w 2019"/>
              <a:gd name="T5" fmla="*/ 778293207 h 2119"/>
              <a:gd name="T6" fmla="*/ 1898747205 w 2019"/>
              <a:gd name="T7" fmla="*/ 1873178445 h 2119"/>
              <a:gd name="T8" fmla="*/ 2147483647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89772455 w 2019"/>
              <a:gd name="T45" fmla="*/ 2147483647 h 2119"/>
              <a:gd name="T46" fmla="*/ 60597717 w 2019"/>
              <a:gd name="T47" fmla="*/ 2147483647 h 2119"/>
              <a:gd name="T48" fmla="*/ 65647153 w 2019"/>
              <a:gd name="T49" fmla="*/ 41882727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2579" name="Oval 57"/>
          <p:cNvSpPr>
            <a:spLocks noChangeArrowheads="1"/>
          </p:cNvSpPr>
          <p:nvPr/>
        </p:nvSpPr>
        <p:spPr bwMode="auto">
          <a:xfrm>
            <a:off x="3063875" y="25812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80" name="Oval 58"/>
          <p:cNvSpPr>
            <a:spLocks noChangeArrowheads="1"/>
          </p:cNvSpPr>
          <p:nvPr/>
        </p:nvSpPr>
        <p:spPr bwMode="auto">
          <a:xfrm>
            <a:off x="3400425" y="26733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81" name="Oval 59"/>
          <p:cNvSpPr>
            <a:spLocks noChangeArrowheads="1"/>
          </p:cNvSpPr>
          <p:nvPr/>
        </p:nvSpPr>
        <p:spPr bwMode="auto">
          <a:xfrm>
            <a:off x="2989263" y="29019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82" name="Oval 60"/>
          <p:cNvSpPr>
            <a:spLocks noChangeArrowheads="1"/>
          </p:cNvSpPr>
          <p:nvPr/>
        </p:nvSpPr>
        <p:spPr bwMode="auto">
          <a:xfrm>
            <a:off x="3262313" y="28717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61" name="Oval 61"/>
          <p:cNvSpPr>
            <a:spLocks noChangeArrowheads="1"/>
          </p:cNvSpPr>
          <p:nvPr/>
        </p:nvSpPr>
        <p:spPr bwMode="auto">
          <a:xfrm>
            <a:off x="3597275" y="30400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84" name="Oval 62"/>
          <p:cNvSpPr>
            <a:spLocks noChangeArrowheads="1"/>
          </p:cNvSpPr>
          <p:nvPr/>
        </p:nvSpPr>
        <p:spPr bwMode="auto">
          <a:xfrm>
            <a:off x="3201988" y="32067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63" name="Oval 63"/>
          <p:cNvSpPr>
            <a:spLocks noChangeArrowheads="1"/>
          </p:cNvSpPr>
          <p:nvPr/>
        </p:nvSpPr>
        <p:spPr bwMode="auto">
          <a:xfrm>
            <a:off x="3460750" y="34051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86" name="Oval 64"/>
          <p:cNvSpPr>
            <a:spLocks noChangeArrowheads="1"/>
          </p:cNvSpPr>
          <p:nvPr/>
        </p:nvSpPr>
        <p:spPr bwMode="auto">
          <a:xfrm>
            <a:off x="3048000" y="35877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87" name="Oval 65"/>
          <p:cNvSpPr>
            <a:spLocks noChangeArrowheads="1"/>
          </p:cNvSpPr>
          <p:nvPr/>
        </p:nvSpPr>
        <p:spPr bwMode="auto">
          <a:xfrm>
            <a:off x="2805113" y="32829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66" name="Oval 66"/>
          <p:cNvSpPr>
            <a:spLocks noChangeArrowheads="1"/>
          </p:cNvSpPr>
          <p:nvPr/>
        </p:nvSpPr>
        <p:spPr bwMode="auto">
          <a:xfrm>
            <a:off x="3579813" y="30368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67" name="Oval 67"/>
          <p:cNvSpPr>
            <a:spLocks noChangeArrowheads="1"/>
          </p:cNvSpPr>
          <p:nvPr/>
        </p:nvSpPr>
        <p:spPr bwMode="auto">
          <a:xfrm>
            <a:off x="3467100" y="34067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68" name="Oval 68"/>
          <p:cNvSpPr>
            <a:spLocks noChangeArrowheads="1"/>
          </p:cNvSpPr>
          <p:nvPr/>
        </p:nvSpPr>
        <p:spPr bwMode="auto">
          <a:xfrm>
            <a:off x="3586163" y="30384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69" name="Oval 69"/>
          <p:cNvSpPr>
            <a:spLocks noChangeArrowheads="1"/>
          </p:cNvSpPr>
          <p:nvPr/>
        </p:nvSpPr>
        <p:spPr bwMode="auto">
          <a:xfrm>
            <a:off x="3459163" y="34036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70" name="Oval 70"/>
          <p:cNvSpPr>
            <a:spLocks noChangeArrowheads="1"/>
          </p:cNvSpPr>
          <p:nvPr/>
        </p:nvSpPr>
        <p:spPr bwMode="auto">
          <a:xfrm>
            <a:off x="3587750" y="30353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71" name="Oval 71"/>
          <p:cNvSpPr>
            <a:spLocks noChangeArrowheads="1"/>
          </p:cNvSpPr>
          <p:nvPr/>
        </p:nvSpPr>
        <p:spPr bwMode="auto">
          <a:xfrm>
            <a:off x="3465513" y="34004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72" name="Oval 72"/>
          <p:cNvSpPr>
            <a:spLocks noChangeArrowheads="1"/>
          </p:cNvSpPr>
          <p:nvPr/>
        </p:nvSpPr>
        <p:spPr bwMode="auto">
          <a:xfrm>
            <a:off x="3570288" y="30368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73" name="Oval 73"/>
          <p:cNvSpPr>
            <a:spLocks noChangeArrowheads="1"/>
          </p:cNvSpPr>
          <p:nvPr/>
        </p:nvSpPr>
        <p:spPr bwMode="auto">
          <a:xfrm>
            <a:off x="3462338" y="34067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74" name="Oval 74"/>
          <p:cNvSpPr>
            <a:spLocks noChangeArrowheads="1"/>
          </p:cNvSpPr>
          <p:nvPr/>
        </p:nvSpPr>
        <p:spPr bwMode="auto">
          <a:xfrm>
            <a:off x="3576638" y="30480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75" name="Oval 75"/>
          <p:cNvSpPr>
            <a:spLocks noChangeArrowheads="1"/>
          </p:cNvSpPr>
          <p:nvPr/>
        </p:nvSpPr>
        <p:spPr bwMode="auto">
          <a:xfrm>
            <a:off x="3459163" y="34036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98" name="Text Box 76"/>
          <p:cNvSpPr txBox="1">
            <a:spLocks noChangeArrowheads="1"/>
          </p:cNvSpPr>
          <p:nvPr/>
        </p:nvSpPr>
        <p:spPr bwMode="auto">
          <a:xfrm rot="911671">
            <a:off x="-598488" y="2414588"/>
            <a:ext cx="3622676"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2000" b="1">
                <a:solidFill>
                  <a:srgbClr val="000000"/>
                </a:solidFill>
                <a:latin typeface="Arial" panose="020B0604020202020204" pitchFamily="34" charset="0"/>
                <a:ea typeface="MS PGothic" panose="020B0600070205080204" pitchFamily="34" charset="-128"/>
              </a:rPr>
              <a:t>Nigrostriatal nerve terminals</a:t>
            </a:r>
          </a:p>
        </p:txBody>
      </p:sp>
      <p:sp>
        <p:nvSpPr>
          <p:cNvPr id="22599" name="Line 77"/>
          <p:cNvSpPr>
            <a:spLocks noChangeShapeType="1"/>
          </p:cNvSpPr>
          <p:nvPr/>
        </p:nvSpPr>
        <p:spPr bwMode="auto">
          <a:xfrm rot="955218" flipV="1">
            <a:off x="3511550" y="2713038"/>
            <a:ext cx="369888" cy="114300"/>
          </a:xfrm>
          <a:prstGeom prst="line">
            <a:avLst/>
          </a:prstGeom>
          <a:noFill/>
          <a:ln w="28575">
            <a:solidFill>
              <a:schemeClr val="bg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nvGrpSpPr>
          <p:cNvPr id="22600" name="Group 78"/>
          <p:cNvGrpSpPr>
            <a:grpSpLocks/>
          </p:cNvGrpSpPr>
          <p:nvPr/>
        </p:nvGrpSpPr>
        <p:grpSpPr bwMode="auto">
          <a:xfrm rot="-802775">
            <a:off x="4406900" y="3468688"/>
            <a:ext cx="669925" cy="658812"/>
            <a:chOff x="3998" y="594"/>
            <a:chExt cx="317" cy="312"/>
          </a:xfrm>
        </p:grpSpPr>
        <p:sp>
          <p:nvSpPr>
            <p:cNvPr id="22621" name="Oval 79"/>
            <p:cNvSpPr>
              <a:spLocks noChangeArrowheads="1"/>
            </p:cNvSpPr>
            <p:nvPr/>
          </p:nvSpPr>
          <p:spPr bwMode="auto">
            <a:xfrm>
              <a:off x="3998" y="626"/>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622" name="Picture 80" descr="STALEVO_TRAFFIC_NO-LIGH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22306">
              <a:off x="4027" y="594"/>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23" name="Oval 81"/>
            <p:cNvSpPr>
              <a:spLocks noChangeArrowheads="1"/>
            </p:cNvSpPr>
            <p:nvPr/>
          </p:nvSpPr>
          <p:spPr bwMode="auto">
            <a:xfrm rot="1940653">
              <a:off x="4183" y="738"/>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
        <p:nvSpPr>
          <p:cNvPr id="358482" name="Oval 82"/>
          <p:cNvSpPr>
            <a:spLocks noChangeArrowheads="1"/>
          </p:cNvSpPr>
          <p:nvPr/>
        </p:nvSpPr>
        <p:spPr bwMode="auto">
          <a:xfrm>
            <a:off x="3932238" y="47069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83" name="Oval 83"/>
          <p:cNvSpPr>
            <a:spLocks noChangeArrowheads="1"/>
          </p:cNvSpPr>
          <p:nvPr/>
        </p:nvSpPr>
        <p:spPr bwMode="auto">
          <a:xfrm>
            <a:off x="3533775" y="42084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84" name="Oval 84"/>
          <p:cNvSpPr>
            <a:spLocks noChangeArrowheads="1"/>
          </p:cNvSpPr>
          <p:nvPr/>
        </p:nvSpPr>
        <p:spPr bwMode="auto">
          <a:xfrm>
            <a:off x="3397250" y="45735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85" name="Oval 85"/>
          <p:cNvSpPr>
            <a:spLocks noChangeArrowheads="1"/>
          </p:cNvSpPr>
          <p:nvPr/>
        </p:nvSpPr>
        <p:spPr bwMode="auto">
          <a:xfrm>
            <a:off x="3516313" y="42052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86" name="Oval 86"/>
          <p:cNvSpPr>
            <a:spLocks noChangeArrowheads="1"/>
          </p:cNvSpPr>
          <p:nvPr/>
        </p:nvSpPr>
        <p:spPr bwMode="auto">
          <a:xfrm>
            <a:off x="3403600" y="45751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87" name="Oval 87"/>
          <p:cNvSpPr>
            <a:spLocks noChangeArrowheads="1"/>
          </p:cNvSpPr>
          <p:nvPr/>
        </p:nvSpPr>
        <p:spPr bwMode="auto">
          <a:xfrm>
            <a:off x="3522663" y="42068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88" name="Oval 88"/>
          <p:cNvSpPr>
            <a:spLocks noChangeArrowheads="1"/>
          </p:cNvSpPr>
          <p:nvPr/>
        </p:nvSpPr>
        <p:spPr bwMode="auto">
          <a:xfrm>
            <a:off x="3395663" y="45720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89" name="Oval 89"/>
          <p:cNvSpPr>
            <a:spLocks noChangeArrowheads="1"/>
          </p:cNvSpPr>
          <p:nvPr/>
        </p:nvSpPr>
        <p:spPr bwMode="auto">
          <a:xfrm>
            <a:off x="3524250" y="42037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90" name="Oval 90"/>
          <p:cNvSpPr>
            <a:spLocks noChangeArrowheads="1"/>
          </p:cNvSpPr>
          <p:nvPr/>
        </p:nvSpPr>
        <p:spPr bwMode="auto">
          <a:xfrm>
            <a:off x="3402013" y="45688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91" name="Oval 91"/>
          <p:cNvSpPr>
            <a:spLocks noChangeArrowheads="1"/>
          </p:cNvSpPr>
          <p:nvPr/>
        </p:nvSpPr>
        <p:spPr bwMode="auto">
          <a:xfrm>
            <a:off x="3506788" y="42052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92" name="Oval 92"/>
          <p:cNvSpPr>
            <a:spLocks noChangeArrowheads="1"/>
          </p:cNvSpPr>
          <p:nvPr/>
        </p:nvSpPr>
        <p:spPr bwMode="auto">
          <a:xfrm>
            <a:off x="3398838" y="45751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93" name="Oval 93"/>
          <p:cNvSpPr>
            <a:spLocks noChangeArrowheads="1"/>
          </p:cNvSpPr>
          <p:nvPr/>
        </p:nvSpPr>
        <p:spPr bwMode="auto">
          <a:xfrm>
            <a:off x="3513138" y="42164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94" name="Oval 94"/>
          <p:cNvSpPr>
            <a:spLocks noChangeArrowheads="1"/>
          </p:cNvSpPr>
          <p:nvPr/>
        </p:nvSpPr>
        <p:spPr bwMode="auto">
          <a:xfrm>
            <a:off x="3395663" y="45720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95" name="Oval 95"/>
          <p:cNvSpPr>
            <a:spLocks noChangeArrowheads="1"/>
          </p:cNvSpPr>
          <p:nvPr/>
        </p:nvSpPr>
        <p:spPr bwMode="auto">
          <a:xfrm>
            <a:off x="3792538" y="43164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nvGrpSpPr>
          <p:cNvPr id="22615" name="Group 96"/>
          <p:cNvGrpSpPr>
            <a:grpSpLocks/>
          </p:cNvGrpSpPr>
          <p:nvPr/>
        </p:nvGrpSpPr>
        <p:grpSpPr bwMode="auto">
          <a:xfrm rot="599850">
            <a:off x="4367213" y="4019550"/>
            <a:ext cx="641350" cy="638175"/>
            <a:chOff x="2540" y="3579"/>
            <a:chExt cx="404" cy="402"/>
          </a:xfrm>
        </p:grpSpPr>
        <p:pic>
          <p:nvPicPr>
            <p:cNvPr id="22616" name="Picture 97" descr="STALEVO_TRAFFIC_NO-LIGHT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945796">
              <a:off x="2554" y="3584"/>
              <a:ext cx="39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617" name="Group 98"/>
            <p:cNvGrpSpPr>
              <a:grpSpLocks/>
            </p:cNvGrpSpPr>
            <p:nvPr/>
          </p:nvGrpSpPr>
          <p:grpSpPr bwMode="auto">
            <a:xfrm rot="-3318681">
              <a:off x="2537" y="3582"/>
              <a:ext cx="402" cy="395"/>
              <a:chOff x="3998" y="594"/>
              <a:chExt cx="317" cy="312"/>
            </a:xfrm>
          </p:grpSpPr>
          <p:sp>
            <p:nvSpPr>
              <p:cNvPr id="22618" name="Oval 99"/>
              <p:cNvSpPr>
                <a:spLocks noChangeArrowheads="1"/>
              </p:cNvSpPr>
              <p:nvPr/>
            </p:nvSpPr>
            <p:spPr bwMode="auto">
              <a:xfrm>
                <a:off x="3998" y="626"/>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619" name="Picture 100" descr="STALEVO_TRAFFIC_NO-LIGHT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1222306">
                <a:off x="4027" y="594"/>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20" name="Oval 101"/>
              <p:cNvSpPr>
                <a:spLocks noChangeArrowheads="1"/>
              </p:cNvSpPr>
              <p:nvPr/>
            </p:nvSpPr>
            <p:spPr bwMode="auto">
              <a:xfrm rot="1940653">
                <a:off x="4183" y="738"/>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accel="50000" decel="50000" fill="hold" grpId="0" nodeType="withEffect">
                                  <p:stCondLst>
                                    <p:cond delay="0"/>
                                  </p:stCondLst>
                                  <p:childTnLst>
                                    <p:animMotion origin="layout" path="M 7.5E-6 -5.55556E-6 L 0.08542 0.08055 " pathEditMode="relative" ptsTypes="AA">
                                      <p:cBhvr>
                                        <p:cTn id="6" dur="2000" fill="hold"/>
                                        <p:tgtEl>
                                          <p:spTgt spid="358402"/>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7.5E-6 -1.11111E-6 L 0.07396 0.02084 " pathEditMode="relative" ptsTypes="AA">
                                      <p:cBhvr>
                                        <p:cTn id="8" dur="2000" fill="hold"/>
                                        <p:tgtEl>
                                          <p:spTgt spid="358403"/>
                                        </p:tgtEl>
                                        <p:attrNameLst>
                                          <p:attrName>ppt_x</p:attrName>
                                          <p:attrName>ppt_y</p:attrName>
                                        </p:attrNameLst>
                                      </p:cBhvr>
                                    </p:animMotion>
                                  </p:childTnLst>
                                </p:cTn>
                              </p:par>
                              <p:par>
                                <p:cTn id="9" presetID="0" presetClass="path" presetSubtype="0" accel="50000" decel="50000" fill="hold" grpId="0" nodeType="withEffect">
                                  <p:stCondLst>
                                    <p:cond delay="0"/>
                                  </p:stCondLst>
                                  <p:childTnLst>
                                    <p:animMotion origin="layout" path="M 3.88889E-6 1.85185E-6 L 0.12066 0.09421 " pathEditMode="relative" rAng="0" ptsTypes="AA">
                                      <p:cBhvr>
                                        <p:cTn id="10" dur="2000" fill="hold"/>
                                        <p:tgtEl>
                                          <p:spTgt spid="358461"/>
                                        </p:tgtEl>
                                        <p:attrNameLst>
                                          <p:attrName>ppt_x</p:attrName>
                                          <p:attrName>ppt_y</p:attrName>
                                        </p:attrNameLst>
                                      </p:cBhvr>
                                      <p:rCtr x="6024" y="4699"/>
                                    </p:animMotion>
                                  </p:childTnLst>
                                </p:cTn>
                              </p:par>
                              <p:par>
                                <p:cTn id="11" presetID="0" presetClass="path" presetSubtype="0" accel="50000" decel="50000" fill="hold" grpId="0" nodeType="withEffect">
                                  <p:stCondLst>
                                    <p:cond delay="0"/>
                                  </p:stCondLst>
                                  <p:childTnLst>
                                    <p:animMotion origin="layout" path="M 4.44444E-6 1.11111E-6 L 0.14513 0.04005 " pathEditMode="relative" rAng="0" ptsTypes="AA">
                                      <p:cBhvr>
                                        <p:cTn id="12" dur="2000" fill="hold"/>
                                        <p:tgtEl>
                                          <p:spTgt spid="358463"/>
                                        </p:tgtEl>
                                        <p:attrNameLst>
                                          <p:attrName>ppt_x</p:attrName>
                                          <p:attrName>ppt_y</p:attrName>
                                        </p:attrNameLst>
                                      </p:cBhvr>
                                      <p:rCtr x="7257" y="1991"/>
                                    </p:animMotion>
                                  </p:childTnLst>
                                </p:cTn>
                              </p:par>
                              <p:par>
                                <p:cTn id="13" presetID="0" presetClass="path" presetSubtype="0" accel="50000" decel="50000" fill="hold" grpId="0" nodeType="withEffect">
                                  <p:stCondLst>
                                    <p:cond delay="500"/>
                                  </p:stCondLst>
                                  <p:childTnLst>
                                    <p:animMotion origin="layout" path="M 3.61111E-6 4.81481E-6 L 0.12222 0.09699 " pathEditMode="relative" rAng="0" ptsTypes="AA">
                                      <p:cBhvr>
                                        <p:cTn id="14" dur="2000" fill="hold"/>
                                        <p:tgtEl>
                                          <p:spTgt spid="358466"/>
                                        </p:tgtEl>
                                        <p:attrNameLst>
                                          <p:attrName>ppt_x</p:attrName>
                                          <p:attrName>ppt_y</p:attrName>
                                        </p:attrNameLst>
                                      </p:cBhvr>
                                      <p:rCtr x="6111" y="4838"/>
                                    </p:animMotion>
                                  </p:childTnLst>
                                </p:cTn>
                              </p:par>
                              <p:par>
                                <p:cTn id="15" presetID="0" presetClass="path" presetSubtype="0" accel="50000" decel="50000" fill="hold" grpId="0" nodeType="withEffect">
                                  <p:stCondLst>
                                    <p:cond delay="500"/>
                                  </p:stCondLst>
                                  <p:childTnLst>
                                    <p:animMotion origin="layout" path="M 5.55112E-17 -3.7037E-7 L 0.14514 0.04051 " pathEditMode="relative" rAng="0" ptsTypes="AA">
                                      <p:cBhvr>
                                        <p:cTn id="16" dur="2000" fill="hold"/>
                                        <p:tgtEl>
                                          <p:spTgt spid="358467"/>
                                        </p:tgtEl>
                                        <p:attrNameLst>
                                          <p:attrName>ppt_x</p:attrName>
                                          <p:attrName>ppt_y</p:attrName>
                                        </p:attrNameLst>
                                      </p:cBhvr>
                                      <p:rCtr x="7257" y="2014"/>
                                    </p:animMotion>
                                  </p:childTnLst>
                                </p:cTn>
                              </p:par>
                              <p:par>
                                <p:cTn id="17" presetID="0" presetClass="path" presetSubtype="0" accel="50000" decel="50000" fill="hold" grpId="0" nodeType="withEffect">
                                  <p:stCondLst>
                                    <p:cond delay="1000"/>
                                  </p:stCondLst>
                                  <p:childTnLst>
                                    <p:animMotion origin="layout" path="M -8.33333E-7 3.33333E-6 L 0.11337 0.09838 " pathEditMode="relative" rAng="0" ptsTypes="AA">
                                      <p:cBhvr>
                                        <p:cTn id="18" dur="2000" fill="hold"/>
                                        <p:tgtEl>
                                          <p:spTgt spid="358468"/>
                                        </p:tgtEl>
                                        <p:attrNameLst>
                                          <p:attrName>ppt_x</p:attrName>
                                          <p:attrName>ppt_y</p:attrName>
                                        </p:attrNameLst>
                                      </p:cBhvr>
                                      <p:rCtr x="5660" y="4907"/>
                                    </p:animMotion>
                                  </p:childTnLst>
                                </p:cTn>
                              </p:par>
                              <p:par>
                                <p:cTn id="19" presetID="0" presetClass="path" presetSubtype="0" accel="50000" decel="50000" fill="hold" grpId="0" nodeType="withEffect">
                                  <p:stCondLst>
                                    <p:cond delay="1000"/>
                                  </p:stCondLst>
                                  <p:childTnLst>
                                    <p:animMotion origin="layout" path="M -1.94444E-6 2.59259E-6 L 0.14427 0.04259 " pathEditMode="relative" rAng="0" ptsTypes="AA">
                                      <p:cBhvr>
                                        <p:cTn id="20" dur="2000" fill="hold"/>
                                        <p:tgtEl>
                                          <p:spTgt spid="358469"/>
                                        </p:tgtEl>
                                        <p:attrNameLst>
                                          <p:attrName>ppt_x</p:attrName>
                                          <p:attrName>ppt_y</p:attrName>
                                        </p:attrNameLst>
                                      </p:cBhvr>
                                      <p:rCtr x="7205" y="2130"/>
                                    </p:animMotion>
                                  </p:childTnLst>
                                </p:cTn>
                              </p:par>
                              <p:par>
                                <p:cTn id="21" presetID="0" presetClass="path" presetSubtype="0" accel="50000" decel="50000" fill="hold" grpId="0" nodeType="withEffect">
                                  <p:stCondLst>
                                    <p:cond delay="1500"/>
                                  </p:stCondLst>
                                  <p:childTnLst>
                                    <p:animMotion origin="layout" path="M -4.44444E-6 -3.7037E-6 L 0.11962 0.09908 " pathEditMode="relative" rAng="0" ptsTypes="AA">
                                      <p:cBhvr>
                                        <p:cTn id="22" dur="2000" fill="hold"/>
                                        <p:tgtEl>
                                          <p:spTgt spid="358470"/>
                                        </p:tgtEl>
                                        <p:attrNameLst>
                                          <p:attrName>ppt_x</p:attrName>
                                          <p:attrName>ppt_y</p:attrName>
                                        </p:attrNameLst>
                                      </p:cBhvr>
                                      <p:rCtr x="5972" y="4954"/>
                                    </p:animMotion>
                                  </p:childTnLst>
                                </p:cTn>
                              </p:par>
                              <p:par>
                                <p:cTn id="23" presetID="0" presetClass="path" presetSubtype="0" accel="50000" decel="50000" fill="hold" grpId="0" nodeType="withEffect">
                                  <p:stCondLst>
                                    <p:cond delay="1500"/>
                                  </p:stCondLst>
                                  <p:childTnLst>
                                    <p:animMotion origin="layout" path="M 3.61111E-6 -4.44444E-6 L 0.14514 0.04399 " pathEditMode="relative" rAng="0" ptsTypes="AA">
                                      <p:cBhvr>
                                        <p:cTn id="24" dur="2000" fill="hold"/>
                                        <p:tgtEl>
                                          <p:spTgt spid="358471"/>
                                        </p:tgtEl>
                                        <p:attrNameLst>
                                          <p:attrName>ppt_x</p:attrName>
                                          <p:attrName>ppt_y</p:attrName>
                                        </p:attrNameLst>
                                      </p:cBhvr>
                                      <p:rCtr x="7257" y="2199"/>
                                    </p:animMotion>
                                  </p:childTnLst>
                                </p:cTn>
                              </p:par>
                              <p:par>
                                <p:cTn id="25" presetID="0" presetClass="path" presetSubtype="0" accel="50000" decel="50000" fill="hold" grpId="0" nodeType="withEffect">
                                  <p:stCondLst>
                                    <p:cond delay="2000"/>
                                  </p:stCondLst>
                                  <p:childTnLst>
                                    <p:animMotion origin="layout" path="M -4.72222E-6 4.81481E-6 L 0.12014 0.09421 " pathEditMode="relative" rAng="0" ptsTypes="AA">
                                      <p:cBhvr>
                                        <p:cTn id="26" dur="2000" fill="hold"/>
                                        <p:tgtEl>
                                          <p:spTgt spid="358472"/>
                                        </p:tgtEl>
                                        <p:attrNameLst>
                                          <p:attrName>ppt_x</p:attrName>
                                          <p:attrName>ppt_y</p:attrName>
                                        </p:attrNameLst>
                                      </p:cBhvr>
                                      <p:rCtr x="6007" y="4699"/>
                                    </p:animMotion>
                                  </p:childTnLst>
                                </p:cTn>
                              </p:par>
                              <p:par>
                                <p:cTn id="27" presetID="0" presetClass="path" presetSubtype="0" accel="50000" decel="50000" fill="hold" grpId="0" nodeType="withEffect">
                                  <p:stCondLst>
                                    <p:cond delay="2000"/>
                                  </p:stCondLst>
                                  <p:childTnLst>
                                    <p:animMotion origin="layout" path="M 8.33333E-7 -3.7037E-7 L 0.14514 0.05023 " pathEditMode="relative" rAng="0" ptsTypes="AA">
                                      <p:cBhvr>
                                        <p:cTn id="28" dur="2000" fill="hold"/>
                                        <p:tgtEl>
                                          <p:spTgt spid="358473"/>
                                        </p:tgtEl>
                                        <p:attrNameLst>
                                          <p:attrName>ppt_x</p:attrName>
                                          <p:attrName>ppt_y</p:attrName>
                                        </p:attrNameLst>
                                      </p:cBhvr>
                                      <p:rCtr x="7257" y="2500"/>
                                    </p:animMotion>
                                  </p:childTnLst>
                                </p:cTn>
                              </p:par>
                              <p:par>
                                <p:cTn id="29" presetID="0" presetClass="path" presetSubtype="0" accel="50000" decel="50000" fill="hold" grpId="0" nodeType="withEffect">
                                  <p:stCondLst>
                                    <p:cond delay="2500"/>
                                  </p:stCondLst>
                                  <p:childTnLst>
                                    <p:animMotion origin="layout" path="M 8.33333E-7 4.44444E-6 L 0.05555 0.04421 " pathEditMode="relative" rAng="0" ptsTypes="AA">
                                      <p:cBhvr>
                                        <p:cTn id="30" dur="2000" fill="hold"/>
                                        <p:tgtEl>
                                          <p:spTgt spid="358474"/>
                                        </p:tgtEl>
                                        <p:attrNameLst>
                                          <p:attrName>ppt_x</p:attrName>
                                          <p:attrName>ppt_y</p:attrName>
                                        </p:attrNameLst>
                                      </p:cBhvr>
                                      <p:rCtr x="2778" y="2199"/>
                                    </p:animMotion>
                                  </p:childTnLst>
                                </p:cTn>
                              </p:par>
                              <p:par>
                                <p:cTn id="31" presetID="0" presetClass="path" presetSubtype="0" accel="50000" decel="50000" fill="hold" grpId="0" nodeType="withEffect">
                                  <p:stCondLst>
                                    <p:cond delay="2500"/>
                                  </p:stCondLst>
                                  <p:childTnLst>
                                    <p:animMotion origin="layout" path="M 4.44444E-6 0.0 L 0.0493 0.01065 " pathEditMode="relative" rAng="0" ptsTypes="AA">
                                      <p:cBhvr>
                                        <p:cTn id="32" dur="2000" fill="hold"/>
                                        <p:tgtEl>
                                          <p:spTgt spid="358475"/>
                                        </p:tgtEl>
                                        <p:attrNameLst>
                                          <p:attrName>ppt_x</p:attrName>
                                          <p:attrName>ppt_y</p:attrName>
                                        </p:attrNameLst>
                                      </p:cBhvr>
                                      <p:rCtr x="2465" y="532"/>
                                    </p:animMotion>
                                  </p:childTnLst>
                                </p:cTn>
                              </p:par>
                              <p:par>
                                <p:cTn id="33" presetID="0" presetClass="path" presetSubtype="0" accel="50000" decel="50000" fill="hold" grpId="0" nodeType="withEffect">
                                  <p:stCondLst>
                                    <p:cond delay="0"/>
                                  </p:stCondLst>
                                  <p:childTnLst>
                                    <p:animMotion origin="layout" path="M 4.44444E-6 7.40741E-7 L 0.07309 -0.06736 " pathEditMode="relative" rAng="0" ptsTypes="AA">
                                      <p:cBhvr>
                                        <p:cTn id="34" dur="2000" fill="hold"/>
                                        <p:tgtEl>
                                          <p:spTgt spid="358482"/>
                                        </p:tgtEl>
                                        <p:attrNameLst>
                                          <p:attrName>ppt_x</p:attrName>
                                          <p:attrName>ppt_y</p:attrName>
                                        </p:attrNameLst>
                                      </p:cBhvr>
                                      <p:rCtr x="3646" y="-3380"/>
                                    </p:animMotion>
                                  </p:childTnLst>
                                </p:cTn>
                              </p:par>
                              <p:par>
                                <p:cTn id="35" presetID="0" presetClass="path" presetSubtype="0" accel="50000" decel="50000" fill="hold" grpId="0" nodeType="withEffect">
                                  <p:stCondLst>
                                    <p:cond delay="0"/>
                                  </p:stCondLst>
                                  <p:childTnLst>
                                    <p:animMotion origin="layout" path="M -1.66667E-6 1.48148E-6 L 0.12084 0.00625 " pathEditMode="relative" rAng="0" ptsTypes="AA">
                                      <p:cBhvr>
                                        <p:cTn id="36" dur="2000" fill="hold"/>
                                        <p:tgtEl>
                                          <p:spTgt spid="358483"/>
                                        </p:tgtEl>
                                        <p:attrNameLst>
                                          <p:attrName>ppt_x</p:attrName>
                                          <p:attrName>ppt_y</p:attrName>
                                        </p:attrNameLst>
                                      </p:cBhvr>
                                      <p:rCtr x="6042" y="301"/>
                                    </p:animMotion>
                                  </p:childTnLst>
                                </p:cTn>
                              </p:par>
                              <p:par>
                                <p:cTn id="37" presetID="0" presetClass="path" presetSubtype="0" accel="50000" decel="50000" fill="hold" grpId="0" nodeType="withEffect">
                                  <p:stCondLst>
                                    <p:cond delay="0"/>
                                  </p:stCondLst>
                                  <p:childTnLst>
                                    <p:animMotion origin="layout" path="M -1.11111E-6 7.40741E-7 L 0.14149 -0.05023 " pathEditMode="relative" rAng="0" ptsTypes="AA">
                                      <p:cBhvr>
                                        <p:cTn id="38" dur="2000" fill="hold"/>
                                        <p:tgtEl>
                                          <p:spTgt spid="358484"/>
                                        </p:tgtEl>
                                        <p:attrNameLst>
                                          <p:attrName>ppt_x</p:attrName>
                                          <p:attrName>ppt_y</p:attrName>
                                        </p:attrNameLst>
                                      </p:cBhvr>
                                      <p:rCtr x="7066" y="-2523"/>
                                    </p:animMotion>
                                  </p:childTnLst>
                                </p:cTn>
                              </p:par>
                              <p:par>
                                <p:cTn id="39" presetID="0" presetClass="path" presetSubtype="0" accel="50000" decel="50000" fill="hold" grpId="0" nodeType="withEffect">
                                  <p:stCondLst>
                                    <p:cond delay="500"/>
                                  </p:stCondLst>
                                  <p:childTnLst>
                                    <p:animMotion origin="layout" path="M -1.94444E-6 4.44444E-6 L 0.12709 0.0074 " pathEditMode="relative" rAng="0" ptsTypes="AA">
                                      <p:cBhvr>
                                        <p:cTn id="40" dur="2000" fill="hold"/>
                                        <p:tgtEl>
                                          <p:spTgt spid="358485"/>
                                        </p:tgtEl>
                                        <p:attrNameLst>
                                          <p:attrName>ppt_x</p:attrName>
                                          <p:attrName>ppt_y</p:attrName>
                                        </p:attrNameLst>
                                      </p:cBhvr>
                                      <p:rCtr x="6354" y="370"/>
                                    </p:animMotion>
                                  </p:childTnLst>
                                </p:cTn>
                              </p:par>
                              <p:par>
                                <p:cTn id="41" presetID="0" presetClass="path" presetSubtype="0" accel="50000" decel="50000" fill="hold" grpId="0" nodeType="withEffect">
                                  <p:stCondLst>
                                    <p:cond delay="500"/>
                                  </p:stCondLst>
                                  <p:childTnLst>
                                    <p:animMotion origin="layout" path="M 4.44444E-6 -7.40741E-7 L 0.13472 -0.04861 " pathEditMode="relative" rAng="0" ptsTypes="AA">
                                      <p:cBhvr>
                                        <p:cTn id="42" dur="2000" fill="hold"/>
                                        <p:tgtEl>
                                          <p:spTgt spid="358486"/>
                                        </p:tgtEl>
                                        <p:attrNameLst>
                                          <p:attrName>ppt_x</p:attrName>
                                          <p:attrName>ppt_y</p:attrName>
                                        </p:attrNameLst>
                                      </p:cBhvr>
                                      <p:rCtr x="6736" y="-2431"/>
                                    </p:animMotion>
                                  </p:childTnLst>
                                </p:cTn>
                              </p:par>
                              <p:par>
                                <p:cTn id="43" presetID="0" presetClass="path" presetSubtype="0" accel="50000" decel="50000" fill="hold" grpId="0" nodeType="withEffect">
                                  <p:stCondLst>
                                    <p:cond delay="1000"/>
                                  </p:stCondLst>
                                  <p:childTnLst>
                                    <p:animMotion origin="layout" path="M 3.61111E-6 2.96296E-6 L 0.11823 0.00972 " pathEditMode="relative" rAng="0" ptsTypes="AA">
                                      <p:cBhvr>
                                        <p:cTn id="44" dur="2000" fill="hold"/>
                                        <p:tgtEl>
                                          <p:spTgt spid="358487"/>
                                        </p:tgtEl>
                                        <p:attrNameLst>
                                          <p:attrName>ppt_x</p:attrName>
                                          <p:attrName>ppt_y</p:attrName>
                                        </p:attrNameLst>
                                      </p:cBhvr>
                                      <p:rCtr x="5903" y="486"/>
                                    </p:animMotion>
                                  </p:childTnLst>
                                </p:cTn>
                              </p:par>
                              <p:par>
                                <p:cTn id="45" presetID="0" presetClass="path" presetSubtype="0" accel="50000" decel="50000" fill="hold" grpId="0" nodeType="withEffect">
                                  <p:stCondLst>
                                    <p:cond delay="1000"/>
                                  </p:stCondLst>
                                  <p:childTnLst>
                                    <p:animMotion origin="layout" path="M 2.5E-6 2.22222E-6 L 0.14184 -0.04977 " pathEditMode="relative" rAng="0" ptsTypes="AA">
                                      <p:cBhvr>
                                        <p:cTn id="46" dur="2000" fill="hold"/>
                                        <p:tgtEl>
                                          <p:spTgt spid="358488"/>
                                        </p:tgtEl>
                                        <p:attrNameLst>
                                          <p:attrName>ppt_x</p:attrName>
                                          <p:attrName>ppt_y</p:attrName>
                                        </p:attrNameLst>
                                      </p:cBhvr>
                                      <p:rCtr x="7083" y="-2500"/>
                                    </p:animMotion>
                                  </p:childTnLst>
                                </p:cTn>
                              </p:par>
                              <p:par>
                                <p:cTn id="47" presetID="0" presetClass="path" presetSubtype="0" accel="50000" decel="50000" fill="hold" grpId="0" nodeType="withEffect">
                                  <p:stCondLst>
                                    <p:cond delay="1500"/>
                                  </p:stCondLst>
                                  <p:childTnLst>
                                    <p:animMotion origin="layout" path="M 5.55112E-17 -4.07407E-6 L 0.12031 0.00625 " pathEditMode="relative" rAng="0" ptsTypes="AA">
                                      <p:cBhvr>
                                        <p:cTn id="48" dur="2000" fill="hold"/>
                                        <p:tgtEl>
                                          <p:spTgt spid="358489"/>
                                        </p:tgtEl>
                                        <p:attrNameLst>
                                          <p:attrName>ppt_x</p:attrName>
                                          <p:attrName>ppt_y</p:attrName>
                                        </p:attrNameLst>
                                      </p:cBhvr>
                                      <p:rCtr x="6007" y="301"/>
                                    </p:animMotion>
                                  </p:childTnLst>
                                </p:cTn>
                              </p:par>
                              <p:par>
                                <p:cTn id="49" presetID="0" presetClass="path" presetSubtype="0" accel="50000" decel="50000" fill="hold" grpId="0" nodeType="withEffect">
                                  <p:stCondLst>
                                    <p:cond delay="1500"/>
                                  </p:stCondLst>
                                  <p:childTnLst>
                                    <p:animMotion origin="layout" path="M -1.94444E-6 -4.81481E-6 L 0.13976 -0.05046 " pathEditMode="relative" rAng="0" ptsTypes="AA">
                                      <p:cBhvr>
                                        <p:cTn id="50" dur="2000" fill="hold"/>
                                        <p:tgtEl>
                                          <p:spTgt spid="358490"/>
                                        </p:tgtEl>
                                        <p:attrNameLst>
                                          <p:attrName>ppt_x</p:attrName>
                                          <p:attrName>ppt_y</p:attrName>
                                        </p:attrNameLst>
                                      </p:cBhvr>
                                      <p:rCtr x="6979" y="-2523"/>
                                    </p:animMotion>
                                  </p:childTnLst>
                                </p:cTn>
                              </p:par>
                              <p:par>
                                <p:cTn id="51" presetID="0" presetClass="path" presetSubtype="0" accel="50000" decel="50000" fill="hold" grpId="0" nodeType="withEffect">
                                  <p:stCondLst>
                                    <p:cond delay="2000"/>
                                  </p:stCondLst>
                                  <p:childTnLst>
                                    <p:animMotion origin="layout" path="M -2.77778E-7 4.44444E-6 L 0.12951 0.00949 " pathEditMode="relative" rAng="0" ptsTypes="AA">
                                      <p:cBhvr>
                                        <p:cTn id="52" dur="2000" fill="hold"/>
                                        <p:tgtEl>
                                          <p:spTgt spid="358491"/>
                                        </p:tgtEl>
                                        <p:attrNameLst>
                                          <p:attrName>ppt_x</p:attrName>
                                          <p:attrName>ppt_y</p:attrName>
                                        </p:attrNameLst>
                                      </p:cBhvr>
                                      <p:rCtr x="6476" y="463"/>
                                    </p:animMotion>
                                  </p:childTnLst>
                                </p:cTn>
                              </p:par>
                              <p:par>
                                <p:cTn id="53" presetID="0" presetClass="path" presetSubtype="0" accel="50000" decel="50000" fill="hold" grpId="0" nodeType="withEffect">
                                  <p:stCondLst>
                                    <p:cond delay="2000"/>
                                  </p:stCondLst>
                                  <p:childTnLst>
                                    <p:animMotion origin="layout" path="M -4.72222E-6 -7.40741E-7 L 0.13334 -0.04699 " pathEditMode="relative" rAng="0" ptsTypes="AA">
                                      <p:cBhvr>
                                        <p:cTn id="54" dur="2000" fill="hold"/>
                                        <p:tgtEl>
                                          <p:spTgt spid="358492"/>
                                        </p:tgtEl>
                                        <p:attrNameLst>
                                          <p:attrName>ppt_x</p:attrName>
                                          <p:attrName>ppt_y</p:attrName>
                                        </p:attrNameLst>
                                      </p:cBhvr>
                                      <p:rCtr x="6667" y="-2361"/>
                                    </p:animMotion>
                                  </p:childTnLst>
                                </p:cTn>
                              </p:par>
                              <p:par>
                                <p:cTn id="55" presetID="0" presetClass="path" presetSubtype="0" accel="50000" decel="50000" fill="hold" grpId="0" nodeType="withEffect">
                                  <p:stCondLst>
                                    <p:cond delay="2500"/>
                                  </p:stCondLst>
                                  <p:childTnLst>
                                    <p:animMotion origin="layout" path="M -4.72222E-6 4.07407E-6 L 0.05209 0.00509 " pathEditMode="relative" rAng="0" ptsTypes="AA">
                                      <p:cBhvr>
                                        <p:cTn id="56" dur="2000" fill="hold"/>
                                        <p:tgtEl>
                                          <p:spTgt spid="358493"/>
                                        </p:tgtEl>
                                        <p:attrNameLst>
                                          <p:attrName>ppt_x</p:attrName>
                                          <p:attrName>ppt_y</p:attrName>
                                        </p:attrNameLst>
                                      </p:cBhvr>
                                      <p:rCtr x="2604" y="255"/>
                                    </p:animMotion>
                                  </p:childTnLst>
                                </p:cTn>
                              </p:par>
                              <p:par>
                                <p:cTn id="57" presetID="0" presetClass="path" presetSubtype="0" accel="50000" decel="50000" fill="hold" grpId="0" nodeType="withEffect">
                                  <p:stCondLst>
                                    <p:cond delay="2500"/>
                                  </p:stCondLst>
                                  <p:childTnLst>
                                    <p:animMotion origin="layout" path="M 4.44444E-6 0.0 L 0.0493 0.01065 " pathEditMode="relative" rAng="0" ptsTypes="AA">
                                      <p:cBhvr>
                                        <p:cTn id="58" dur="2000" fill="hold"/>
                                        <p:tgtEl>
                                          <p:spTgt spid="358494"/>
                                        </p:tgtEl>
                                        <p:attrNameLst>
                                          <p:attrName>ppt_x</p:attrName>
                                          <p:attrName>ppt_y</p:attrName>
                                        </p:attrNameLst>
                                      </p:cBhvr>
                                      <p:rCtr x="2465" y="532"/>
                                    </p:animMotion>
                                  </p:childTnLst>
                                </p:cTn>
                              </p:par>
                              <p:par>
                                <p:cTn id="59" presetID="0" presetClass="path" presetSubtype="0" accel="50000" decel="50000" fill="hold" grpId="0" nodeType="withEffect">
                                  <p:stCondLst>
                                    <p:cond delay="0"/>
                                  </p:stCondLst>
                                  <p:childTnLst>
                                    <p:animMotion origin="layout" path="M 1.94444E-6 7.40741E-7 L 0.1 -0.01551 " pathEditMode="relative" rAng="0" ptsTypes="AA">
                                      <p:cBhvr>
                                        <p:cTn id="60" dur="2000" fill="hold"/>
                                        <p:tgtEl>
                                          <p:spTgt spid="358495"/>
                                        </p:tgtEl>
                                        <p:attrNameLst>
                                          <p:attrName>ppt_x</p:attrName>
                                          <p:attrName>ppt_y</p:attrName>
                                        </p:attrNameLst>
                                      </p:cBhvr>
                                      <p:rCtr x="5000" y="-78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02" grpId="0" animBg="1"/>
      <p:bldP spid="358403" grpId="0" animBg="1"/>
      <p:bldP spid="358461" grpId="0" animBg="1"/>
      <p:bldP spid="358463" grpId="0" animBg="1"/>
      <p:bldP spid="358466" grpId="0" animBg="1"/>
      <p:bldP spid="358467" grpId="0" animBg="1"/>
      <p:bldP spid="358468" grpId="0" animBg="1"/>
      <p:bldP spid="358469" grpId="0" animBg="1"/>
      <p:bldP spid="358470" grpId="0" animBg="1"/>
      <p:bldP spid="358471" grpId="0" animBg="1"/>
      <p:bldP spid="358472" grpId="0" animBg="1"/>
      <p:bldP spid="358473" grpId="0" animBg="1"/>
      <p:bldP spid="358474" grpId="0" animBg="1"/>
      <p:bldP spid="358475" grpId="0" animBg="1"/>
      <p:bldP spid="358482" grpId="0" animBg="1"/>
      <p:bldP spid="358483" grpId="0" animBg="1"/>
      <p:bldP spid="358484" grpId="0" animBg="1"/>
      <p:bldP spid="358485" grpId="0" animBg="1"/>
      <p:bldP spid="358486" grpId="0" animBg="1"/>
      <p:bldP spid="358487" grpId="0" animBg="1"/>
      <p:bldP spid="358488" grpId="0" animBg="1"/>
      <p:bldP spid="358489" grpId="0" animBg="1"/>
      <p:bldP spid="358490" grpId="0" animBg="1"/>
      <p:bldP spid="358491" grpId="0" animBg="1"/>
      <p:bldP spid="358492" grpId="0" animBg="1"/>
      <p:bldP spid="358493" grpId="0" animBg="1"/>
      <p:bldP spid="358494" grpId="0" animBg="1"/>
      <p:bldP spid="35849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ctrTitle" idx="4294967295"/>
          </p:nvPr>
        </p:nvSpPr>
        <p:spPr>
          <a:xfrm>
            <a:off x="685800" y="2130425"/>
            <a:ext cx="7772400" cy="1470025"/>
          </a:xfrm>
        </p:spPr>
        <p:txBody>
          <a:bodyPr anchorCtr="0"/>
          <a:lstStyle/>
          <a:p>
            <a:pPr eaLnBrk="1" hangingPunct="1">
              <a:defRPr/>
            </a:pPr>
            <a:r>
              <a:rPr lang="en-GB" sz="7000" b="1" smtClean="0"/>
              <a:t>Parkinsonian State with Intermittent Levodopa</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719638" y="1200150"/>
            <a:ext cx="2559050" cy="4989513"/>
            <a:chOff x="2973" y="756"/>
            <a:chExt cx="1612" cy="3143"/>
          </a:xfrm>
        </p:grpSpPr>
        <p:pic>
          <p:nvPicPr>
            <p:cNvPr id="24926" name="Picture 3" descr="STALEVO_FIGA_GREEN-ARROWS#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236970">
              <a:off x="3348" y="1815"/>
              <a:ext cx="590"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927" name="Picture 4" descr="STALEVO_FIGA_GREEN-ARROWS#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790965">
              <a:off x="3643" y="1377"/>
              <a:ext cx="413" cy="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928" name="Picture 5" descr="STALEVO_FIGA_GREEN-ARROWS#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76" y="1011"/>
              <a:ext cx="454" cy="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929" name="Picture 6" descr="STALEVO_FIGA_GREEN-ARROWS#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57205">
              <a:off x="4160" y="756"/>
              <a:ext cx="425"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930" name="Picture 7" descr="STALEVO_FIGA_GREEN-ARROWS#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398767">
              <a:off x="2973" y="3603"/>
              <a:ext cx="317" cy="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931" name="Picture 8" descr="STALEVO_FIGA_GREEN-ARROWS#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253686">
              <a:off x="3050" y="3297"/>
              <a:ext cx="376"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4579" name="Picture 9" descr="STALEVO_FIGA_GREEN-ARROWS#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1036772">
            <a:off x="4922838" y="4175125"/>
            <a:ext cx="6127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10" descr="STALEVO_FIGA_GREEN-ARROWS#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86338" y="3605213"/>
            <a:ext cx="79216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Freeform 11"/>
          <p:cNvSpPr>
            <a:spLocks/>
          </p:cNvSpPr>
          <p:nvPr/>
        </p:nvSpPr>
        <p:spPr bwMode="auto">
          <a:xfrm>
            <a:off x="4330700" y="-155575"/>
            <a:ext cx="4210050" cy="7059613"/>
          </a:xfrm>
          <a:custGeom>
            <a:avLst/>
            <a:gdLst>
              <a:gd name="T0" fmla="*/ 87119783 w 2429"/>
              <a:gd name="T1" fmla="*/ 2147483647 h 4215"/>
              <a:gd name="T2" fmla="*/ 489674399 w 2429"/>
              <a:gd name="T3" fmla="*/ 2147483647 h 4215"/>
              <a:gd name="T4" fmla="*/ 2147483647 w 2429"/>
              <a:gd name="T5" fmla="*/ 1831807948 h 4215"/>
              <a:gd name="T6" fmla="*/ 2147483647 w 2429"/>
              <a:gd name="T7" fmla="*/ 0 h 4215"/>
              <a:gd name="T8" fmla="*/ 0 60000 65536"/>
              <a:gd name="T9" fmla="*/ 0 60000 65536"/>
              <a:gd name="T10" fmla="*/ 0 60000 65536"/>
              <a:gd name="T11" fmla="*/ 0 60000 65536"/>
              <a:gd name="T12" fmla="*/ 0 w 2429"/>
              <a:gd name="T13" fmla="*/ 0 h 4215"/>
              <a:gd name="T14" fmla="*/ 2429 w 2429"/>
              <a:gd name="T15" fmla="*/ 4215 h 4215"/>
            </a:gdLst>
            <a:ahLst/>
            <a:cxnLst>
              <a:cxn ang="T8">
                <a:pos x="T0" y="T1"/>
              </a:cxn>
              <a:cxn ang="T9">
                <a:pos x="T2" y="T3"/>
              </a:cxn>
              <a:cxn ang="T10">
                <a:pos x="T4" y="T5"/>
              </a:cxn>
              <a:cxn ang="T11">
                <a:pos x="T6" y="T7"/>
              </a:cxn>
            </a:cxnLst>
            <a:rect l="T12" t="T13" r="T14" b="T15"/>
            <a:pathLst>
              <a:path w="2429" h="4215">
                <a:moveTo>
                  <a:pt x="29" y="4215"/>
                </a:moveTo>
                <a:cubicBezTo>
                  <a:pt x="0" y="3216"/>
                  <a:pt x="37" y="2940"/>
                  <a:pt x="163" y="2468"/>
                </a:cubicBezTo>
                <a:cubicBezTo>
                  <a:pt x="289" y="1996"/>
                  <a:pt x="759" y="1176"/>
                  <a:pt x="1286" y="653"/>
                </a:cubicBezTo>
                <a:cubicBezTo>
                  <a:pt x="1813" y="130"/>
                  <a:pt x="2058" y="129"/>
                  <a:pt x="2429" y="0"/>
                </a:cubicBezTo>
              </a:path>
            </a:pathLst>
          </a:cu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0460" name="Oval 12"/>
          <p:cNvSpPr>
            <a:spLocks noChangeArrowheads="1"/>
          </p:cNvSpPr>
          <p:nvPr/>
        </p:nvSpPr>
        <p:spPr bwMode="auto">
          <a:xfrm>
            <a:off x="3435350" y="43910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83" name="Oval 13"/>
          <p:cNvSpPr>
            <a:spLocks noChangeArrowheads="1"/>
          </p:cNvSpPr>
          <p:nvPr/>
        </p:nvSpPr>
        <p:spPr bwMode="auto">
          <a:xfrm>
            <a:off x="3513138" y="46910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62" name="Oval 14"/>
          <p:cNvSpPr>
            <a:spLocks noChangeArrowheads="1"/>
          </p:cNvSpPr>
          <p:nvPr/>
        </p:nvSpPr>
        <p:spPr bwMode="auto">
          <a:xfrm>
            <a:off x="3363913" y="41703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63" name="Oval 15"/>
          <p:cNvSpPr>
            <a:spLocks noChangeArrowheads="1"/>
          </p:cNvSpPr>
          <p:nvPr/>
        </p:nvSpPr>
        <p:spPr bwMode="auto">
          <a:xfrm>
            <a:off x="3784600" y="42735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86" name="Oval 16"/>
          <p:cNvSpPr>
            <a:spLocks noChangeArrowheads="1"/>
          </p:cNvSpPr>
          <p:nvPr/>
        </p:nvSpPr>
        <p:spPr bwMode="auto">
          <a:xfrm>
            <a:off x="3898900" y="38417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65" name="Oval 17"/>
          <p:cNvSpPr>
            <a:spLocks noChangeArrowheads="1"/>
          </p:cNvSpPr>
          <p:nvPr/>
        </p:nvSpPr>
        <p:spPr bwMode="auto">
          <a:xfrm>
            <a:off x="4037013" y="35893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66" name="Oval 18"/>
          <p:cNvSpPr>
            <a:spLocks noChangeArrowheads="1"/>
          </p:cNvSpPr>
          <p:nvPr/>
        </p:nvSpPr>
        <p:spPr bwMode="auto">
          <a:xfrm>
            <a:off x="3465513" y="35226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67" name="Oval 19"/>
          <p:cNvSpPr>
            <a:spLocks noChangeArrowheads="1"/>
          </p:cNvSpPr>
          <p:nvPr/>
        </p:nvSpPr>
        <p:spPr bwMode="auto">
          <a:xfrm>
            <a:off x="3305175" y="32559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90" name="Oval 20"/>
          <p:cNvSpPr>
            <a:spLocks noChangeArrowheads="1"/>
          </p:cNvSpPr>
          <p:nvPr/>
        </p:nvSpPr>
        <p:spPr bwMode="auto">
          <a:xfrm>
            <a:off x="3354388" y="37893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91" name="Oval 21"/>
          <p:cNvSpPr>
            <a:spLocks noChangeArrowheads="1"/>
          </p:cNvSpPr>
          <p:nvPr/>
        </p:nvSpPr>
        <p:spPr bwMode="auto">
          <a:xfrm>
            <a:off x="4237038" y="43195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92" name="Oval 22"/>
          <p:cNvSpPr>
            <a:spLocks noChangeArrowheads="1"/>
          </p:cNvSpPr>
          <p:nvPr/>
        </p:nvSpPr>
        <p:spPr bwMode="auto">
          <a:xfrm>
            <a:off x="3392488" y="44942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93" name="Oval 23"/>
          <p:cNvSpPr>
            <a:spLocks noChangeArrowheads="1"/>
          </p:cNvSpPr>
          <p:nvPr/>
        </p:nvSpPr>
        <p:spPr bwMode="auto">
          <a:xfrm>
            <a:off x="3651250" y="46069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94" name="Oval 24"/>
          <p:cNvSpPr>
            <a:spLocks noChangeArrowheads="1"/>
          </p:cNvSpPr>
          <p:nvPr/>
        </p:nvSpPr>
        <p:spPr bwMode="auto">
          <a:xfrm>
            <a:off x="3729038" y="49069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95" name="Oval 25"/>
          <p:cNvSpPr>
            <a:spLocks noChangeArrowheads="1"/>
          </p:cNvSpPr>
          <p:nvPr/>
        </p:nvSpPr>
        <p:spPr bwMode="auto">
          <a:xfrm>
            <a:off x="3579813" y="43862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74" name="Oval 26"/>
          <p:cNvSpPr>
            <a:spLocks noChangeArrowheads="1"/>
          </p:cNvSpPr>
          <p:nvPr/>
        </p:nvSpPr>
        <p:spPr bwMode="auto">
          <a:xfrm>
            <a:off x="4000500" y="44894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97" name="Oval 27"/>
          <p:cNvSpPr>
            <a:spLocks noChangeArrowheads="1"/>
          </p:cNvSpPr>
          <p:nvPr/>
        </p:nvSpPr>
        <p:spPr bwMode="auto">
          <a:xfrm>
            <a:off x="3916363" y="47990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76" name="Oval 28"/>
          <p:cNvSpPr>
            <a:spLocks noChangeArrowheads="1"/>
          </p:cNvSpPr>
          <p:nvPr/>
        </p:nvSpPr>
        <p:spPr bwMode="auto">
          <a:xfrm>
            <a:off x="3867150" y="41338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99" name="Oval 29"/>
          <p:cNvSpPr>
            <a:spLocks noChangeArrowheads="1"/>
          </p:cNvSpPr>
          <p:nvPr/>
        </p:nvSpPr>
        <p:spPr bwMode="auto">
          <a:xfrm>
            <a:off x="3681413" y="37385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0" name="Oval 30"/>
          <p:cNvSpPr>
            <a:spLocks noChangeArrowheads="1"/>
          </p:cNvSpPr>
          <p:nvPr/>
        </p:nvSpPr>
        <p:spPr bwMode="auto">
          <a:xfrm>
            <a:off x="3509963" y="34702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1" name="Oval 31"/>
          <p:cNvSpPr>
            <a:spLocks noChangeArrowheads="1"/>
          </p:cNvSpPr>
          <p:nvPr/>
        </p:nvSpPr>
        <p:spPr bwMode="auto">
          <a:xfrm>
            <a:off x="3570288" y="40052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2" name="Oval 32"/>
          <p:cNvSpPr>
            <a:spLocks noChangeArrowheads="1"/>
          </p:cNvSpPr>
          <p:nvPr/>
        </p:nvSpPr>
        <p:spPr bwMode="auto">
          <a:xfrm>
            <a:off x="3384550" y="37941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3" name="Oval 33"/>
          <p:cNvSpPr>
            <a:spLocks noChangeArrowheads="1"/>
          </p:cNvSpPr>
          <p:nvPr/>
        </p:nvSpPr>
        <p:spPr bwMode="auto">
          <a:xfrm>
            <a:off x="3176588" y="42783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4" name="Freeform 34"/>
          <p:cNvSpPr>
            <a:spLocks/>
          </p:cNvSpPr>
          <p:nvPr/>
        </p:nvSpPr>
        <p:spPr bwMode="auto">
          <a:xfrm rot="-2233413">
            <a:off x="-1555750" y="2840038"/>
            <a:ext cx="4537075" cy="3848100"/>
          </a:xfrm>
          <a:custGeom>
            <a:avLst/>
            <a:gdLst>
              <a:gd name="T0" fmla="*/ 65647138 w 2019"/>
              <a:gd name="T1" fmla="*/ 418827277 h 2119"/>
              <a:gd name="T2" fmla="*/ 75748254 w 2019"/>
              <a:gd name="T3" fmla="*/ 303402437 h 2119"/>
              <a:gd name="T4" fmla="*/ 530235528 w 2019"/>
              <a:gd name="T5" fmla="*/ 778293207 h 2119"/>
              <a:gd name="T6" fmla="*/ 1898746786 w 2019"/>
              <a:gd name="T7" fmla="*/ 1873178445 h 2119"/>
              <a:gd name="T8" fmla="*/ 2147483647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89772237 w 2019"/>
              <a:gd name="T45" fmla="*/ 2147483647 h 2119"/>
              <a:gd name="T46" fmla="*/ 60597704 w 2019"/>
              <a:gd name="T47" fmla="*/ 2147483647 h 2119"/>
              <a:gd name="T48" fmla="*/ 65647138 w 2019"/>
              <a:gd name="T49" fmla="*/ 41882727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4605" name="Oval 35"/>
          <p:cNvSpPr>
            <a:spLocks noChangeArrowheads="1"/>
          </p:cNvSpPr>
          <p:nvPr/>
        </p:nvSpPr>
        <p:spPr bwMode="auto">
          <a:xfrm>
            <a:off x="3143250" y="31178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6" name="Oval 36"/>
          <p:cNvSpPr>
            <a:spLocks noChangeArrowheads="1"/>
          </p:cNvSpPr>
          <p:nvPr/>
        </p:nvSpPr>
        <p:spPr bwMode="auto">
          <a:xfrm>
            <a:off x="3163888" y="31099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7" name="Oval 37"/>
          <p:cNvSpPr>
            <a:spLocks noChangeArrowheads="1"/>
          </p:cNvSpPr>
          <p:nvPr/>
        </p:nvSpPr>
        <p:spPr bwMode="auto">
          <a:xfrm>
            <a:off x="3146425" y="31067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8" name="Oval 38"/>
          <p:cNvSpPr>
            <a:spLocks noChangeArrowheads="1"/>
          </p:cNvSpPr>
          <p:nvPr/>
        </p:nvSpPr>
        <p:spPr bwMode="auto">
          <a:xfrm>
            <a:off x="3033713" y="34766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9" name="Oval 39"/>
          <p:cNvSpPr>
            <a:spLocks noChangeArrowheads="1"/>
          </p:cNvSpPr>
          <p:nvPr/>
        </p:nvSpPr>
        <p:spPr bwMode="auto">
          <a:xfrm>
            <a:off x="3152775" y="31083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10" name="Oval 40"/>
          <p:cNvSpPr>
            <a:spLocks noChangeArrowheads="1"/>
          </p:cNvSpPr>
          <p:nvPr/>
        </p:nvSpPr>
        <p:spPr bwMode="auto">
          <a:xfrm>
            <a:off x="3154363" y="31051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11" name="Oval 41"/>
          <p:cNvSpPr>
            <a:spLocks noChangeArrowheads="1"/>
          </p:cNvSpPr>
          <p:nvPr/>
        </p:nvSpPr>
        <p:spPr bwMode="auto">
          <a:xfrm>
            <a:off x="3032125" y="34702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12" name="Oval 42"/>
          <p:cNvSpPr>
            <a:spLocks noChangeArrowheads="1"/>
          </p:cNvSpPr>
          <p:nvPr/>
        </p:nvSpPr>
        <p:spPr bwMode="auto">
          <a:xfrm>
            <a:off x="3082925" y="42751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13" name="Oval 43"/>
          <p:cNvSpPr>
            <a:spLocks noChangeArrowheads="1"/>
          </p:cNvSpPr>
          <p:nvPr/>
        </p:nvSpPr>
        <p:spPr bwMode="auto">
          <a:xfrm>
            <a:off x="3089275" y="42767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14" name="Oval 44"/>
          <p:cNvSpPr>
            <a:spLocks noChangeArrowheads="1"/>
          </p:cNvSpPr>
          <p:nvPr/>
        </p:nvSpPr>
        <p:spPr bwMode="auto">
          <a:xfrm>
            <a:off x="3090863" y="42735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15" name="Oval 45"/>
          <p:cNvSpPr>
            <a:spLocks noChangeArrowheads="1"/>
          </p:cNvSpPr>
          <p:nvPr/>
        </p:nvSpPr>
        <p:spPr bwMode="auto">
          <a:xfrm>
            <a:off x="3073400" y="42751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94" name="Oval 46"/>
          <p:cNvSpPr>
            <a:spLocks noChangeArrowheads="1"/>
          </p:cNvSpPr>
          <p:nvPr/>
        </p:nvSpPr>
        <p:spPr bwMode="auto">
          <a:xfrm>
            <a:off x="3289300" y="32527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17" name="Oval 47"/>
          <p:cNvSpPr>
            <a:spLocks noChangeArrowheads="1"/>
          </p:cNvSpPr>
          <p:nvPr/>
        </p:nvSpPr>
        <p:spPr bwMode="auto">
          <a:xfrm>
            <a:off x="3287713" y="32527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96" name="Oval 48"/>
          <p:cNvSpPr>
            <a:spLocks noChangeArrowheads="1"/>
          </p:cNvSpPr>
          <p:nvPr/>
        </p:nvSpPr>
        <p:spPr bwMode="auto">
          <a:xfrm>
            <a:off x="3294063" y="32543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97" name="Oval 49"/>
          <p:cNvSpPr>
            <a:spLocks noChangeArrowheads="1"/>
          </p:cNvSpPr>
          <p:nvPr/>
        </p:nvSpPr>
        <p:spPr bwMode="auto">
          <a:xfrm>
            <a:off x="3168650" y="35782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nvGrpSpPr>
          <p:cNvPr id="3" name="Group 50"/>
          <p:cNvGrpSpPr>
            <a:grpSpLocks/>
          </p:cNvGrpSpPr>
          <p:nvPr/>
        </p:nvGrpSpPr>
        <p:grpSpPr bwMode="auto">
          <a:xfrm>
            <a:off x="4070350" y="776288"/>
            <a:ext cx="2392363" cy="5337175"/>
            <a:chOff x="2564" y="489"/>
            <a:chExt cx="1507" cy="3362"/>
          </a:xfrm>
        </p:grpSpPr>
        <p:sp>
          <p:nvSpPr>
            <p:cNvPr id="24920" name="Oval 51"/>
            <p:cNvSpPr>
              <a:spLocks noChangeArrowheads="1"/>
            </p:cNvSpPr>
            <p:nvPr/>
          </p:nvSpPr>
          <p:spPr bwMode="auto">
            <a:xfrm rot="1255874">
              <a:off x="3941" y="489"/>
              <a:ext cx="130" cy="130"/>
            </a:xfrm>
            <a:prstGeom prst="ellipse">
              <a:avLst/>
            </a:prstGeom>
            <a:solidFill>
              <a:srgbClr val="FFFF00"/>
            </a:solidFill>
            <a:ln w="952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21" name="Oval 52"/>
            <p:cNvSpPr>
              <a:spLocks noChangeArrowheads="1"/>
            </p:cNvSpPr>
            <p:nvPr/>
          </p:nvSpPr>
          <p:spPr bwMode="auto">
            <a:xfrm>
              <a:off x="3688" y="804"/>
              <a:ext cx="130" cy="130"/>
            </a:xfrm>
            <a:prstGeom prst="ellipse">
              <a:avLst/>
            </a:prstGeom>
            <a:solidFill>
              <a:srgbClr val="FFFF00"/>
            </a:solidFill>
            <a:ln w="952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22" name="Oval 53"/>
            <p:cNvSpPr>
              <a:spLocks noChangeArrowheads="1"/>
            </p:cNvSpPr>
            <p:nvPr/>
          </p:nvSpPr>
          <p:spPr bwMode="auto">
            <a:xfrm rot="-1412674">
              <a:off x="3286" y="1321"/>
              <a:ext cx="138" cy="139"/>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23" name="Oval 54"/>
            <p:cNvSpPr>
              <a:spLocks noChangeArrowheads="1"/>
            </p:cNvSpPr>
            <p:nvPr/>
          </p:nvSpPr>
          <p:spPr bwMode="auto">
            <a:xfrm>
              <a:off x="3068" y="1732"/>
              <a:ext cx="130" cy="130"/>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24" name="Oval 55"/>
            <p:cNvSpPr>
              <a:spLocks noChangeArrowheads="1"/>
            </p:cNvSpPr>
            <p:nvPr/>
          </p:nvSpPr>
          <p:spPr bwMode="auto">
            <a:xfrm>
              <a:off x="2564" y="3721"/>
              <a:ext cx="130" cy="130"/>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25" name="Oval 56"/>
            <p:cNvSpPr>
              <a:spLocks noChangeArrowheads="1"/>
            </p:cNvSpPr>
            <p:nvPr/>
          </p:nvSpPr>
          <p:spPr bwMode="auto">
            <a:xfrm>
              <a:off x="2580" y="3329"/>
              <a:ext cx="130" cy="130"/>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pic>
        <p:nvPicPr>
          <p:cNvPr id="24621" name="Picture 57"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038818">
            <a:off x="5259388" y="1998663"/>
            <a:ext cx="65881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22" name="Oval 58"/>
          <p:cNvSpPr>
            <a:spLocks noChangeArrowheads="1"/>
          </p:cNvSpPr>
          <p:nvPr/>
        </p:nvSpPr>
        <p:spPr bwMode="auto">
          <a:xfrm>
            <a:off x="4362450" y="37131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23" name="Freeform 59"/>
          <p:cNvSpPr>
            <a:spLocks/>
          </p:cNvSpPr>
          <p:nvPr/>
        </p:nvSpPr>
        <p:spPr bwMode="auto">
          <a:xfrm rot="933390">
            <a:off x="1270000" y="-1454150"/>
            <a:ext cx="3794125" cy="3276600"/>
          </a:xfrm>
          <a:custGeom>
            <a:avLst/>
            <a:gdLst>
              <a:gd name="T0" fmla="*/ 45909100 w 2019"/>
              <a:gd name="T1" fmla="*/ 303661495 h 2119"/>
              <a:gd name="T2" fmla="*/ 52971172 w 2019"/>
              <a:gd name="T3" fmla="*/ 219974440 h 2119"/>
              <a:gd name="T4" fmla="*/ 370800081 w 2019"/>
              <a:gd name="T5" fmla="*/ 564283403 h 2119"/>
              <a:gd name="T6" fmla="*/ 1327817843 w 2019"/>
              <a:gd name="T7" fmla="*/ 1358105084 h 2119"/>
              <a:gd name="T8" fmla="*/ 2111796069 w 2019"/>
              <a:gd name="T9" fmla="*/ 1869785064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92160025 w 2019"/>
              <a:gd name="T45" fmla="*/ 2147483647 h 2119"/>
              <a:gd name="T46" fmla="*/ 42378065 w 2019"/>
              <a:gd name="T47" fmla="*/ 2053894728 h 2119"/>
              <a:gd name="T48" fmla="*/ 45909100 w 2019"/>
              <a:gd name="T49" fmla="*/ 303661495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4" name="Freeform 60"/>
          <p:cNvSpPr>
            <a:spLocks/>
          </p:cNvSpPr>
          <p:nvPr/>
        </p:nvSpPr>
        <p:spPr bwMode="auto">
          <a:xfrm rot="933390">
            <a:off x="1065213" y="-2574925"/>
            <a:ext cx="3794125" cy="3276600"/>
          </a:xfrm>
          <a:custGeom>
            <a:avLst/>
            <a:gdLst>
              <a:gd name="T0" fmla="*/ 45909100 w 2019"/>
              <a:gd name="T1" fmla="*/ 303661495 h 2119"/>
              <a:gd name="T2" fmla="*/ 52971172 w 2019"/>
              <a:gd name="T3" fmla="*/ 219974440 h 2119"/>
              <a:gd name="T4" fmla="*/ 370800081 w 2019"/>
              <a:gd name="T5" fmla="*/ 564283403 h 2119"/>
              <a:gd name="T6" fmla="*/ 1327817843 w 2019"/>
              <a:gd name="T7" fmla="*/ 1358105084 h 2119"/>
              <a:gd name="T8" fmla="*/ 2111796069 w 2019"/>
              <a:gd name="T9" fmla="*/ 1869785064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92160025 w 2019"/>
              <a:gd name="T45" fmla="*/ 2147483647 h 2119"/>
              <a:gd name="T46" fmla="*/ 42378065 w 2019"/>
              <a:gd name="T47" fmla="*/ 2053894728 h 2119"/>
              <a:gd name="T48" fmla="*/ 45909100 w 2019"/>
              <a:gd name="T49" fmla="*/ 303661495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5" name="Oval 61"/>
          <p:cNvSpPr>
            <a:spLocks noChangeArrowheads="1"/>
          </p:cNvSpPr>
          <p:nvPr/>
        </p:nvSpPr>
        <p:spPr bwMode="auto">
          <a:xfrm>
            <a:off x="2965450" y="46450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26" name="Oval 62"/>
          <p:cNvSpPr>
            <a:spLocks noChangeArrowheads="1"/>
          </p:cNvSpPr>
          <p:nvPr/>
        </p:nvSpPr>
        <p:spPr bwMode="auto">
          <a:xfrm rot="-1516707">
            <a:off x="2854325" y="44735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27" name="Oval 63"/>
          <p:cNvSpPr>
            <a:spLocks noChangeArrowheads="1"/>
          </p:cNvSpPr>
          <p:nvPr/>
        </p:nvSpPr>
        <p:spPr bwMode="auto">
          <a:xfrm>
            <a:off x="2962275" y="46418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28" name="Oval 64"/>
          <p:cNvSpPr>
            <a:spLocks noChangeArrowheads="1"/>
          </p:cNvSpPr>
          <p:nvPr/>
        </p:nvSpPr>
        <p:spPr bwMode="auto">
          <a:xfrm>
            <a:off x="3025775" y="34734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29" name="Freeform 65"/>
          <p:cNvSpPr>
            <a:spLocks/>
          </p:cNvSpPr>
          <p:nvPr/>
        </p:nvSpPr>
        <p:spPr bwMode="auto">
          <a:xfrm rot="-716707">
            <a:off x="-465138" y="-479425"/>
            <a:ext cx="2420938" cy="3024188"/>
          </a:xfrm>
          <a:custGeom>
            <a:avLst/>
            <a:gdLst>
              <a:gd name="T0" fmla="*/ 18691224 w 2019"/>
              <a:gd name="T1" fmla="*/ 258677253 h 2119"/>
              <a:gd name="T2" fmla="*/ 21566613 w 2019"/>
              <a:gd name="T3" fmla="*/ 187388336 h 2119"/>
              <a:gd name="T4" fmla="*/ 150967487 w 2019"/>
              <a:gd name="T5" fmla="*/ 480693184 h 2119"/>
              <a:gd name="T6" fmla="*/ 540607806 w 2019"/>
              <a:gd name="T7" fmla="*/ 1156922458 h 2119"/>
              <a:gd name="T8" fmla="*/ 859797510 w 2019"/>
              <a:gd name="T9" fmla="*/ 1592803712 h 2119"/>
              <a:gd name="T10" fmla="*/ 1217806157 w 2019"/>
              <a:gd name="T11" fmla="*/ 2047018482 h 2119"/>
              <a:gd name="T12" fmla="*/ 1600258004 w 2019"/>
              <a:gd name="T13" fmla="*/ 2147483647 h 2119"/>
              <a:gd name="T14" fmla="*/ 1928072674 w 2019"/>
              <a:gd name="T15" fmla="*/ 2147483647 h 2119"/>
              <a:gd name="T16" fmla="*/ 2127925363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0865810 w 2019"/>
              <a:gd name="T35" fmla="*/ 2147483647 h 2119"/>
              <a:gd name="T36" fmla="*/ 1984146347 w 2019"/>
              <a:gd name="T37" fmla="*/ 2147483647 h 2119"/>
              <a:gd name="T38" fmla="*/ 1870561308 w 2019"/>
              <a:gd name="T39" fmla="*/ 2147483647 h 2119"/>
              <a:gd name="T40" fmla="*/ 1516865743 w 2019"/>
              <a:gd name="T41" fmla="*/ 2147483647 h 2119"/>
              <a:gd name="T42" fmla="*/ 1022266551 w 2019"/>
              <a:gd name="T43" fmla="*/ 2147483647 h 2119"/>
              <a:gd name="T44" fmla="*/ 281806056 w 2019"/>
              <a:gd name="T45" fmla="*/ 2147483647 h 2119"/>
              <a:gd name="T46" fmla="*/ 17253530 w 2019"/>
              <a:gd name="T47" fmla="*/ 1749640471 h 2119"/>
              <a:gd name="T48" fmla="*/ 18691224 w 2019"/>
              <a:gd name="T49" fmla="*/ 258677253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0" name="Freeform 66"/>
          <p:cNvSpPr>
            <a:spLocks/>
          </p:cNvSpPr>
          <p:nvPr/>
        </p:nvSpPr>
        <p:spPr bwMode="auto">
          <a:xfrm rot="-716707">
            <a:off x="-1474788" y="1312863"/>
            <a:ext cx="3679826" cy="3557587"/>
          </a:xfrm>
          <a:custGeom>
            <a:avLst/>
            <a:gdLst>
              <a:gd name="T0" fmla="*/ 43184644 w 2019"/>
              <a:gd name="T1" fmla="*/ 357974847 h 2119"/>
              <a:gd name="T2" fmla="*/ 49828015 w 2019"/>
              <a:gd name="T3" fmla="*/ 259321062 h 2119"/>
              <a:gd name="T4" fmla="*/ 348796108 w 2019"/>
              <a:gd name="T5" fmla="*/ 665213365 h 2119"/>
              <a:gd name="T6" fmla="*/ 1249021158 w 2019"/>
              <a:gd name="T7" fmla="*/ 1601023278 h 2119"/>
              <a:gd name="T8" fmla="*/ 1986475421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51084974 w 2019"/>
              <a:gd name="T45" fmla="*/ 2147483647 h 2119"/>
              <a:gd name="T46" fmla="*/ 39862048 w 2019"/>
              <a:gd name="T47" fmla="*/ 2147483647 h 2119"/>
              <a:gd name="T48" fmla="*/ 43184644 w 2019"/>
              <a:gd name="T49" fmla="*/ 35797484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1" name="Freeform 67"/>
          <p:cNvSpPr>
            <a:spLocks/>
          </p:cNvSpPr>
          <p:nvPr/>
        </p:nvSpPr>
        <p:spPr bwMode="auto">
          <a:xfrm rot="-716707">
            <a:off x="-1474788" y="1312863"/>
            <a:ext cx="3679826" cy="3557587"/>
          </a:xfrm>
          <a:custGeom>
            <a:avLst/>
            <a:gdLst>
              <a:gd name="T0" fmla="*/ 43184644 w 2019"/>
              <a:gd name="T1" fmla="*/ 357974847 h 2119"/>
              <a:gd name="T2" fmla="*/ 49828015 w 2019"/>
              <a:gd name="T3" fmla="*/ 259321062 h 2119"/>
              <a:gd name="T4" fmla="*/ 348796108 w 2019"/>
              <a:gd name="T5" fmla="*/ 665213365 h 2119"/>
              <a:gd name="T6" fmla="*/ 1249021158 w 2019"/>
              <a:gd name="T7" fmla="*/ 1601023278 h 2119"/>
              <a:gd name="T8" fmla="*/ 1986475421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51084974 w 2019"/>
              <a:gd name="T45" fmla="*/ 2147483647 h 2119"/>
              <a:gd name="T46" fmla="*/ 39862048 w 2019"/>
              <a:gd name="T47" fmla="*/ 2147483647 h 2119"/>
              <a:gd name="T48" fmla="*/ 43184644 w 2019"/>
              <a:gd name="T49" fmla="*/ 35797484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2" name="Freeform 68"/>
          <p:cNvSpPr>
            <a:spLocks/>
          </p:cNvSpPr>
          <p:nvPr/>
        </p:nvSpPr>
        <p:spPr bwMode="auto">
          <a:xfrm>
            <a:off x="-1238250" y="4949825"/>
            <a:ext cx="5167313" cy="1757363"/>
          </a:xfrm>
          <a:custGeom>
            <a:avLst/>
            <a:gdLst>
              <a:gd name="T0" fmla="*/ 123488462 w 3255"/>
              <a:gd name="T1" fmla="*/ 803930866 h 1107"/>
              <a:gd name="T2" fmla="*/ 95765947 w 3255"/>
              <a:gd name="T3" fmla="*/ 723285843 h 1107"/>
              <a:gd name="T4" fmla="*/ 526713501 w 3255"/>
              <a:gd name="T5" fmla="*/ 869454947 h 1107"/>
              <a:gd name="T6" fmla="*/ 1713706416 w 3255"/>
              <a:gd name="T7" fmla="*/ 1081148133 h 1107"/>
              <a:gd name="T8" fmla="*/ 2147483647 w 3255"/>
              <a:gd name="T9" fmla="*/ 1129030321 h 1107"/>
              <a:gd name="T10" fmla="*/ 2147483647 w 3255"/>
              <a:gd name="T11" fmla="*/ 1144151263 h 1107"/>
              <a:gd name="T12" fmla="*/ 2147483647 w 3255"/>
              <a:gd name="T13" fmla="*/ 1076107819 h 1107"/>
              <a:gd name="T14" fmla="*/ 2147483647 w 3255"/>
              <a:gd name="T15" fmla="*/ 960180598 h 1107"/>
              <a:gd name="T16" fmla="*/ 2147483647 w 3255"/>
              <a:gd name="T17" fmla="*/ 826611485 h 1107"/>
              <a:gd name="T18" fmla="*/ 2147483647 w 3255"/>
              <a:gd name="T19" fmla="*/ 612398937 h 1107"/>
              <a:gd name="T20" fmla="*/ 2147483647 w 3255"/>
              <a:gd name="T21" fmla="*/ 322580092 h 1107"/>
              <a:gd name="T22" fmla="*/ 2147483647 w 3255"/>
              <a:gd name="T23" fmla="*/ 50403139 h 1107"/>
              <a:gd name="T24" fmla="*/ 2147483647 w 3255"/>
              <a:gd name="T25" fmla="*/ 30241884 h 1107"/>
              <a:gd name="T26" fmla="*/ 2147483647 w 3255"/>
              <a:gd name="T27" fmla="*/ 204133508 h 1107"/>
              <a:gd name="T28" fmla="*/ 2147483647 w 3255"/>
              <a:gd name="T29" fmla="*/ 839213064 h 1107"/>
              <a:gd name="T30" fmla="*/ 2147483647 w 3255"/>
              <a:gd name="T31" fmla="*/ 1837195223 h 1107"/>
              <a:gd name="T32" fmla="*/ 2147483647 w 3255"/>
              <a:gd name="T33" fmla="*/ 2147483647 h 1107"/>
              <a:gd name="T34" fmla="*/ 2147483647 w 3255"/>
              <a:gd name="T35" fmla="*/ 2096770597 h 1107"/>
              <a:gd name="T36" fmla="*/ 2147483647 w 3255"/>
              <a:gd name="T37" fmla="*/ 1842235537 h 1107"/>
              <a:gd name="T38" fmla="*/ 2147483647 w 3255"/>
              <a:gd name="T39" fmla="*/ 1854835528 h 1107"/>
              <a:gd name="T40" fmla="*/ 2147483647 w 3255"/>
              <a:gd name="T41" fmla="*/ 2056448085 h 1107"/>
              <a:gd name="T42" fmla="*/ 2147483647 w 3255"/>
              <a:gd name="T43" fmla="*/ 2147483647 h 1107"/>
              <a:gd name="T44" fmla="*/ 1685985488 w 3255"/>
              <a:gd name="T45" fmla="*/ 2147483647 h 1107"/>
              <a:gd name="T46" fmla="*/ 879535410 w 3255"/>
              <a:gd name="T47" fmla="*/ 2147483647 h 1107"/>
              <a:gd name="T48" fmla="*/ 123488462 w 3255"/>
              <a:gd name="T49" fmla="*/ 803930866 h 11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55"/>
              <a:gd name="T76" fmla="*/ 0 h 1107"/>
              <a:gd name="T77" fmla="*/ 3255 w 3255"/>
              <a:gd name="T78" fmla="*/ 1107 h 110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55" h="1107">
                <a:moveTo>
                  <a:pt x="49" y="319"/>
                </a:moveTo>
                <a:cubicBezTo>
                  <a:pt x="0" y="206"/>
                  <a:pt x="12" y="283"/>
                  <a:pt x="38" y="287"/>
                </a:cubicBezTo>
                <a:cubicBezTo>
                  <a:pt x="65" y="291"/>
                  <a:pt x="101" y="322"/>
                  <a:pt x="209" y="345"/>
                </a:cubicBezTo>
                <a:cubicBezTo>
                  <a:pt x="315" y="369"/>
                  <a:pt x="542" y="413"/>
                  <a:pt x="680" y="429"/>
                </a:cubicBezTo>
                <a:cubicBezTo>
                  <a:pt x="818" y="447"/>
                  <a:pt x="915" y="445"/>
                  <a:pt x="1041" y="448"/>
                </a:cubicBezTo>
                <a:cubicBezTo>
                  <a:pt x="1168" y="451"/>
                  <a:pt x="1307" y="457"/>
                  <a:pt x="1440" y="454"/>
                </a:cubicBezTo>
                <a:cubicBezTo>
                  <a:pt x="1576" y="450"/>
                  <a:pt x="1727" y="439"/>
                  <a:pt x="1852" y="427"/>
                </a:cubicBezTo>
                <a:cubicBezTo>
                  <a:pt x="1977" y="416"/>
                  <a:pt x="2103" y="396"/>
                  <a:pt x="2193" y="381"/>
                </a:cubicBezTo>
                <a:cubicBezTo>
                  <a:pt x="2282" y="364"/>
                  <a:pt x="2333" y="351"/>
                  <a:pt x="2390" y="328"/>
                </a:cubicBezTo>
                <a:cubicBezTo>
                  <a:pt x="2445" y="305"/>
                  <a:pt x="2483" y="274"/>
                  <a:pt x="2529" y="243"/>
                </a:cubicBezTo>
                <a:cubicBezTo>
                  <a:pt x="2577" y="208"/>
                  <a:pt x="2616" y="167"/>
                  <a:pt x="2672" y="128"/>
                </a:cubicBezTo>
                <a:cubicBezTo>
                  <a:pt x="2728" y="89"/>
                  <a:pt x="2806" y="40"/>
                  <a:pt x="2865" y="20"/>
                </a:cubicBezTo>
                <a:cubicBezTo>
                  <a:pt x="2923" y="0"/>
                  <a:pt x="2967" y="2"/>
                  <a:pt x="3013" y="12"/>
                </a:cubicBezTo>
                <a:cubicBezTo>
                  <a:pt x="3059" y="22"/>
                  <a:pt x="3107" y="28"/>
                  <a:pt x="3144" y="81"/>
                </a:cubicBezTo>
                <a:cubicBezTo>
                  <a:pt x="3181" y="134"/>
                  <a:pt x="3235" y="225"/>
                  <a:pt x="3237" y="333"/>
                </a:cubicBezTo>
                <a:cubicBezTo>
                  <a:pt x="3255" y="534"/>
                  <a:pt x="3223" y="637"/>
                  <a:pt x="3156" y="729"/>
                </a:cubicBezTo>
                <a:cubicBezTo>
                  <a:pt x="3089" y="821"/>
                  <a:pt x="3024" y="864"/>
                  <a:pt x="2941" y="883"/>
                </a:cubicBezTo>
                <a:cubicBezTo>
                  <a:pt x="2858" y="902"/>
                  <a:pt x="2761" y="876"/>
                  <a:pt x="2673" y="832"/>
                </a:cubicBezTo>
                <a:cubicBezTo>
                  <a:pt x="2585" y="788"/>
                  <a:pt x="2533" y="747"/>
                  <a:pt x="2470" y="731"/>
                </a:cubicBezTo>
                <a:cubicBezTo>
                  <a:pt x="2408" y="715"/>
                  <a:pt x="2383" y="722"/>
                  <a:pt x="2295" y="736"/>
                </a:cubicBezTo>
                <a:cubicBezTo>
                  <a:pt x="2207" y="750"/>
                  <a:pt x="2082" y="784"/>
                  <a:pt x="1941" y="816"/>
                </a:cubicBezTo>
                <a:cubicBezTo>
                  <a:pt x="1798" y="846"/>
                  <a:pt x="1654" y="888"/>
                  <a:pt x="1442" y="923"/>
                </a:cubicBezTo>
                <a:cubicBezTo>
                  <a:pt x="1231" y="957"/>
                  <a:pt x="852" y="1015"/>
                  <a:pt x="669" y="1023"/>
                </a:cubicBezTo>
                <a:cubicBezTo>
                  <a:pt x="488" y="1030"/>
                  <a:pt x="412" y="1107"/>
                  <a:pt x="349" y="962"/>
                </a:cubicBezTo>
                <a:cubicBezTo>
                  <a:pt x="295" y="845"/>
                  <a:pt x="95" y="416"/>
                  <a:pt x="49" y="3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3" name="Freeform 69"/>
          <p:cNvSpPr>
            <a:spLocks/>
          </p:cNvSpPr>
          <p:nvPr/>
        </p:nvSpPr>
        <p:spPr bwMode="auto">
          <a:xfrm rot="933390">
            <a:off x="419100" y="-971550"/>
            <a:ext cx="4491038" cy="3503613"/>
          </a:xfrm>
          <a:custGeom>
            <a:avLst/>
            <a:gdLst>
              <a:gd name="T0" fmla="*/ 64322608 w 2019"/>
              <a:gd name="T1" fmla="*/ 347194986 h 2119"/>
              <a:gd name="T2" fmla="*/ 74218907 w 2019"/>
              <a:gd name="T3" fmla="*/ 251511133 h 2119"/>
              <a:gd name="T4" fmla="*/ 519530127 w 2019"/>
              <a:gd name="T5" fmla="*/ 645182315 h 2119"/>
              <a:gd name="T6" fmla="*/ 1860410823 w 2019"/>
              <a:gd name="T7" fmla="*/ 1552811533 h 2119"/>
              <a:gd name="T8" fmla="*/ 2147483647 w 2019"/>
              <a:gd name="T9" fmla="*/ 213784876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69788384 w 2019"/>
              <a:gd name="T45" fmla="*/ 2147483647 h 2119"/>
              <a:gd name="T46" fmla="*/ 59375571 w 2019"/>
              <a:gd name="T47" fmla="*/ 2147483647 h 2119"/>
              <a:gd name="T48" fmla="*/ 64322608 w 2019"/>
              <a:gd name="T49" fmla="*/ 347194986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pic>
        <p:nvPicPr>
          <p:cNvPr id="24634" name="Picture 70"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918763">
            <a:off x="4954588" y="2589213"/>
            <a:ext cx="65881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35" name="Text Box 71"/>
          <p:cNvSpPr txBox="1">
            <a:spLocks noChangeArrowheads="1"/>
          </p:cNvSpPr>
          <p:nvPr/>
        </p:nvSpPr>
        <p:spPr bwMode="auto">
          <a:xfrm>
            <a:off x="7573963" y="290513"/>
            <a:ext cx="1570037"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b="1">
                <a:solidFill>
                  <a:srgbClr val="000000"/>
                </a:solidFill>
                <a:latin typeface="Arial" panose="020B0604020202020204" pitchFamily="34" charset="0"/>
                <a:ea typeface="MS PGothic" panose="020B0600070205080204" pitchFamily="34" charset="-128"/>
              </a:rPr>
              <a:t>Striatal dopamine receptors</a:t>
            </a:r>
          </a:p>
        </p:txBody>
      </p:sp>
      <p:sp>
        <p:nvSpPr>
          <p:cNvPr id="24636" name="Text Box 72"/>
          <p:cNvSpPr txBox="1">
            <a:spLocks noChangeArrowheads="1"/>
          </p:cNvSpPr>
          <p:nvPr/>
        </p:nvSpPr>
        <p:spPr bwMode="auto">
          <a:xfrm>
            <a:off x="6737350" y="4454525"/>
            <a:ext cx="2116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2000" b="1">
                <a:solidFill>
                  <a:srgbClr val="000000"/>
                </a:solidFill>
                <a:latin typeface="Arial" panose="020B0604020202020204" pitchFamily="34" charset="0"/>
                <a:ea typeface="MS PGothic" panose="020B0600070205080204" pitchFamily="34" charset="-128"/>
              </a:rPr>
              <a:t>Striatal neurone</a:t>
            </a:r>
          </a:p>
        </p:txBody>
      </p:sp>
      <p:sp>
        <p:nvSpPr>
          <p:cNvPr id="24637" name="Text Box 73"/>
          <p:cNvSpPr txBox="1">
            <a:spLocks noChangeArrowheads="1"/>
          </p:cNvSpPr>
          <p:nvPr/>
        </p:nvSpPr>
        <p:spPr bwMode="auto">
          <a:xfrm>
            <a:off x="6910388" y="5964238"/>
            <a:ext cx="1819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a:solidFill>
                  <a:srgbClr val="000000"/>
                </a:solidFill>
                <a:latin typeface="Arial" panose="020B0604020202020204" pitchFamily="34" charset="0"/>
                <a:ea typeface="MS PGothic" panose="020B0600070205080204" pitchFamily="34" charset="-128"/>
              </a:rPr>
              <a:t>Unactivated receptor</a:t>
            </a:r>
          </a:p>
        </p:txBody>
      </p:sp>
      <p:sp>
        <p:nvSpPr>
          <p:cNvPr id="24638" name="Text Box 74"/>
          <p:cNvSpPr txBox="1">
            <a:spLocks noChangeArrowheads="1"/>
          </p:cNvSpPr>
          <p:nvPr/>
        </p:nvSpPr>
        <p:spPr bwMode="auto">
          <a:xfrm>
            <a:off x="6910388" y="5402263"/>
            <a:ext cx="1612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a:solidFill>
                  <a:srgbClr val="000000"/>
                </a:solidFill>
                <a:latin typeface="Arial" panose="020B0604020202020204" pitchFamily="34" charset="0"/>
                <a:ea typeface="MS PGothic" panose="020B0600070205080204" pitchFamily="34" charset="-128"/>
              </a:rPr>
              <a:t>Activated receptor</a:t>
            </a:r>
          </a:p>
        </p:txBody>
      </p:sp>
      <p:sp>
        <p:nvSpPr>
          <p:cNvPr id="24639" name="Text Box 75"/>
          <p:cNvSpPr txBox="1">
            <a:spLocks noChangeArrowheads="1"/>
          </p:cNvSpPr>
          <p:nvPr/>
        </p:nvSpPr>
        <p:spPr bwMode="auto">
          <a:xfrm>
            <a:off x="6910388" y="6383338"/>
            <a:ext cx="2794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a:solidFill>
                  <a:srgbClr val="000000"/>
                </a:solidFill>
                <a:latin typeface="Arial" panose="020B0604020202020204" pitchFamily="34" charset="0"/>
                <a:ea typeface="MS PGothic" panose="020B0600070205080204" pitchFamily="34" charset="-128"/>
              </a:rPr>
              <a:t>Normal neuronal function</a:t>
            </a:r>
          </a:p>
        </p:txBody>
      </p:sp>
      <p:pic>
        <p:nvPicPr>
          <p:cNvPr id="24640" name="Picture 76" descr="STALEVO_FIGA_GREEN-ARROWS#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945796">
            <a:off x="6480175" y="6399213"/>
            <a:ext cx="503238"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41" name="Rectangle 77"/>
          <p:cNvSpPr>
            <a:spLocks noChangeArrowheads="1"/>
          </p:cNvSpPr>
          <p:nvPr/>
        </p:nvSpPr>
        <p:spPr bwMode="auto">
          <a:xfrm>
            <a:off x="6411913" y="5084763"/>
            <a:ext cx="2732087" cy="1773237"/>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42" name="Oval 78"/>
          <p:cNvSpPr>
            <a:spLocks noChangeArrowheads="1"/>
          </p:cNvSpPr>
          <p:nvPr/>
        </p:nvSpPr>
        <p:spPr bwMode="auto">
          <a:xfrm rot="-336241">
            <a:off x="6556375" y="5286375"/>
            <a:ext cx="157163" cy="157163"/>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4643" name="Picture 79" descr="STALEVO_TRAFFIC_NO-LIGHT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2309659">
            <a:off x="6410325" y="5313363"/>
            <a:ext cx="4572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44" name="Oval 80"/>
          <p:cNvSpPr>
            <a:spLocks noChangeArrowheads="1"/>
          </p:cNvSpPr>
          <p:nvPr/>
        </p:nvSpPr>
        <p:spPr bwMode="auto">
          <a:xfrm rot="-336241">
            <a:off x="6559550" y="5599113"/>
            <a:ext cx="153988" cy="153987"/>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4645" name="Picture 81" descr="STALEVO_TRAFFIC_NO-LIGHT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2309659">
            <a:off x="6410325" y="5859463"/>
            <a:ext cx="4572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46" name="Oval 82"/>
          <p:cNvSpPr>
            <a:spLocks noChangeArrowheads="1"/>
          </p:cNvSpPr>
          <p:nvPr/>
        </p:nvSpPr>
        <p:spPr bwMode="auto">
          <a:xfrm rot="-1378028">
            <a:off x="6554788" y="5973763"/>
            <a:ext cx="157162" cy="157162"/>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47" name="Line 83"/>
          <p:cNvSpPr>
            <a:spLocks noChangeShapeType="1"/>
          </p:cNvSpPr>
          <p:nvPr/>
        </p:nvSpPr>
        <p:spPr bwMode="auto">
          <a:xfrm flipV="1">
            <a:off x="6873875" y="884238"/>
            <a:ext cx="792163" cy="138112"/>
          </a:xfrm>
          <a:prstGeom prst="line">
            <a:avLst/>
          </a:prstGeom>
          <a:noFill/>
          <a:ln w="28575">
            <a:solidFill>
              <a:schemeClr val="bg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pic>
        <p:nvPicPr>
          <p:cNvPr id="24648" name="Picture 84"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222306">
            <a:off x="5891213" y="1171575"/>
            <a:ext cx="65881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49" name="Picture 85"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222306">
            <a:off x="5891213" y="1162050"/>
            <a:ext cx="65881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650" name="Group 86"/>
          <p:cNvGrpSpPr>
            <a:grpSpLocks/>
          </p:cNvGrpSpPr>
          <p:nvPr/>
        </p:nvGrpSpPr>
        <p:grpSpPr bwMode="auto">
          <a:xfrm rot="511056">
            <a:off x="4367213" y="3524250"/>
            <a:ext cx="712787" cy="657225"/>
            <a:chOff x="2763" y="2209"/>
            <a:chExt cx="449" cy="414"/>
          </a:xfrm>
        </p:grpSpPr>
        <p:pic>
          <p:nvPicPr>
            <p:cNvPr id="24918" name="Picture 87"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2868231">
              <a:off x="2781" y="2191"/>
              <a:ext cx="414" cy="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919" name="Oval 88"/>
            <p:cNvSpPr>
              <a:spLocks noChangeArrowheads="1"/>
            </p:cNvSpPr>
            <p:nvPr/>
          </p:nvSpPr>
          <p:spPr bwMode="auto">
            <a:xfrm rot="294728">
              <a:off x="3019" y="2352"/>
              <a:ext cx="138" cy="138"/>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nvGrpSpPr>
          <p:cNvPr id="24651" name="Group 89"/>
          <p:cNvGrpSpPr>
            <a:grpSpLocks/>
          </p:cNvGrpSpPr>
          <p:nvPr/>
        </p:nvGrpSpPr>
        <p:grpSpPr bwMode="auto">
          <a:xfrm>
            <a:off x="4251325" y="4008438"/>
            <a:ext cx="758825" cy="700087"/>
            <a:chOff x="3296" y="2607"/>
            <a:chExt cx="322" cy="297"/>
          </a:xfrm>
        </p:grpSpPr>
        <p:pic>
          <p:nvPicPr>
            <p:cNvPr id="24914" name="Picture 90" descr="STALEVO_TRAFFIC_NO-LIGHT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925997">
              <a:off x="3304" y="2612"/>
              <a:ext cx="311"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915" name="Group 91"/>
            <p:cNvGrpSpPr>
              <a:grpSpLocks/>
            </p:cNvGrpSpPr>
            <p:nvPr/>
          </p:nvGrpSpPr>
          <p:grpSpPr bwMode="auto">
            <a:xfrm>
              <a:off x="3296" y="2607"/>
              <a:ext cx="322" cy="297"/>
              <a:chOff x="3296" y="2607"/>
              <a:chExt cx="322" cy="297"/>
            </a:xfrm>
          </p:grpSpPr>
          <p:pic>
            <p:nvPicPr>
              <p:cNvPr id="24916" name="Picture 92" descr="STALEVO_TRAFFIC_NO-LIGHT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1900800">
                <a:off x="3296" y="2607"/>
                <a:ext cx="322"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917" name="Oval 93"/>
              <p:cNvSpPr>
                <a:spLocks noChangeArrowheads="1"/>
              </p:cNvSpPr>
              <p:nvPr/>
            </p:nvSpPr>
            <p:spPr bwMode="auto">
              <a:xfrm rot="-336241">
                <a:off x="3480" y="2698"/>
                <a:ext cx="99" cy="99"/>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pic>
        <p:nvPicPr>
          <p:cNvPr id="24652" name="Picture 94" descr="STALEVO_TRAFFIC_NO-LIGHT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2640751">
            <a:off x="4168775" y="5097463"/>
            <a:ext cx="714375"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53" name="Picture 95" descr="STALEVO_TRAFFIC_NO-LIGHT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2640751">
            <a:off x="4168775" y="5097463"/>
            <a:ext cx="714375"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54" name="Picture 96" descr="STALEVO_TRAFFIC_NO-LIGHT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1750190">
            <a:off x="4140200" y="5622925"/>
            <a:ext cx="714375"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55" name="Picture 97"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33568">
            <a:off x="6223000" y="755650"/>
            <a:ext cx="6588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56" name="Picture 98"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33568">
            <a:off x="6223000" y="750888"/>
            <a:ext cx="6588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657" name="Group 99"/>
          <p:cNvGrpSpPr>
            <a:grpSpLocks/>
          </p:cNvGrpSpPr>
          <p:nvPr/>
        </p:nvGrpSpPr>
        <p:grpSpPr bwMode="auto">
          <a:xfrm>
            <a:off x="4305300" y="941388"/>
            <a:ext cx="2293938" cy="5135562"/>
            <a:chOff x="2712" y="588"/>
            <a:chExt cx="1445" cy="3235"/>
          </a:xfrm>
        </p:grpSpPr>
        <p:sp>
          <p:nvSpPr>
            <p:cNvPr id="24908" name="Oval 100"/>
            <p:cNvSpPr>
              <a:spLocks noChangeArrowheads="1"/>
            </p:cNvSpPr>
            <p:nvPr/>
          </p:nvSpPr>
          <p:spPr bwMode="auto">
            <a:xfrm rot="1940653">
              <a:off x="3797" y="862"/>
              <a:ext cx="139" cy="138"/>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09" name="Oval 101"/>
            <p:cNvSpPr>
              <a:spLocks noChangeArrowheads="1"/>
            </p:cNvSpPr>
            <p:nvPr/>
          </p:nvSpPr>
          <p:spPr bwMode="auto">
            <a:xfrm rot="1244196">
              <a:off x="3208" y="1765"/>
              <a:ext cx="139" cy="138"/>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10" name="Oval 102"/>
            <p:cNvSpPr>
              <a:spLocks noChangeArrowheads="1"/>
            </p:cNvSpPr>
            <p:nvPr/>
          </p:nvSpPr>
          <p:spPr bwMode="auto">
            <a:xfrm rot="403710">
              <a:off x="2734" y="3343"/>
              <a:ext cx="139" cy="138"/>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11" name="Oval 103"/>
            <p:cNvSpPr>
              <a:spLocks noChangeArrowheads="1"/>
            </p:cNvSpPr>
            <p:nvPr/>
          </p:nvSpPr>
          <p:spPr bwMode="auto">
            <a:xfrm rot="-486851">
              <a:off x="2712" y="3685"/>
              <a:ext cx="139" cy="138"/>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12" name="Oval 104"/>
            <p:cNvSpPr>
              <a:spLocks noChangeArrowheads="1"/>
            </p:cNvSpPr>
            <p:nvPr/>
          </p:nvSpPr>
          <p:spPr bwMode="auto">
            <a:xfrm rot="3196527">
              <a:off x="4018" y="589"/>
              <a:ext cx="139" cy="138"/>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13" name="Oval 105"/>
            <p:cNvSpPr>
              <a:spLocks noChangeArrowheads="1"/>
            </p:cNvSpPr>
            <p:nvPr/>
          </p:nvSpPr>
          <p:spPr bwMode="auto">
            <a:xfrm rot="2124142">
              <a:off x="3417" y="1389"/>
              <a:ext cx="139" cy="138"/>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
        <p:nvSpPr>
          <p:cNvPr id="360554" name="Text Box 106"/>
          <p:cNvSpPr txBox="1">
            <a:spLocks noChangeArrowheads="1"/>
          </p:cNvSpPr>
          <p:nvPr/>
        </p:nvSpPr>
        <p:spPr bwMode="auto">
          <a:xfrm>
            <a:off x="4910138" y="0"/>
            <a:ext cx="20002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b="1">
                <a:solidFill>
                  <a:srgbClr val="000000"/>
                </a:solidFill>
                <a:latin typeface="Arial" panose="020B0604020202020204" pitchFamily="34" charset="0"/>
                <a:ea typeface="MS PGothic" panose="020B0600070205080204" pitchFamily="34" charset="-128"/>
              </a:rPr>
              <a:t>Dopamine made from levodopa</a:t>
            </a:r>
          </a:p>
        </p:txBody>
      </p:sp>
      <p:sp>
        <p:nvSpPr>
          <p:cNvPr id="360555" name="Oval 107"/>
          <p:cNvSpPr>
            <a:spLocks noChangeArrowheads="1"/>
          </p:cNvSpPr>
          <p:nvPr/>
        </p:nvSpPr>
        <p:spPr bwMode="auto">
          <a:xfrm>
            <a:off x="4813300" y="95250"/>
            <a:ext cx="133350" cy="147638"/>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nvGrpSpPr>
          <p:cNvPr id="8" name="Group 108"/>
          <p:cNvGrpSpPr>
            <a:grpSpLocks/>
          </p:cNvGrpSpPr>
          <p:nvPr/>
        </p:nvGrpSpPr>
        <p:grpSpPr bwMode="auto">
          <a:xfrm>
            <a:off x="4308475" y="931863"/>
            <a:ext cx="2466975" cy="5133975"/>
            <a:chOff x="2709" y="599"/>
            <a:chExt cx="1554" cy="3234"/>
          </a:xfrm>
        </p:grpSpPr>
        <p:grpSp>
          <p:nvGrpSpPr>
            <p:cNvPr id="24890" name="Group 109"/>
            <p:cNvGrpSpPr>
              <a:grpSpLocks/>
            </p:cNvGrpSpPr>
            <p:nvPr/>
          </p:nvGrpSpPr>
          <p:grpSpPr bwMode="auto">
            <a:xfrm>
              <a:off x="3794" y="875"/>
              <a:ext cx="281" cy="215"/>
              <a:chOff x="4610" y="1363"/>
              <a:chExt cx="281" cy="215"/>
            </a:xfrm>
          </p:grpSpPr>
          <p:sp>
            <p:nvSpPr>
              <p:cNvPr id="24906" name="Oval 110"/>
              <p:cNvSpPr>
                <a:spLocks noChangeArrowheads="1"/>
              </p:cNvSpPr>
              <p:nvPr/>
            </p:nvSpPr>
            <p:spPr bwMode="auto">
              <a:xfrm rot="-336241">
                <a:off x="4748" y="1435"/>
                <a:ext cx="143" cy="143"/>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559" name="Oval 111"/>
              <p:cNvSpPr>
                <a:spLocks noChangeArrowheads="1"/>
              </p:cNvSpPr>
              <p:nvPr/>
            </p:nvSpPr>
            <p:spPr bwMode="auto">
              <a:xfrm rot="1137879">
                <a:off x="4610" y="1363"/>
                <a:ext cx="143" cy="143"/>
              </a:xfrm>
              <a:prstGeom prst="ellipse">
                <a:avLst/>
              </a:prstGeom>
              <a:gradFill rotWithShape="1">
                <a:gsLst>
                  <a:gs pos="0">
                    <a:schemeClr val="tx1">
                      <a:gamma/>
                      <a:tint val="30196"/>
                      <a:invGamma/>
                    </a:schemeClr>
                  </a:gs>
                  <a:gs pos="100000">
                    <a:schemeClr val="tx1"/>
                  </a:gs>
                </a:gsLst>
                <a:path path="shape">
                  <a:fillToRect l="50000" t="50000" r="50000" b="50000"/>
                </a:path>
              </a:gradFill>
              <a:ln w="3175" algn="ctr">
                <a:solidFill>
                  <a:schemeClr val="bg1"/>
                </a:solidFill>
                <a:round/>
                <a:headEnd/>
                <a:tailEnd/>
              </a:ln>
              <a:effec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grpSp>
        <p:grpSp>
          <p:nvGrpSpPr>
            <p:cNvPr id="24891" name="Group 112"/>
            <p:cNvGrpSpPr>
              <a:grpSpLocks/>
            </p:cNvGrpSpPr>
            <p:nvPr/>
          </p:nvGrpSpPr>
          <p:grpSpPr bwMode="auto">
            <a:xfrm>
              <a:off x="3205" y="1776"/>
              <a:ext cx="285" cy="192"/>
              <a:chOff x="3205" y="1770"/>
              <a:chExt cx="285" cy="192"/>
            </a:xfrm>
          </p:grpSpPr>
          <p:sp>
            <p:nvSpPr>
              <p:cNvPr id="24904" name="Oval 113"/>
              <p:cNvSpPr>
                <a:spLocks noChangeArrowheads="1"/>
              </p:cNvSpPr>
              <p:nvPr/>
            </p:nvSpPr>
            <p:spPr bwMode="auto">
              <a:xfrm rot="-1032698">
                <a:off x="3347" y="1819"/>
                <a:ext cx="143" cy="143"/>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562" name="Oval 114"/>
              <p:cNvSpPr>
                <a:spLocks noChangeArrowheads="1"/>
              </p:cNvSpPr>
              <p:nvPr/>
            </p:nvSpPr>
            <p:spPr bwMode="auto">
              <a:xfrm rot="441422">
                <a:off x="3205" y="1770"/>
                <a:ext cx="143" cy="143"/>
              </a:xfrm>
              <a:prstGeom prst="ellipse">
                <a:avLst/>
              </a:prstGeom>
              <a:gradFill rotWithShape="1">
                <a:gsLst>
                  <a:gs pos="0">
                    <a:schemeClr val="tx1">
                      <a:gamma/>
                      <a:tint val="30196"/>
                      <a:invGamma/>
                    </a:schemeClr>
                  </a:gs>
                  <a:gs pos="100000">
                    <a:schemeClr val="tx1"/>
                  </a:gs>
                </a:gsLst>
                <a:path path="shape">
                  <a:fillToRect l="50000" t="50000" r="50000" b="50000"/>
                </a:path>
              </a:gradFill>
              <a:ln w="3175" algn="ctr">
                <a:solidFill>
                  <a:schemeClr val="bg1"/>
                </a:solidFill>
                <a:round/>
                <a:headEnd/>
                <a:tailEnd/>
              </a:ln>
              <a:effec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grpSp>
        <p:grpSp>
          <p:nvGrpSpPr>
            <p:cNvPr id="24892" name="Group 115"/>
            <p:cNvGrpSpPr>
              <a:grpSpLocks/>
            </p:cNvGrpSpPr>
            <p:nvPr/>
          </p:nvGrpSpPr>
          <p:grpSpPr bwMode="auto">
            <a:xfrm>
              <a:off x="2730" y="3349"/>
              <a:ext cx="297" cy="154"/>
              <a:chOff x="2730" y="3343"/>
              <a:chExt cx="297" cy="154"/>
            </a:xfrm>
          </p:grpSpPr>
          <p:sp>
            <p:nvSpPr>
              <p:cNvPr id="24902" name="Oval 116"/>
              <p:cNvSpPr>
                <a:spLocks noChangeArrowheads="1"/>
              </p:cNvSpPr>
              <p:nvPr/>
            </p:nvSpPr>
            <p:spPr bwMode="auto">
              <a:xfrm rot="-1873185">
                <a:off x="2884" y="3354"/>
                <a:ext cx="143" cy="143"/>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565" name="Oval 117"/>
              <p:cNvSpPr>
                <a:spLocks noChangeArrowheads="1"/>
              </p:cNvSpPr>
              <p:nvPr/>
            </p:nvSpPr>
            <p:spPr bwMode="auto">
              <a:xfrm rot="-399065">
                <a:off x="2730" y="3343"/>
                <a:ext cx="143" cy="143"/>
              </a:xfrm>
              <a:prstGeom prst="ellipse">
                <a:avLst/>
              </a:prstGeom>
              <a:gradFill rotWithShape="1">
                <a:gsLst>
                  <a:gs pos="0">
                    <a:schemeClr val="tx1">
                      <a:gamma/>
                      <a:tint val="30196"/>
                      <a:invGamma/>
                    </a:schemeClr>
                  </a:gs>
                  <a:gs pos="100000">
                    <a:schemeClr val="tx1"/>
                  </a:gs>
                </a:gsLst>
                <a:path path="shape">
                  <a:fillToRect l="50000" t="50000" r="50000" b="50000"/>
                </a:path>
              </a:gradFill>
              <a:ln w="3175" algn="ctr">
                <a:solidFill>
                  <a:schemeClr val="bg1"/>
                </a:solidFill>
                <a:round/>
                <a:headEnd/>
                <a:tailEnd/>
              </a:ln>
              <a:effec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grpSp>
        <p:grpSp>
          <p:nvGrpSpPr>
            <p:cNvPr id="24893" name="Group 118"/>
            <p:cNvGrpSpPr>
              <a:grpSpLocks/>
            </p:cNvGrpSpPr>
            <p:nvPr/>
          </p:nvGrpSpPr>
          <p:grpSpPr bwMode="auto">
            <a:xfrm>
              <a:off x="2709" y="3661"/>
              <a:ext cx="293" cy="172"/>
              <a:chOff x="2709" y="3655"/>
              <a:chExt cx="293" cy="172"/>
            </a:xfrm>
          </p:grpSpPr>
          <p:sp>
            <p:nvSpPr>
              <p:cNvPr id="24900" name="Oval 119"/>
              <p:cNvSpPr>
                <a:spLocks noChangeArrowheads="1"/>
              </p:cNvSpPr>
              <p:nvPr/>
            </p:nvSpPr>
            <p:spPr bwMode="auto">
              <a:xfrm rot="-2763745">
                <a:off x="2859" y="3655"/>
                <a:ext cx="143" cy="143"/>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568" name="Oval 120"/>
              <p:cNvSpPr>
                <a:spLocks noChangeArrowheads="1"/>
              </p:cNvSpPr>
              <p:nvPr/>
            </p:nvSpPr>
            <p:spPr bwMode="auto">
              <a:xfrm rot="-1289626">
                <a:off x="2709" y="3684"/>
                <a:ext cx="143" cy="143"/>
              </a:xfrm>
              <a:prstGeom prst="ellipse">
                <a:avLst/>
              </a:prstGeom>
              <a:gradFill rotWithShape="1">
                <a:gsLst>
                  <a:gs pos="0">
                    <a:schemeClr val="tx1">
                      <a:gamma/>
                      <a:tint val="30196"/>
                      <a:invGamma/>
                    </a:schemeClr>
                  </a:gs>
                  <a:gs pos="100000">
                    <a:schemeClr val="tx1"/>
                  </a:gs>
                </a:gsLst>
                <a:path path="shape">
                  <a:fillToRect l="50000" t="50000" r="50000" b="50000"/>
                </a:path>
              </a:gradFill>
              <a:ln w="3175" algn="ctr">
                <a:solidFill>
                  <a:schemeClr val="bg1"/>
                </a:solidFill>
                <a:round/>
                <a:headEnd/>
                <a:tailEnd/>
              </a:ln>
              <a:effec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grpSp>
        <p:grpSp>
          <p:nvGrpSpPr>
            <p:cNvPr id="24894" name="Group 121"/>
            <p:cNvGrpSpPr>
              <a:grpSpLocks/>
            </p:cNvGrpSpPr>
            <p:nvPr/>
          </p:nvGrpSpPr>
          <p:grpSpPr bwMode="auto">
            <a:xfrm>
              <a:off x="3410" y="1397"/>
              <a:ext cx="268" cy="225"/>
              <a:chOff x="3410" y="1391"/>
              <a:chExt cx="268" cy="225"/>
            </a:xfrm>
          </p:grpSpPr>
          <p:sp>
            <p:nvSpPr>
              <p:cNvPr id="24898" name="Oval 122"/>
              <p:cNvSpPr>
                <a:spLocks noChangeArrowheads="1"/>
              </p:cNvSpPr>
              <p:nvPr/>
            </p:nvSpPr>
            <p:spPr bwMode="auto">
              <a:xfrm rot="-152753">
                <a:off x="3535" y="1473"/>
                <a:ext cx="143" cy="143"/>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571" name="Oval 123"/>
              <p:cNvSpPr>
                <a:spLocks noChangeArrowheads="1"/>
              </p:cNvSpPr>
              <p:nvPr/>
            </p:nvSpPr>
            <p:spPr bwMode="auto">
              <a:xfrm rot="1321367">
                <a:off x="3410" y="1391"/>
                <a:ext cx="143" cy="143"/>
              </a:xfrm>
              <a:prstGeom prst="ellipse">
                <a:avLst/>
              </a:prstGeom>
              <a:gradFill rotWithShape="1">
                <a:gsLst>
                  <a:gs pos="0">
                    <a:schemeClr val="tx1">
                      <a:gamma/>
                      <a:tint val="30196"/>
                      <a:invGamma/>
                    </a:schemeClr>
                  </a:gs>
                  <a:gs pos="100000">
                    <a:schemeClr val="tx1"/>
                  </a:gs>
                </a:gsLst>
                <a:path path="shape">
                  <a:fillToRect l="50000" t="50000" r="50000" b="50000"/>
                </a:path>
              </a:gradFill>
              <a:ln w="3175" algn="ctr">
                <a:solidFill>
                  <a:schemeClr val="bg1"/>
                </a:solidFill>
                <a:round/>
                <a:headEnd/>
                <a:tailEnd/>
              </a:ln>
              <a:effec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grpSp>
        <p:grpSp>
          <p:nvGrpSpPr>
            <p:cNvPr id="24895" name="Group 124"/>
            <p:cNvGrpSpPr>
              <a:grpSpLocks/>
            </p:cNvGrpSpPr>
            <p:nvPr/>
          </p:nvGrpSpPr>
          <p:grpSpPr bwMode="auto">
            <a:xfrm rot="219044">
              <a:off x="4017" y="599"/>
              <a:ext cx="246" cy="260"/>
              <a:chOff x="4738" y="1109"/>
              <a:chExt cx="246" cy="260"/>
            </a:xfrm>
          </p:grpSpPr>
          <p:sp>
            <p:nvSpPr>
              <p:cNvPr id="24896" name="Oval 125"/>
              <p:cNvSpPr>
                <a:spLocks noChangeArrowheads="1"/>
              </p:cNvSpPr>
              <p:nvPr/>
            </p:nvSpPr>
            <p:spPr bwMode="auto">
              <a:xfrm rot="919633">
                <a:off x="4841" y="1226"/>
                <a:ext cx="143" cy="143"/>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574" name="Oval 126"/>
              <p:cNvSpPr>
                <a:spLocks noChangeArrowheads="1"/>
              </p:cNvSpPr>
              <p:nvPr/>
            </p:nvSpPr>
            <p:spPr bwMode="auto">
              <a:xfrm rot="2393752">
                <a:off x="4735" y="1106"/>
                <a:ext cx="143" cy="143"/>
              </a:xfrm>
              <a:prstGeom prst="ellipse">
                <a:avLst/>
              </a:prstGeom>
              <a:gradFill rotWithShape="1">
                <a:gsLst>
                  <a:gs pos="0">
                    <a:schemeClr val="tx1">
                      <a:gamma/>
                      <a:tint val="30196"/>
                      <a:invGamma/>
                    </a:schemeClr>
                  </a:gs>
                  <a:gs pos="100000">
                    <a:schemeClr val="tx1"/>
                  </a:gs>
                </a:gsLst>
                <a:path path="shape">
                  <a:fillToRect l="50000" t="50000" r="50000" b="50000"/>
                </a:path>
              </a:gradFill>
              <a:ln w="3175" algn="ctr">
                <a:solidFill>
                  <a:schemeClr val="bg1"/>
                </a:solidFill>
                <a:round/>
                <a:headEnd/>
                <a:tailEnd/>
              </a:ln>
              <a:effec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grpSp>
      </p:grpSp>
      <p:sp>
        <p:nvSpPr>
          <p:cNvPr id="24661" name="Oval 127"/>
          <p:cNvSpPr>
            <a:spLocks noChangeArrowheads="1"/>
          </p:cNvSpPr>
          <p:nvPr/>
        </p:nvSpPr>
        <p:spPr bwMode="auto">
          <a:xfrm rot="-1516707">
            <a:off x="2549525" y="42957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62" name="Oval 128"/>
          <p:cNvSpPr>
            <a:spLocks noChangeArrowheads="1"/>
          </p:cNvSpPr>
          <p:nvPr/>
        </p:nvSpPr>
        <p:spPr bwMode="auto">
          <a:xfrm rot="-1516707">
            <a:off x="2894013" y="42354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63" name="Oval 129"/>
          <p:cNvSpPr>
            <a:spLocks noChangeArrowheads="1"/>
          </p:cNvSpPr>
          <p:nvPr/>
        </p:nvSpPr>
        <p:spPr bwMode="auto">
          <a:xfrm rot="-1516707">
            <a:off x="2619375" y="46180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64" name="Oval 130"/>
          <p:cNvSpPr>
            <a:spLocks noChangeArrowheads="1"/>
          </p:cNvSpPr>
          <p:nvPr/>
        </p:nvSpPr>
        <p:spPr bwMode="auto">
          <a:xfrm rot="-1516707">
            <a:off x="2941638" y="48037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65" name="Oval 131"/>
          <p:cNvSpPr>
            <a:spLocks noChangeArrowheads="1"/>
          </p:cNvSpPr>
          <p:nvPr/>
        </p:nvSpPr>
        <p:spPr bwMode="auto">
          <a:xfrm rot="-1516707">
            <a:off x="2967038" y="52117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66" name="Oval 132"/>
          <p:cNvSpPr>
            <a:spLocks noChangeArrowheads="1"/>
          </p:cNvSpPr>
          <p:nvPr/>
        </p:nvSpPr>
        <p:spPr bwMode="auto">
          <a:xfrm rot="-1516707">
            <a:off x="2616200" y="50403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67" name="Freeform 133"/>
          <p:cNvSpPr>
            <a:spLocks/>
          </p:cNvSpPr>
          <p:nvPr/>
        </p:nvSpPr>
        <p:spPr bwMode="auto">
          <a:xfrm rot="-716707">
            <a:off x="-1460500" y="339725"/>
            <a:ext cx="4537075" cy="3848100"/>
          </a:xfrm>
          <a:custGeom>
            <a:avLst/>
            <a:gdLst>
              <a:gd name="T0" fmla="*/ 65647138 w 2019"/>
              <a:gd name="T1" fmla="*/ 418827277 h 2119"/>
              <a:gd name="T2" fmla="*/ 75748254 w 2019"/>
              <a:gd name="T3" fmla="*/ 303402437 h 2119"/>
              <a:gd name="T4" fmla="*/ 530235528 w 2019"/>
              <a:gd name="T5" fmla="*/ 778293207 h 2119"/>
              <a:gd name="T6" fmla="*/ 1898746786 w 2019"/>
              <a:gd name="T7" fmla="*/ 1873178445 h 2119"/>
              <a:gd name="T8" fmla="*/ 2147483647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89772237 w 2019"/>
              <a:gd name="T45" fmla="*/ 2147483647 h 2119"/>
              <a:gd name="T46" fmla="*/ 60597704 w 2019"/>
              <a:gd name="T47" fmla="*/ 2147483647 h 2119"/>
              <a:gd name="T48" fmla="*/ 65647138 w 2019"/>
              <a:gd name="T49" fmla="*/ 41882727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4668" name="Oval 134"/>
          <p:cNvSpPr>
            <a:spLocks noChangeArrowheads="1"/>
          </p:cNvSpPr>
          <p:nvPr/>
        </p:nvSpPr>
        <p:spPr bwMode="auto">
          <a:xfrm>
            <a:off x="2630488" y="26511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69" name="Oval 135"/>
          <p:cNvSpPr>
            <a:spLocks noChangeArrowheads="1"/>
          </p:cNvSpPr>
          <p:nvPr/>
        </p:nvSpPr>
        <p:spPr bwMode="auto">
          <a:xfrm>
            <a:off x="2967038" y="27432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0" name="Oval 136"/>
          <p:cNvSpPr>
            <a:spLocks noChangeArrowheads="1"/>
          </p:cNvSpPr>
          <p:nvPr/>
        </p:nvSpPr>
        <p:spPr bwMode="auto">
          <a:xfrm>
            <a:off x="2555875" y="29718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1" name="Oval 137"/>
          <p:cNvSpPr>
            <a:spLocks noChangeArrowheads="1"/>
          </p:cNvSpPr>
          <p:nvPr/>
        </p:nvSpPr>
        <p:spPr bwMode="auto">
          <a:xfrm>
            <a:off x="2828925" y="29416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2" name="Oval 138"/>
          <p:cNvSpPr>
            <a:spLocks noChangeArrowheads="1"/>
          </p:cNvSpPr>
          <p:nvPr/>
        </p:nvSpPr>
        <p:spPr bwMode="auto">
          <a:xfrm>
            <a:off x="2768600" y="32766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3" name="Oval 139"/>
          <p:cNvSpPr>
            <a:spLocks noChangeArrowheads="1"/>
          </p:cNvSpPr>
          <p:nvPr/>
        </p:nvSpPr>
        <p:spPr bwMode="auto">
          <a:xfrm>
            <a:off x="3027363" y="34750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4" name="Oval 140"/>
          <p:cNvSpPr>
            <a:spLocks noChangeArrowheads="1"/>
          </p:cNvSpPr>
          <p:nvPr/>
        </p:nvSpPr>
        <p:spPr bwMode="auto">
          <a:xfrm>
            <a:off x="2614613" y="36576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5" name="Oval 141"/>
          <p:cNvSpPr>
            <a:spLocks noChangeArrowheads="1"/>
          </p:cNvSpPr>
          <p:nvPr/>
        </p:nvSpPr>
        <p:spPr bwMode="auto">
          <a:xfrm>
            <a:off x="2371725" y="33528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6" name="Oval 142"/>
          <p:cNvSpPr>
            <a:spLocks noChangeArrowheads="1"/>
          </p:cNvSpPr>
          <p:nvPr/>
        </p:nvSpPr>
        <p:spPr bwMode="auto">
          <a:xfrm>
            <a:off x="3025775" y="34734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7" name="Oval 143"/>
          <p:cNvSpPr>
            <a:spLocks noChangeArrowheads="1"/>
          </p:cNvSpPr>
          <p:nvPr/>
        </p:nvSpPr>
        <p:spPr bwMode="auto">
          <a:xfrm>
            <a:off x="3028950" y="34766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8" name="Text Box 144"/>
          <p:cNvSpPr txBox="1">
            <a:spLocks noChangeArrowheads="1"/>
          </p:cNvSpPr>
          <p:nvPr/>
        </p:nvSpPr>
        <p:spPr bwMode="auto">
          <a:xfrm rot="911671">
            <a:off x="-95250" y="2682875"/>
            <a:ext cx="25892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b="1">
                <a:latin typeface="Arial" panose="020B0604020202020204" pitchFamily="34" charset="0"/>
                <a:ea typeface="MS PGothic" panose="020B0600070205080204" pitchFamily="34" charset="-128"/>
              </a:rPr>
              <a:t>Nigrostriatal nerve terminals</a:t>
            </a:r>
          </a:p>
        </p:txBody>
      </p:sp>
      <p:sp>
        <p:nvSpPr>
          <p:cNvPr id="24679" name="Oval 145"/>
          <p:cNvSpPr>
            <a:spLocks noChangeArrowheads="1"/>
          </p:cNvSpPr>
          <p:nvPr/>
        </p:nvSpPr>
        <p:spPr bwMode="auto">
          <a:xfrm>
            <a:off x="2963863" y="46434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80" name="Oval 146"/>
          <p:cNvSpPr>
            <a:spLocks noChangeArrowheads="1"/>
          </p:cNvSpPr>
          <p:nvPr/>
        </p:nvSpPr>
        <p:spPr bwMode="auto">
          <a:xfrm>
            <a:off x="2970213" y="46450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81" name="Oval 147"/>
          <p:cNvSpPr>
            <a:spLocks noChangeArrowheads="1"/>
          </p:cNvSpPr>
          <p:nvPr/>
        </p:nvSpPr>
        <p:spPr bwMode="auto">
          <a:xfrm>
            <a:off x="2962275" y="46418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82" name="Oval 148"/>
          <p:cNvSpPr>
            <a:spLocks noChangeArrowheads="1"/>
          </p:cNvSpPr>
          <p:nvPr/>
        </p:nvSpPr>
        <p:spPr bwMode="auto">
          <a:xfrm>
            <a:off x="2968625" y="46386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83" name="Oval 149"/>
          <p:cNvSpPr>
            <a:spLocks noChangeArrowheads="1"/>
          </p:cNvSpPr>
          <p:nvPr/>
        </p:nvSpPr>
        <p:spPr bwMode="auto">
          <a:xfrm>
            <a:off x="3079750" y="42862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84" name="Oval 150"/>
          <p:cNvSpPr>
            <a:spLocks noChangeArrowheads="1"/>
          </p:cNvSpPr>
          <p:nvPr/>
        </p:nvSpPr>
        <p:spPr bwMode="auto">
          <a:xfrm>
            <a:off x="3163888" y="46799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nvGrpSpPr>
          <p:cNvPr id="15" name="Group 151"/>
          <p:cNvGrpSpPr>
            <a:grpSpLocks/>
          </p:cNvGrpSpPr>
          <p:nvPr/>
        </p:nvGrpSpPr>
        <p:grpSpPr bwMode="auto">
          <a:xfrm>
            <a:off x="461963" y="498475"/>
            <a:ext cx="4449762" cy="6575425"/>
            <a:chOff x="116" y="13"/>
            <a:chExt cx="2803" cy="4142"/>
          </a:xfrm>
        </p:grpSpPr>
        <p:sp>
          <p:nvSpPr>
            <p:cNvPr id="24840" name="Oval 152"/>
            <p:cNvSpPr>
              <a:spLocks noChangeArrowheads="1"/>
            </p:cNvSpPr>
            <p:nvPr/>
          </p:nvSpPr>
          <p:spPr bwMode="auto">
            <a:xfrm>
              <a:off x="1543" y="257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1" name="Oval 153"/>
            <p:cNvSpPr>
              <a:spLocks noChangeArrowheads="1"/>
            </p:cNvSpPr>
            <p:nvPr/>
          </p:nvSpPr>
          <p:spPr bwMode="auto">
            <a:xfrm>
              <a:off x="1115" y="312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2" name="Oval 154"/>
            <p:cNvSpPr>
              <a:spLocks noChangeArrowheads="1"/>
            </p:cNvSpPr>
            <p:nvPr/>
          </p:nvSpPr>
          <p:spPr bwMode="auto">
            <a:xfrm>
              <a:off x="985" y="326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3" name="Oval 155"/>
            <p:cNvSpPr>
              <a:spLocks noChangeArrowheads="1"/>
            </p:cNvSpPr>
            <p:nvPr/>
          </p:nvSpPr>
          <p:spPr bwMode="auto">
            <a:xfrm>
              <a:off x="2685" y="11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4" name="Oval 156"/>
            <p:cNvSpPr>
              <a:spLocks noChangeArrowheads="1"/>
            </p:cNvSpPr>
            <p:nvPr/>
          </p:nvSpPr>
          <p:spPr bwMode="auto">
            <a:xfrm>
              <a:off x="2542" y="21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5" name="Oval 157"/>
            <p:cNvSpPr>
              <a:spLocks noChangeArrowheads="1"/>
            </p:cNvSpPr>
            <p:nvPr/>
          </p:nvSpPr>
          <p:spPr bwMode="auto">
            <a:xfrm>
              <a:off x="1887" y="122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6" name="Oval 158"/>
            <p:cNvSpPr>
              <a:spLocks noChangeArrowheads="1"/>
            </p:cNvSpPr>
            <p:nvPr/>
          </p:nvSpPr>
          <p:spPr bwMode="auto">
            <a:xfrm>
              <a:off x="1670" y="139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7" name="Oval 159"/>
            <p:cNvSpPr>
              <a:spLocks noChangeArrowheads="1"/>
            </p:cNvSpPr>
            <p:nvPr/>
          </p:nvSpPr>
          <p:spPr bwMode="auto">
            <a:xfrm>
              <a:off x="1388" y="13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8" name="Oval 160"/>
            <p:cNvSpPr>
              <a:spLocks noChangeArrowheads="1"/>
            </p:cNvSpPr>
            <p:nvPr/>
          </p:nvSpPr>
          <p:spPr bwMode="auto">
            <a:xfrm>
              <a:off x="1698" y="160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9" name="Oval 161"/>
            <p:cNvSpPr>
              <a:spLocks noChangeArrowheads="1"/>
            </p:cNvSpPr>
            <p:nvPr/>
          </p:nvSpPr>
          <p:spPr bwMode="auto">
            <a:xfrm>
              <a:off x="1295" y="205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0" name="Oval 162"/>
            <p:cNvSpPr>
              <a:spLocks noChangeArrowheads="1"/>
            </p:cNvSpPr>
            <p:nvPr/>
          </p:nvSpPr>
          <p:spPr bwMode="auto">
            <a:xfrm>
              <a:off x="1507" y="211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1" name="Oval 163"/>
            <p:cNvSpPr>
              <a:spLocks noChangeArrowheads="1"/>
            </p:cNvSpPr>
            <p:nvPr/>
          </p:nvSpPr>
          <p:spPr bwMode="auto">
            <a:xfrm>
              <a:off x="1248" y="225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2" name="Oval 164"/>
            <p:cNvSpPr>
              <a:spLocks noChangeArrowheads="1"/>
            </p:cNvSpPr>
            <p:nvPr/>
          </p:nvSpPr>
          <p:spPr bwMode="auto">
            <a:xfrm>
              <a:off x="1420" y="223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3" name="Oval 165"/>
            <p:cNvSpPr>
              <a:spLocks noChangeArrowheads="1"/>
            </p:cNvSpPr>
            <p:nvPr/>
          </p:nvSpPr>
          <p:spPr bwMode="auto">
            <a:xfrm>
              <a:off x="1382" y="244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4" name="Oval 166"/>
            <p:cNvSpPr>
              <a:spLocks noChangeArrowheads="1"/>
            </p:cNvSpPr>
            <p:nvPr/>
          </p:nvSpPr>
          <p:spPr bwMode="auto">
            <a:xfrm>
              <a:off x="1545" y="25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5" name="Oval 167"/>
            <p:cNvSpPr>
              <a:spLocks noChangeArrowheads="1"/>
            </p:cNvSpPr>
            <p:nvPr/>
          </p:nvSpPr>
          <p:spPr bwMode="auto">
            <a:xfrm>
              <a:off x="1285" y="268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6" name="Oval 168"/>
            <p:cNvSpPr>
              <a:spLocks noChangeArrowheads="1"/>
            </p:cNvSpPr>
            <p:nvPr/>
          </p:nvSpPr>
          <p:spPr bwMode="auto">
            <a:xfrm>
              <a:off x="1132" y="249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7" name="Oval 169"/>
            <p:cNvSpPr>
              <a:spLocks noChangeArrowheads="1"/>
            </p:cNvSpPr>
            <p:nvPr/>
          </p:nvSpPr>
          <p:spPr bwMode="auto">
            <a:xfrm>
              <a:off x="1506" y="312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8" name="Oval 170"/>
            <p:cNvSpPr>
              <a:spLocks noChangeArrowheads="1"/>
            </p:cNvSpPr>
            <p:nvPr/>
          </p:nvSpPr>
          <p:spPr bwMode="auto">
            <a:xfrm>
              <a:off x="1343" y="329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9" name="Oval 171"/>
            <p:cNvSpPr>
              <a:spLocks noChangeArrowheads="1"/>
            </p:cNvSpPr>
            <p:nvPr/>
          </p:nvSpPr>
          <p:spPr bwMode="auto">
            <a:xfrm>
              <a:off x="1449" y="334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0" name="Oval 172"/>
            <p:cNvSpPr>
              <a:spLocks noChangeArrowheads="1"/>
            </p:cNvSpPr>
            <p:nvPr/>
          </p:nvSpPr>
          <p:spPr bwMode="auto">
            <a:xfrm>
              <a:off x="1602" y="356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1" name="Oval 173"/>
            <p:cNvSpPr>
              <a:spLocks noChangeArrowheads="1"/>
            </p:cNvSpPr>
            <p:nvPr/>
          </p:nvSpPr>
          <p:spPr bwMode="auto">
            <a:xfrm>
              <a:off x="1277" y="352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2" name="Oval 174"/>
            <p:cNvSpPr>
              <a:spLocks noChangeArrowheads="1"/>
            </p:cNvSpPr>
            <p:nvPr/>
          </p:nvSpPr>
          <p:spPr bwMode="auto">
            <a:xfrm>
              <a:off x="1411" y="365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3" name="Oval 175"/>
            <p:cNvSpPr>
              <a:spLocks noChangeArrowheads="1"/>
            </p:cNvSpPr>
            <p:nvPr/>
          </p:nvSpPr>
          <p:spPr bwMode="auto">
            <a:xfrm>
              <a:off x="1171" y="329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4" name="Oval 176"/>
            <p:cNvSpPr>
              <a:spLocks noChangeArrowheads="1"/>
            </p:cNvSpPr>
            <p:nvPr/>
          </p:nvSpPr>
          <p:spPr bwMode="auto">
            <a:xfrm>
              <a:off x="2498" y="1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5" name="Oval 177"/>
            <p:cNvSpPr>
              <a:spLocks noChangeArrowheads="1"/>
            </p:cNvSpPr>
            <p:nvPr/>
          </p:nvSpPr>
          <p:spPr bwMode="auto">
            <a:xfrm>
              <a:off x="2823" y="7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6" name="Oval 178"/>
            <p:cNvSpPr>
              <a:spLocks noChangeArrowheads="1"/>
            </p:cNvSpPr>
            <p:nvPr/>
          </p:nvSpPr>
          <p:spPr bwMode="auto">
            <a:xfrm>
              <a:off x="2054" y="75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7" name="Oval 179"/>
            <p:cNvSpPr>
              <a:spLocks noChangeArrowheads="1"/>
            </p:cNvSpPr>
            <p:nvPr/>
          </p:nvSpPr>
          <p:spPr bwMode="auto">
            <a:xfrm>
              <a:off x="1878" y="88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8" name="Oval 180"/>
            <p:cNvSpPr>
              <a:spLocks noChangeArrowheads="1"/>
            </p:cNvSpPr>
            <p:nvPr/>
          </p:nvSpPr>
          <p:spPr bwMode="auto">
            <a:xfrm>
              <a:off x="955" y="160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9" name="Oval 181"/>
            <p:cNvSpPr>
              <a:spLocks noChangeArrowheads="1"/>
            </p:cNvSpPr>
            <p:nvPr/>
          </p:nvSpPr>
          <p:spPr bwMode="auto">
            <a:xfrm>
              <a:off x="1137" y="183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0" name="Oval 182"/>
            <p:cNvSpPr>
              <a:spLocks noChangeArrowheads="1"/>
            </p:cNvSpPr>
            <p:nvPr/>
          </p:nvSpPr>
          <p:spPr bwMode="auto">
            <a:xfrm>
              <a:off x="1187" y="166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1" name="Oval 183"/>
            <p:cNvSpPr>
              <a:spLocks noChangeArrowheads="1"/>
            </p:cNvSpPr>
            <p:nvPr/>
          </p:nvSpPr>
          <p:spPr bwMode="auto">
            <a:xfrm>
              <a:off x="908" y="176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2" name="Oval 184"/>
            <p:cNvSpPr>
              <a:spLocks noChangeArrowheads="1"/>
            </p:cNvSpPr>
            <p:nvPr/>
          </p:nvSpPr>
          <p:spPr bwMode="auto">
            <a:xfrm>
              <a:off x="1269" y="405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3" name="Oval 185"/>
            <p:cNvSpPr>
              <a:spLocks noChangeArrowheads="1"/>
            </p:cNvSpPr>
            <p:nvPr/>
          </p:nvSpPr>
          <p:spPr bwMode="auto">
            <a:xfrm>
              <a:off x="962" y="397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4" name="Oval 186"/>
            <p:cNvSpPr>
              <a:spLocks noChangeArrowheads="1"/>
            </p:cNvSpPr>
            <p:nvPr/>
          </p:nvSpPr>
          <p:spPr bwMode="auto">
            <a:xfrm>
              <a:off x="1105" y="394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5" name="Oval 187"/>
            <p:cNvSpPr>
              <a:spLocks noChangeArrowheads="1"/>
            </p:cNvSpPr>
            <p:nvPr/>
          </p:nvSpPr>
          <p:spPr bwMode="auto">
            <a:xfrm>
              <a:off x="841" y="122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6" name="Oval 188"/>
            <p:cNvSpPr>
              <a:spLocks noChangeArrowheads="1"/>
            </p:cNvSpPr>
            <p:nvPr/>
          </p:nvSpPr>
          <p:spPr bwMode="auto">
            <a:xfrm>
              <a:off x="1370" y="79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7" name="Oval 189"/>
            <p:cNvSpPr>
              <a:spLocks noChangeArrowheads="1"/>
            </p:cNvSpPr>
            <p:nvPr/>
          </p:nvSpPr>
          <p:spPr bwMode="auto">
            <a:xfrm>
              <a:off x="328" y="181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8" name="Oval 190"/>
            <p:cNvSpPr>
              <a:spLocks noChangeArrowheads="1"/>
            </p:cNvSpPr>
            <p:nvPr/>
          </p:nvSpPr>
          <p:spPr bwMode="auto">
            <a:xfrm>
              <a:off x="116" y="172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9" name="Oval 191"/>
            <p:cNvSpPr>
              <a:spLocks noChangeArrowheads="1"/>
            </p:cNvSpPr>
            <p:nvPr/>
          </p:nvSpPr>
          <p:spPr bwMode="auto">
            <a:xfrm>
              <a:off x="799" y="326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0" name="Oval 192"/>
            <p:cNvSpPr>
              <a:spLocks noChangeArrowheads="1"/>
            </p:cNvSpPr>
            <p:nvPr/>
          </p:nvSpPr>
          <p:spPr bwMode="auto">
            <a:xfrm>
              <a:off x="739" y="268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1" name="Oval 193"/>
            <p:cNvSpPr>
              <a:spLocks noChangeArrowheads="1"/>
            </p:cNvSpPr>
            <p:nvPr/>
          </p:nvSpPr>
          <p:spPr bwMode="auto">
            <a:xfrm>
              <a:off x="868" y="284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2" name="Oval 194"/>
            <p:cNvSpPr>
              <a:spLocks noChangeArrowheads="1"/>
            </p:cNvSpPr>
            <p:nvPr/>
          </p:nvSpPr>
          <p:spPr bwMode="auto">
            <a:xfrm>
              <a:off x="1091" y="286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3" name="Oval 195"/>
            <p:cNvSpPr>
              <a:spLocks noChangeArrowheads="1"/>
            </p:cNvSpPr>
            <p:nvPr/>
          </p:nvSpPr>
          <p:spPr bwMode="auto">
            <a:xfrm>
              <a:off x="1549" y="257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4" name="Oval 196"/>
            <p:cNvSpPr>
              <a:spLocks noChangeArrowheads="1"/>
            </p:cNvSpPr>
            <p:nvPr/>
          </p:nvSpPr>
          <p:spPr bwMode="auto">
            <a:xfrm>
              <a:off x="1679" y="39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5" name="Oval 197"/>
            <p:cNvSpPr>
              <a:spLocks noChangeArrowheads="1"/>
            </p:cNvSpPr>
            <p:nvPr/>
          </p:nvSpPr>
          <p:spPr bwMode="auto">
            <a:xfrm>
              <a:off x="1843" y="51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6" name="Oval 198"/>
            <p:cNvSpPr>
              <a:spLocks noChangeArrowheads="1"/>
            </p:cNvSpPr>
            <p:nvPr/>
          </p:nvSpPr>
          <p:spPr bwMode="auto">
            <a:xfrm>
              <a:off x="1677" y="61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7" name="Oval 199"/>
            <p:cNvSpPr>
              <a:spLocks noChangeArrowheads="1"/>
            </p:cNvSpPr>
            <p:nvPr/>
          </p:nvSpPr>
          <p:spPr bwMode="auto">
            <a:xfrm>
              <a:off x="1547" y="257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8" name="Oval 200"/>
            <p:cNvSpPr>
              <a:spLocks noChangeArrowheads="1"/>
            </p:cNvSpPr>
            <p:nvPr/>
          </p:nvSpPr>
          <p:spPr bwMode="auto">
            <a:xfrm>
              <a:off x="1545" y="25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9" name="Oval 201"/>
            <p:cNvSpPr>
              <a:spLocks noChangeArrowheads="1"/>
            </p:cNvSpPr>
            <p:nvPr/>
          </p:nvSpPr>
          <p:spPr bwMode="auto">
            <a:xfrm>
              <a:off x="2647" y="47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nvGrpSpPr>
          <p:cNvPr id="16" name="Group 202"/>
          <p:cNvGrpSpPr>
            <a:grpSpLocks/>
          </p:cNvGrpSpPr>
          <p:nvPr/>
        </p:nvGrpSpPr>
        <p:grpSpPr bwMode="auto">
          <a:xfrm>
            <a:off x="-2225675" y="-728663"/>
            <a:ext cx="4449763" cy="6575426"/>
            <a:chOff x="116" y="13"/>
            <a:chExt cx="2803" cy="4142"/>
          </a:xfrm>
        </p:grpSpPr>
        <p:sp>
          <p:nvSpPr>
            <p:cNvPr id="24790" name="Oval 203"/>
            <p:cNvSpPr>
              <a:spLocks noChangeArrowheads="1"/>
            </p:cNvSpPr>
            <p:nvPr/>
          </p:nvSpPr>
          <p:spPr bwMode="auto">
            <a:xfrm>
              <a:off x="1543" y="257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1" name="Oval 204"/>
            <p:cNvSpPr>
              <a:spLocks noChangeArrowheads="1"/>
            </p:cNvSpPr>
            <p:nvPr/>
          </p:nvSpPr>
          <p:spPr bwMode="auto">
            <a:xfrm>
              <a:off x="1115" y="312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2" name="Oval 205"/>
            <p:cNvSpPr>
              <a:spLocks noChangeArrowheads="1"/>
            </p:cNvSpPr>
            <p:nvPr/>
          </p:nvSpPr>
          <p:spPr bwMode="auto">
            <a:xfrm>
              <a:off x="985" y="326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3" name="Oval 206"/>
            <p:cNvSpPr>
              <a:spLocks noChangeArrowheads="1"/>
            </p:cNvSpPr>
            <p:nvPr/>
          </p:nvSpPr>
          <p:spPr bwMode="auto">
            <a:xfrm>
              <a:off x="2685" y="11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4" name="Oval 207"/>
            <p:cNvSpPr>
              <a:spLocks noChangeArrowheads="1"/>
            </p:cNvSpPr>
            <p:nvPr/>
          </p:nvSpPr>
          <p:spPr bwMode="auto">
            <a:xfrm>
              <a:off x="2542" y="21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5" name="Oval 208"/>
            <p:cNvSpPr>
              <a:spLocks noChangeArrowheads="1"/>
            </p:cNvSpPr>
            <p:nvPr/>
          </p:nvSpPr>
          <p:spPr bwMode="auto">
            <a:xfrm>
              <a:off x="1887" y="122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6" name="Oval 209"/>
            <p:cNvSpPr>
              <a:spLocks noChangeArrowheads="1"/>
            </p:cNvSpPr>
            <p:nvPr/>
          </p:nvSpPr>
          <p:spPr bwMode="auto">
            <a:xfrm>
              <a:off x="1670" y="139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7" name="Oval 210"/>
            <p:cNvSpPr>
              <a:spLocks noChangeArrowheads="1"/>
            </p:cNvSpPr>
            <p:nvPr/>
          </p:nvSpPr>
          <p:spPr bwMode="auto">
            <a:xfrm>
              <a:off x="1388" y="13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8" name="Oval 211"/>
            <p:cNvSpPr>
              <a:spLocks noChangeArrowheads="1"/>
            </p:cNvSpPr>
            <p:nvPr/>
          </p:nvSpPr>
          <p:spPr bwMode="auto">
            <a:xfrm>
              <a:off x="1698" y="160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9" name="Oval 212"/>
            <p:cNvSpPr>
              <a:spLocks noChangeArrowheads="1"/>
            </p:cNvSpPr>
            <p:nvPr/>
          </p:nvSpPr>
          <p:spPr bwMode="auto">
            <a:xfrm>
              <a:off x="1295" y="205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0" name="Oval 213"/>
            <p:cNvSpPr>
              <a:spLocks noChangeArrowheads="1"/>
            </p:cNvSpPr>
            <p:nvPr/>
          </p:nvSpPr>
          <p:spPr bwMode="auto">
            <a:xfrm>
              <a:off x="1507" y="211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1" name="Oval 214"/>
            <p:cNvSpPr>
              <a:spLocks noChangeArrowheads="1"/>
            </p:cNvSpPr>
            <p:nvPr/>
          </p:nvSpPr>
          <p:spPr bwMode="auto">
            <a:xfrm>
              <a:off x="1248" y="225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2" name="Oval 215"/>
            <p:cNvSpPr>
              <a:spLocks noChangeArrowheads="1"/>
            </p:cNvSpPr>
            <p:nvPr/>
          </p:nvSpPr>
          <p:spPr bwMode="auto">
            <a:xfrm>
              <a:off x="1420" y="223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3" name="Oval 216"/>
            <p:cNvSpPr>
              <a:spLocks noChangeArrowheads="1"/>
            </p:cNvSpPr>
            <p:nvPr/>
          </p:nvSpPr>
          <p:spPr bwMode="auto">
            <a:xfrm>
              <a:off x="1382" y="244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4" name="Oval 217"/>
            <p:cNvSpPr>
              <a:spLocks noChangeArrowheads="1"/>
            </p:cNvSpPr>
            <p:nvPr/>
          </p:nvSpPr>
          <p:spPr bwMode="auto">
            <a:xfrm>
              <a:off x="1545" y="25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5" name="Oval 218"/>
            <p:cNvSpPr>
              <a:spLocks noChangeArrowheads="1"/>
            </p:cNvSpPr>
            <p:nvPr/>
          </p:nvSpPr>
          <p:spPr bwMode="auto">
            <a:xfrm>
              <a:off x="1285" y="268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6" name="Oval 219"/>
            <p:cNvSpPr>
              <a:spLocks noChangeArrowheads="1"/>
            </p:cNvSpPr>
            <p:nvPr/>
          </p:nvSpPr>
          <p:spPr bwMode="auto">
            <a:xfrm>
              <a:off x="1132" y="249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7" name="Oval 220"/>
            <p:cNvSpPr>
              <a:spLocks noChangeArrowheads="1"/>
            </p:cNvSpPr>
            <p:nvPr/>
          </p:nvSpPr>
          <p:spPr bwMode="auto">
            <a:xfrm>
              <a:off x="1506" y="312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8" name="Oval 221"/>
            <p:cNvSpPr>
              <a:spLocks noChangeArrowheads="1"/>
            </p:cNvSpPr>
            <p:nvPr/>
          </p:nvSpPr>
          <p:spPr bwMode="auto">
            <a:xfrm>
              <a:off x="1343" y="329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9" name="Oval 222"/>
            <p:cNvSpPr>
              <a:spLocks noChangeArrowheads="1"/>
            </p:cNvSpPr>
            <p:nvPr/>
          </p:nvSpPr>
          <p:spPr bwMode="auto">
            <a:xfrm>
              <a:off x="1449" y="334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0" name="Oval 223"/>
            <p:cNvSpPr>
              <a:spLocks noChangeArrowheads="1"/>
            </p:cNvSpPr>
            <p:nvPr/>
          </p:nvSpPr>
          <p:spPr bwMode="auto">
            <a:xfrm>
              <a:off x="1602" y="356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1" name="Oval 224"/>
            <p:cNvSpPr>
              <a:spLocks noChangeArrowheads="1"/>
            </p:cNvSpPr>
            <p:nvPr/>
          </p:nvSpPr>
          <p:spPr bwMode="auto">
            <a:xfrm>
              <a:off x="1277" y="352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2" name="Oval 225"/>
            <p:cNvSpPr>
              <a:spLocks noChangeArrowheads="1"/>
            </p:cNvSpPr>
            <p:nvPr/>
          </p:nvSpPr>
          <p:spPr bwMode="auto">
            <a:xfrm>
              <a:off x="1411" y="365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3" name="Oval 226"/>
            <p:cNvSpPr>
              <a:spLocks noChangeArrowheads="1"/>
            </p:cNvSpPr>
            <p:nvPr/>
          </p:nvSpPr>
          <p:spPr bwMode="auto">
            <a:xfrm>
              <a:off x="1171" y="329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4" name="Oval 227"/>
            <p:cNvSpPr>
              <a:spLocks noChangeArrowheads="1"/>
            </p:cNvSpPr>
            <p:nvPr/>
          </p:nvSpPr>
          <p:spPr bwMode="auto">
            <a:xfrm>
              <a:off x="2498" y="1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5" name="Oval 228"/>
            <p:cNvSpPr>
              <a:spLocks noChangeArrowheads="1"/>
            </p:cNvSpPr>
            <p:nvPr/>
          </p:nvSpPr>
          <p:spPr bwMode="auto">
            <a:xfrm>
              <a:off x="2823" y="7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6" name="Oval 229"/>
            <p:cNvSpPr>
              <a:spLocks noChangeArrowheads="1"/>
            </p:cNvSpPr>
            <p:nvPr/>
          </p:nvSpPr>
          <p:spPr bwMode="auto">
            <a:xfrm>
              <a:off x="2054" y="75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7" name="Oval 230"/>
            <p:cNvSpPr>
              <a:spLocks noChangeArrowheads="1"/>
            </p:cNvSpPr>
            <p:nvPr/>
          </p:nvSpPr>
          <p:spPr bwMode="auto">
            <a:xfrm>
              <a:off x="1878" y="88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8" name="Oval 231"/>
            <p:cNvSpPr>
              <a:spLocks noChangeArrowheads="1"/>
            </p:cNvSpPr>
            <p:nvPr/>
          </p:nvSpPr>
          <p:spPr bwMode="auto">
            <a:xfrm>
              <a:off x="955" y="160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9" name="Oval 232"/>
            <p:cNvSpPr>
              <a:spLocks noChangeArrowheads="1"/>
            </p:cNvSpPr>
            <p:nvPr/>
          </p:nvSpPr>
          <p:spPr bwMode="auto">
            <a:xfrm>
              <a:off x="1137" y="183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0" name="Oval 233"/>
            <p:cNvSpPr>
              <a:spLocks noChangeArrowheads="1"/>
            </p:cNvSpPr>
            <p:nvPr/>
          </p:nvSpPr>
          <p:spPr bwMode="auto">
            <a:xfrm>
              <a:off x="1187" y="166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1" name="Oval 234"/>
            <p:cNvSpPr>
              <a:spLocks noChangeArrowheads="1"/>
            </p:cNvSpPr>
            <p:nvPr/>
          </p:nvSpPr>
          <p:spPr bwMode="auto">
            <a:xfrm>
              <a:off x="908" y="176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2" name="Oval 235"/>
            <p:cNvSpPr>
              <a:spLocks noChangeArrowheads="1"/>
            </p:cNvSpPr>
            <p:nvPr/>
          </p:nvSpPr>
          <p:spPr bwMode="auto">
            <a:xfrm>
              <a:off x="1269" y="405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3" name="Oval 236"/>
            <p:cNvSpPr>
              <a:spLocks noChangeArrowheads="1"/>
            </p:cNvSpPr>
            <p:nvPr/>
          </p:nvSpPr>
          <p:spPr bwMode="auto">
            <a:xfrm>
              <a:off x="962" y="397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4" name="Oval 237"/>
            <p:cNvSpPr>
              <a:spLocks noChangeArrowheads="1"/>
            </p:cNvSpPr>
            <p:nvPr/>
          </p:nvSpPr>
          <p:spPr bwMode="auto">
            <a:xfrm>
              <a:off x="1105" y="394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5" name="Oval 238"/>
            <p:cNvSpPr>
              <a:spLocks noChangeArrowheads="1"/>
            </p:cNvSpPr>
            <p:nvPr/>
          </p:nvSpPr>
          <p:spPr bwMode="auto">
            <a:xfrm>
              <a:off x="841" y="122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6" name="Oval 239"/>
            <p:cNvSpPr>
              <a:spLocks noChangeArrowheads="1"/>
            </p:cNvSpPr>
            <p:nvPr/>
          </p:nvSpPr>
          <p:spPr bwMode="auto">
            <a:xfrm>
              <a:off x="1370" y="79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7" name="Oval 240"/>
            <p:cNvSpPr>
              <a:spLocks noChangeArrowheads="1"/>
            </p:cNvSpPr>
            <p:nvPr/>
          </p:nvSpPr>
          <p:spPr bwMode="auto">
            <a:xfrm>
              <a:off x="328" y="181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8" name="Oval 241"/>
            <p:cNvSpPr>
              <a:spLocks noChangeArrowheads="1"/>
            </p:cNvSpPr>
            <p:nvPr/>
          </p:nvSpPr>
          <p:spPr bwMode="auto">
            <a:xfrm>
              <a:off x="116" y="172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9" name="Oval 242"/>
            <p:cNvSpPr>
              <a:spLocks noChangeArrowheads="1"/>
            </p:cNvSpPr>
            <p:nvPr/>
          </p:nvSpPr>
          <p:spPr bwMode="auto">
            <a:xfrm>
              <a:off x="799" y="326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0" name="Oval 243"/>
            <p:cNvSpPr>
              <a:spLocks noChangeArrowheads="1"/>
            </p:cNvSpPr>
            <p:nvPr/>
          </p:nvSpPr>
          <p:spPr bwMode="auto">
            <a:xfrm>
              <a:off x="739" y="268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1" name="Oval 244"/>
            <p:cNvSpPr>
              <a:spLocks noChangeArrowheads="1"/>
            </p:cNvSpPr>
            <p:nvPr/>
          </p:nvSpPr>
          <p:spPr bwMode="auto">
            <a:xfrm>
              <a:off x="868" y="284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2" name="Oval 245"/>
            <p:cNvSpPr>
              <a:spLocks noChangeArrowheads="1"/>
            </p:cNvSpPr>
            <p:nvPr/>
          </p:nvSpPr>
          <p:spPr bwMode="auto">
            <a:xfrm>
              <a:off x="1091" y="286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3" name="Oval 246"/>
            <p:cNvSpPr>
              <a:spLocks noChangeArrowheads="1"/>
            </p:cNvSpPr>
            <p:nvPr/>
          </p:nvSpPr>
          <p:spPr bwMode="auto">
            <a:xfrm>
              <a:off x="1549" y="257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4" name="Oval 247"/>
            <p:cNvSpPr>
              <a:spLocks noChangeArrowheads="1"/>
            </p:cNvSpPr>
            <p:nvPr/>
          </p:nvSpPr>
          <p:spPr bwMode="auto">
            <a:xfrm>
              <a:off x="1679" y="39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5" name="Oval 248"/>
            <p:cNvSpPr>
              <a:spLocks noChangeArrowheads="1"/>
            </p:cNvSpPr>
            <p:nvPr/>
          </p:nvSpPr>
          <p:spPr bwMode="auto">
            <a:xfrm>
              <a:off x="1843" y="51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6" name="Oval 249"/>
            <p:cNvSpPr>
              <a:spLocks noChangeArrowheads="1"/>
            </p:cNvSpPr>
            <p:nvPr/>
          </p:nvSpPr>
          <p:spPr bwMode="auto">
            <a:xfrm>
              <a:off x="1677" y="61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7" name="Oval 250"/>
            <p:cNvSpPr>
              <a:spLocks noChangeArrowheads="1"/>
            </p:cNvSpPr>
            <p:nvPr/>
          </p:nvSpPr>
          <p:spPr bwMode="auto">
            <a:xfrm>
              <a:off x="1547" y="257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8" name="Oval 251"/>
            <p:cNvSpPr>
              <a:spLocks noChangeArrowheads="1"/>
            </p:cNvSpPr>
            <p:nvPr/>
          </p:nvSpPr>
          <p:spPr bwMode="auto">
            <a:xfrm>
              <a:off x="1545" y="25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9" name="Oval 252"/>
            <p:cNvSpPr>
              <a:spLocks noChangeArrowheads="1"/>
            </p:cNvSpPr>
            <p:nvPr/>
          </p:nvSpPr>
          <p:spPr bwMode="auto">
            <a:xfrm>
              <a:off x="2647" y="47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
        <p:nvSpPr>
          <p:cNvPr id="24687" name="Oval 253"/>
          <p:cNvSpPr>
            <a:spLocks noChangeArrowheads="1"/>
          </p:cNvSpPr>
          <p:nvPr/>
        </p:nvSpPr>
        <p:spPr bwMode="auto">
          <a:xfrm>
            <a:off x="3136900" y="31067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nvGrpSpPr>
          <p:cNvPr id="17" name="Group 254"/>
          <p:cNvGrpSpPr>
            <a:grpSpLocks/>
          </p:cNvGrpSpPr>
          <p:nvPr/>
        </p:nvGrpSpPr>
        <p:grpSpPr bwMode="auto">
          <a:xfrm>
            <a:off x="-1255713" y="138113"/>
            <a:ext cx="4449763" cy="6575425"/>
            <a:chOff x="116" y="13"/>
            <a:chExt cx="2803" cy="4142"/>
          </a:xfrm>
        </p:grpSpPr>
        <p:sp>
          <p:nvSpPr>
            <p:cNvPr id="24740" name="Oval 255"/>
            <p:cNvSpPr>
              <a:spLocks noChangeArrowheads="1"/>
            </p:cNvSpPr>
            <p:nvPr/>
          </p:nvSpPr>
          <p:spPr bwMode="auto">
            <a:xfrm>
              <a:off x="1543" y="257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1" name="Oval 256"/>
            <p:cNvSpPr>
              <a:spLocks noChangeArrowheads="1"/>
            </p:cNvSpPr>
            <p:nvPr/>
          </p:nvSpPr>
          <p:spPr bwMode="auto">
            <a:xfrm>
              <a:off x="1115" y="312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2" name="Oval 257"/>
            <p:cNvSpPr>
              <a:spLocks noChangeArrowheads="1"/>
            </p:cNvSpPr>
            <p:nvPr/>
          </p:nvSpPr>
          <p:spPr bwMode="auto">
            <a:xfrm>
              <a:off x="985" y="326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3" name="Oval 258"/>
            <p:cNvSpPr>
              <a:spLocks noChangeArrowheads="1"/>
            </p:cNvSpPr>
            <p:nvPr/>
          </p:nvSpPr>
          <p:spPr bwMode="auto">
            <a:xfrm>
              <a:off x="2685" y="11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4" name="Oval 259"/>
            <p:cNvSpPr>
              <a:spLocks noChangeArrowheads="1"/>
            </p:cNvSpPr>
            <p:nvPr/>
          </p:nvSpPr>
          <p:spPr bwMode="auto">
            <a:xfrm>
              <a:off x="2542" y="21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5" name="Oval 260"/>
            <p:cNvSpPr>
              <a:spLocks noChangeArrowheads="1"/>
            </p:cNvSpPr>
            <p:nvPr/>
          </p:nvSpPr>
          <p:spPr bwMode="auto">
            <a:xfrm>
              <a:off x="1887" y="122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6" name="Oval 261"/>
            <p:cNvSpPr>
              <a:spLocks noChangeArrowheads="1"/>
            </p:cNvSpPr>
            <p:nvPr/>
          </p:nvSpPr>
          <p:spPr bwMode="auto">
            <a:xfrm>
              <a:off x="1670" y="139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7" name="Oval 262"/>
            <p:cNvSpPr>
              <a:spLocks noChangeArrowheads="1"/>
            </p:cNvSpPr>
            <p:nvPr/>
          </p:nvSpPr>
          <p:spPr bwMode="auto">
            <a:xfrm>
              <a:off x="1388" y="13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8" name="Oval 263"/>
            <p:cNvSpPr>
              <a:spLocks noChangeArrowheads="1"/>
            </p:cNvSpPr>
            <p:nvPr/>
          </p:nvSpPr>
          <p:spPr bwMode="auto">
            <a:xfrm>
              <a:off x="1698" y="160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9" name="Oval 264"/>
            <p:cNvSpPr>
              <a:spLocks noChangeArrowheads="1"/>
            </p:cNvSpPr>
            <p:nvPr/>
          </p:nvSpPr>
          <p:spPr bwMode="auto">
            <a:xfrm>
              <a:off x="1295" y="205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0" name="Oval 265"/>
            <p:cNvSpPr>
              <a:spLocks noChangeArrowheads="1"/>
            </p:cNvSpPr>
            <p:nvPr/>
          </p:nvSpPr>
          <p:spPr bwMode="auto">
            <a:xfrm>
              <a:off x="1507" y="211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1" name="Oval 266"/>
            <p:cNvSpPr>
              <a:spLocks noChangeArrowheads="1"/>
            </p:cNvSpPr>
            <p:nvPr/>
          </p:nvSpPr>
          <p:spPr bwMode="auto">
            <a:xfrm>
              <a:off x="1248" y="225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2" name="Oval 267"/>
            <p:cNvSpPr>
              <a:spLocks noChangeArrowheads="1"/>
            </p:cNvSpPr>
            <p:nvPr/>
          </p:nvSpPr>
          <p:spPr bwMode="auto">
            <a:xfrm>
              <a:off x="1420" y="223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3" name="Oval 268"/>
            <p:cNvSpPr>
              <a:spLocks noChangeArrowheads="1"/>
            </p:cNvSpPr>
            <p:nvPr/>
          </p:nvSpPr>
          <p:spPr bwMode="auto">
            <a:xfrm>
              <a:off x="1382" y="244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4" name="Oval 269"/>
            <p:cNvSpPr>
              <a:spLocks noChangeArrowheads="1"/>
            </p:cNvSpPr>
            <p:nvPr/>
          </p:nvSpPr>
          <p:spPr bwMode="auto">
            <a:xfrm>
              <a:off x="1545" y="25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5" name="Oval 270"/>
            <p:cNvSpPr>
              <a:spLocks noChangeArrowheads="1"/>
            </p:cNvSpPr>
            <p:nvPr/>
          </p:nvSpPr>
          <p:spPr bwMode="auto">
            <a:xfrm>
              <a:off x="1285" y="268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6" name="Oval 271"/>
            <p:cNvSpPr>
              <a:spLocks noChangeArrowheads="1"/>
            </p:cNvSpPr>
            <p:nvPr/>
          </p:nvSpPr>
          <p:spPr bwMode="auto">
            <a:xfrm>
              <a:off x="1132" y="249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7" name="Oval 272"/>
            <p:cNvSpPr>
              <a:spLocks noChangeArrowheads="1"/>
            </p:cNvSpPr>
            <p:nvPr/>
          </p:nvSpPr>
          <p:spPr bwMode="auto">
            <a:xfrm>
              <a:off x="1506" y="312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8" name="Oval 273"/>
            <p:cNvSpPr>
              <a:spLocks noChangeArrowheads="1"/>
            </p:cNvSpPr>
            <p:nvPr/>
          </p:nvSpPr>
          <p:spPr bwMode="auto">
            <a:xfrm>
              <a:off x="1343" y="329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9" name="Oval 274"/>
            <p:cNvSpPr>
              <a:spLocks noChangeArrowheads="1"/>
            </p:cNvSpPr>
            <p:nvPr/>
          </p:nvSpPr>
          <p:spPr bwMode="auto">
            <a:xfrm>
              <a:off x="1449" y="334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0" name="Oval 275"/>
            <p:cNvSpPr>
              <a:spLocks noChangeArrowheads="1"/>
            </p:cNvSpPr>
            <p:nvPr/>
          </p:nvSpPr>
          <p:spPr bwMode="auto">
            <a:xfrm>
              <a:off x="1602" y="356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1" name="Oval 276"/>
            <p:cNvSpPr>
              <a:spLocks noChangeArrowheads="1"/>
            </p:cNvSpPr>
            <p:nvPr/>
          </p:nvSpPr>
          <p:spPr bwMode="auto">
            <a:xfrm>
              <a:off x="1277" y="352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2" name="Oval 277"/>
            <p:cNvSpPr>
              <a:spLocks noChangeArrowheads="1"/>
            </p:cNvSpPr>
            <p:nvPr/>
          </p:nvSpPr>
          <p:spPr bwMode="auto">
            <a:xfrm>
              <a:off x="1411" y="365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3" name="Oval 278"/>
            <p:cNvSpPr>
              <a:spLocks noChangeArrowheads="1"/>
            </p:cNvSpPr>
            <p:nvPr/>
          </p:nvSpPr>
          <p:spPr bwMode="auto">
            <a:xfrm>
              <a:off x="1171" y="329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4" name="Oval 279"/>
            <p:cNvSpPr>
              <a:spLocks noChangeArrowheads="1"/>
            </p:cNvSpPr>
            <p:nvPr/>
          </p:nvSpPr>
          <p:spPr bwMode="auto">
            <a:xfrm>
              <a:off x="2498" y="1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5" name="Oval 280"/>
            <p:cNvSpPr>
              <a:spLocks noChangeArrowheads="1"/>
            </p:cNvSpPr>
            <p:nvPr/>
          </p:nvSpPr>
          <p:spPr bwMode="auto">
            <a:xfrm>
              <a:off x="2823" y="7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6" name="Oval 281"/>
            <p:cNvSpPr>
              <a:spLocks noChangeArrowheads="1"/>
            </p:cNvSpPr>
            <p:nvPr/>
          </p:nvSpPr>
          <p:spPr bwMode="auto">
            <a:xfrm>
              <a:off x="2054" y="75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7" name="Oval 282"/>
            <p:cNvSpPr>
              <a:spLocks noChangeArrowheads="1"/>
            </p:cNvSpPr>
            <p:nvPr/>
          </p:nvSpPr>
          <p:spPr bwMode="auto">
            <a:xfrm>
              <a:off x="1878" y="88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8" name="Oval 283"/>
            <p:cNvSpPr>
              <a:spLocks noChangeArrowheads="1"/>
            </p:cNvSpPr>
            <p:nvPr/>
          </p:nvSpPr>
          <p:spPr bwMode="auto">
            <a:xfrm>
              <a:off x="955" y="160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9" name="Oval 284"/>
            <p:cNvSpPr>
              <a:spLocks noChangeArrowheads="1"/>
            </p:cNvSpPr>
            <p:nvPr/>
          </p:nvSpPr>
          <p:spPr bwMode="auto">
            <a:xfrm>
              <a:off x="1137" y="183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0" name="Oval 285"/>
            <p:cNvSpPr>
              <a:spLocks noChangeArrowheads="1"/>
            </p:cNvSpPr>
            <p:nvPr/>
          </p:nvSpPr>
          <p:spPr bwMode="auto">
            <a:xfrm>
              <a:off x="1187" y="166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1" name="Oval 286"/>
            <p:cNvSpPr>
              <a:spLocks noChangeArrowheads="1"/>
            </p:cNvSpPr>
            <p:nvPr/>
          </p:nvSpPr>
          <p:spPr bwMode="auto">
            <a:xfrm>
              <a:off x="908" y="176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2" name="Oval 287"/>
            <p:cNvSpPr>
              <a:spLocks noChangeArrowheads="1"/>
            </p:cNvSpPr>
            <p:nvPr/>
          </p:nvSpPr>
          <p:spPr bwMode="auto">
            <a:xfrm>
              <a:off x="1269" y="405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3" name="Oval 288"/>
            <p:cNvSpPr>
              <a:spLocks noChangeArrowheads="1"/>
            </p:cNvSpPr>
            <p:nvPr/>
          </p:nvSpPr>
          <p:spPr bwMode="auto">
            <a:xfrm>
              <a:off x="962" y="397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4" name="Oval 289"/>
            <p:cNvSpPr>
              <a:spLocks noChangeArrowheads="1"/>
            </p:cNvSpPr>
            <p:nvPr/>
          </p:nvSpPr>
          <p:spPr bwMode="auto">
            <a:xfrm>
              <a:off x="1105" y="394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5" name="Oval 290"/>
            <p:cNvSpPr>
              <a:spLocks noChangeArrowheads="1"/>
            </p:cNvSpPr>
            <p:nvPr/>
          </p:nvSpPr>
          <p:spPr bwMode="auto">
            <a:xfrm>
              <a:off x="841" y="122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6" name="Oval 291"/>
            <p:cNvSpPr>
              <a:spLocks noChangeArrowheads="1"/>
            </p:cNvSpPr>
            <p:nvPr/>
          </p:nvSpPr>
          <p:spPr bwMode="auto">
            <a:xfrm>
              <a:off x="1370" y="79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7" name="Oval 292"/>
            <p:cNvSpPr>
              <a:spLocks noChangeArrowheads="1"/>
            </p:cNvSpPr>
            <p:nvPr/>
          </p:nvSpPr>
          <p:spPr bwMode="auto">
            <a:xfrm>
              <a:off x="328" y="181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8" name="Oval 293"/>
            <p:cNvSpPr>
              <a:spLocks noChangeArrowheads="1"/>
            </p:cNvSpPr>
            <p:nvPr/>
          </p:nvSpPr>
          <p:spPr bwMode="auto">
            <a:xfrm>
              <a:off x="116" y="172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9" name="Oval 294"/>
            <p:cNvSpPr>
              <a:spLocks noChangeArrowheads="1"/>
            </p:cNvSpPr>
            <p:nvPr/>
          </p:nvSpPr>
          <p:spPr bwMode="auto">
            <a:xfrm>
              <a:off x="799" y="326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0" name="Oval 295"/>
            <p:cNvSpPr>
              <a:spLocks noChangeArrowheads="1"/>
            </p:cNvSpPr>
            <p:nvPr/>
          </p:nvSpPr>
          <p:spPr bwMode="auto">
            <a:xfrm>
              <a:off x="739" y="268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1" name="Oval 296"/>
            <p:cNvSpPr>
              <a:spLocks noChangeArrowheads="1"/>
            </p:cNvSpPr>
            <p:nvPr/>
          </p:nvSpPr>
          <p:spPr bwMode="auto">
            <a:xfrm>
              <a:off x="868" y="284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2" name="Oval 297"/>
            <p:cNvSpPr>
              <a:spLocks noChangeArrowheads="1"/>
            </p:cNvSpPr>
            <p:nvPr/>
          </p:nvSpPr>
          <p:spPr bwMode="auto">
            <a:xfrm>
              <a:off x="1091" y="286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3" name="Oval 298"/>
            <p:cNvSpPr>
              <a:spLocks noChangeArrowheads="1"/>
            </p:cNvSpPr>
            <p:nvPr/>
          </p:nvSpPr>
          <p:spPr bwMode="auto">
            <a:xfrm>
              <a:off x="1549" y="257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4" name="Oval 299"/>
            <p:cNvSpPr>
              <a:spLocks noChangeArrowheads="1"/>
            </p:cNvSpPr>
            <p:nvPr/>
          </p:nvSpPr>
          <p:spPr bwMode="auto">
            <a:xfrm>
              <a:off x="1679" y="39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5" name="Oval 300"/>
            <p:cNvSpPr>
              <a:spLocks noChangeArrowheads="1"/>
            </p:cNvSpPr>
            <p:nvPr/>
          </p:nvSpPr>
          <p:spPr bwMode="auto">
            <a:xfrm>
              <a:off x="1843" y="51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6" name="Oval 301"/>
            <p:cNvSpPr>
              <a:spLocks noChangeArrowheads="1"/>
            </p:cNvSpPr>
            <p:nvPr/>
          </p:nvSpPr>
          <p:spPr bwMode="auto">
            <a:xfrm>
              <a:off x="1677" y="61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7" name="Oval 302"/>
            <p:cNvSpPr>
              <a:spLocks noChangeArrowheads="1"/>
            </p:cNvSpPr>
            <p:nvPr/>
          </p:nvSpPr>
          <p:spPr bwMode="auto">
            <a:xfrm>
              <a:off x="1547" y="257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8" name="Oval 303"/>
            <p:cNvSpPr>
              <a:spLocks noChangeArrowheads="1"/>
            </p:cNvSpPr>
            <p:nvPr/>
          </p:nvSpPr>
          <p:spPr bwMode="auto">
            <a:xfrm>
              <a:off x="1545" y="25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9" name="Oval 304"/>
            <p:cNvSpPr>
              <a:spLocks noChangeArrowheads="1"/>
            </p:cNvSpPr>
            <p:nvPr/>
          </p:nvSpPr>
          <p:spPr bwMode="auto">
            <a:xfrm>
              <a:off x="2647" y="47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nvGrpSpPr>
          <p:cNvPr id="18" name="Group 305"/>
          <p:cNvGrpSpPr>
            <a:grpSpLocks/>
          </p:cNvGrpSpPr>
          <p:nvPr/>
        </p:nvGrpSpPr>
        <p:grpSpPr bwMode="auto">
          <a:xfrm>
            <a:off x="1646238" y="663575"/>
            <a:ext cx="4449762" cy="6575425"/>
            <a:chOff x="116" y="13"/>
            <a:chExt cx="2803" cy="4142"/>
          </a:xfrm>
        </p:grpSpPr>
        <p:sp>
          <p:nvSpPr>
            <p:cNvPr id="24690" name="Oval 306"/>
            <p:cNvSpPr>
              <a:spLocks noChangeArrowheads="1"/>
            </p:cNvSpPr>
            <p:nvPr/>
          </p:nvSpPr>
          <p:spPr bwMode="auto">
            <a:xfrm>
              <a:off x="1543" y="257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1" name="Oval 307"/>
            <p:cNvSpPr>
              <a:spLocks noChangeArrowheads="1"/>
            </p:cNvSpPr>
            <p:nvPr/>
          </p:nvSpPr>
          <p:spPr bwMode="auto">
            <a:xfrm>
              <a:off x="1115" y="312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2" name="Oval 308"/>
            <p:cNvSpPr>
              <a:spLocks noChangeArrowheads="1"/>
            </p:cNvSpPr>
            <p:nvPr/>
          </p:nvSpPr>
          <p:spPr bwMode="auto">
            <a:xfrm>
              <a:off x="985" y="326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3" name="Oval 309"/>
            <p:cNvSpPr>
              <a:spLocks noChangeArrowheads="1"/>
            </p:cNvSpPr>
            <p:nvPr/>
          </p:nvSpPr>
          <p:spPr bwMode="auto">
            <a:xfrm>
              <a:off x="2685" y="11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4" name="Oval 310"/>
            <p:cNvSpPr>
              <a:spLocks noChangeArrowheads="1"/>
            </p:cNvSpPr>
            <p:nvPr/>
          </p:nvSpPr>
          <p:spPr bwMode="auto">
            <a:xfrm>
              <a:off x="2542" y="21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5" name="Oval 311"/>
            <p:cNvSpPr>
              <a:spLocks noChangeArrowheads="1"/>
            </p:cNvSpPr>
            <p:nvPr/>
          </p:nvSpPr>
          <p:spPr bwMode="auto">
            <a:xfrm>
              <a:off x="1887" y="122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6" name="Oval 312"/>
            <p:cNvSpPr>
              <a:spLocks noChangeArrowheads="1"/>
            </p:cNvSpPr>
            <p:nvPr/>
          </p:nvSpPr>
          <p:spPr bwMode="auto">
            <a:xfrm>
              <a:off x="1670" y="139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7" name="Oval 313"/>
            <p:cNvSpPr>
              <a:spLocks noChangeArrowheads="1"/>
            </p:cNvSpPr>
            <p:nvPr/>
          </p:nvSpPr>
          <p:spPr bwMode="auto">
            <a:xfrm>
              <a:off x="1388" y="13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8" name="Oval 314"/>
            <p:cNvSpPr>
              <a:spLocks noChangeArrowheads="1"/>
            </p:cNvSpPr>
            <p:nvPr/>
          </p:nvSpPr>
          <p:spPr bwMode="auto">
            <a:xfrm>
              <a:off x="1698" y="160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9" name="Oval 315"/>
            <p:cNvSpPr>
              <a:spLocks noChangeArrowheads="1"/>
            </p:cNvSpPr>
            <p:nvPr/>
          </p:nvSpPr>
          <p:spPr bwMode="auto">
            <a:xfrm>
              <a:off x="1295" y="205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0" name="Oval 316"/>
            <p:cNvSpPr>
              <a:spLocks noChangeArrowheads="1"/>
            </p:cNvSpPr>
            <p:nvPr/>
          </p:nvSpPr>
          <p:spPr bwMode="auto">
            <a:xfrm>
              <a:off x="1507" y="211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1" name="Oval 317"/>
            <p:cNvSpPr>
              <a:spLocks noChangeArrowheads="1"/>
            </p:cNvSpPr>
            <p:nvPr/>
          </p:nvSpPr>
          <p:spPr bwMode="auto">
            <a:xfrm>
              <a:off x="1248" y="225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2" name="Oval 318"/>
            <p:cNvSpPr>
              <a:spLocks noChangeArrowheads="1"/>
            </p:cNvSpPr>
            <p:nvPr/>
          </p:nvSpPr>
          <p:spPr bwMode="auto">
            <a:xfrm>
              <a:off x="1420" y="223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3" name="Oval 319"/>
            <p:cNvSpPr>
              <a:spLocks noChangeArrowheads="1"/>
            </p:cNvSpPr>
            <p:nvPr/>
          </p:nvSpPr>
          <p:spPr bwMode="auto">
            <a:xfrm>
              <a:off x="1382" y="244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4" name="Oval 320"/>
            <p:cNvSpPr>
              <a:spLocks noChangeArrowheads="1"/>
            </p:cNvSpPr>
            <p:nvPr/>
          </p:nvSpPr>
          <p:spPr bwMode="auto">
            <a:xfrm>
              <a:off x="1545" y="25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5" name="Oval 321"/>
            <p:cNvSpPr>
              <a:spLocks noChangeArrowheads="1"/>
            </p:cNvSpPr>
            <p:nvPr/>
          </p:nvSpPr>
          <p:spPr bwMode="auto">
            <a:xfrm>
              <a:off x="1285" y="268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6" name="Oval 322"/>
            <p:cNvSpPr>
              <a:spLocks noChangeArrowheads="1"/>
            </p:cNvSpPr>
            <p:nvPr/>
          </p:nvSpPr>
          <p:spPr bwMode="auto">
            <a:xfrm>
              <a:off x="1132" y="249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7" name="Oval 323"/>
            <p:cNvSpPr>
              <a:spLocks noChangeArrowheads="1"/>
            </p:cNvSpPr>
            <p:nvPr/>
          </p:nvSpPr>
          <p:spPr bwMode="auto">
            <a:xfrm>
              <a:off x="1506" y="312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8" name="Oval 324"/>
            <p:cNvSpPr>
              <a:spLocks noChangeArrowheads="1"/>
            </p:cNvSpPr>
            <p:nvPr/>
          </p:nvSpPr>
          <p:spPr bwMode="auto">
            <a:xfrm>
              <a:off x="1343" y="329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9" name="Oval 325"/>
            <p:cNvSpPr>
              <a:spLocks noChangeArrowheads="1"/>
            </p:cNvSpPr>
            <p:nvPr/>
          </p:nvSpPr>
          <p:spPr bwMode="auto">
            <a:xfrm>
              <a:off x="1449" y="334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0" name="Oval 326"/>
            <p:cNvSpPr>
              <a:spLocks noChangeArrowheads="1"/>
            </p:cNvSpPr>
            <p:nvPr/>
          </p:nvSpPr>
          <p:spPr bwMode="auto">
            <a:xfrm>
              <a:off x="1602" y="356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1" name="Oval 327"/>
            <p:cNvSpPr>
              <a:spLocks noChangeArrowheads="1"/>
            </p:cNvSpPr>
            <p:nvPr/>
          </p:nvSpPr>
          <p:spPr bwMode="auto">
            <a:xfrm>
              <a:off x="1277" y="352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2" name="Oval 328"/>
            <p:cNvSpPr>
              <a:spLocks noChangeArrowheads="1"/>
            </p:cNvSpPr>
            <p:nvPr/>
          </p:nvSpPr>
          <p:spPr bwMode="auto">
            <a:xfrm>
              <a:off x="1411" y="365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3" name="Oval 329"/>
            <p:cNvSpPr>
              <a:spLocks noChangeArrowheads="1"/>
            </p:cNvSpPr>
            <p:nvPr/>
          </p:nvSpPr>
          <p:spPr bwMode="auto">
            <a:xfrm>
              <a:off x="1171" y="329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4" name="Oval 330"/>
            <p:cNvSpPr>
              <a:spLocks noChangeArrowheads="1"/>
            </p:cNvSpPr>
            <p:nvPr/>
          </p:nvSpPr>
          <p:spPr bwMode="auto">
            <a:xfrm>
              <a:off x="2498" y="1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5" name="Oval 331"/>
            <p:cNvSpPr>
              <a:spLocks noChangeArrowheads="1"/>
            </p:cNvSpPr>
            <p:nvPr/>
          </p:nvSpPr>
          <p:spPr bwMode="auto">
            <a:xfrm>
              <a:off x="2823" y="7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6" name="Oval 332"/>
            <p:cNvSpPr>
              <a:spLocks noChangeArrowheads="1"/>
            </p:cNvSpPr>
            <p:nvPr/>
          </p:nvSpPr>
          <p:spPr bwMode="auto">
            <a:xfrm>
              <a:off x="2054" y="75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7" name="Oval 333"/>
            <p:cNvSpPr>
              <a:spLocks noChangeArrowheads="1"/>
            </p:cNvSpPr>
            <p:nvPr/>
          </p:nvSpPr>
          <p:spPr bwMode="auto">
            <a:xfrm>
              <a:off x="1878" y="88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8" name="Oval 334"/>
            <p:cNvSpPr>
              <a:spLocks noChangeArrowheads="1"/>
            </p:cNvSpPr>
            <p:nvPr/>
          </p:nvSpPr>
          <p:spPr bwMode="auto">
            <a:xfrm>
              <a:off x="955" y="160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9" name="Oval 335"/>
            <p:cNvSpPr>
              <a:spLocks noChangeArrowheads="1"/>
            </p:cNvSpPr>
            <p:nvPr/>
          </p:nvSpPr>
          <p:spPr bwMode="auto">
            <a:xfrm>
              <a:off x="1137" y="183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0" name="Oval 336"/>
            <p:cNvSpPr>
              <a:spLocks noChangeArrowheads="1"/>
            </p:cNvSpPr>
            <p:nvPr/>
          </p:nvSpPr>
          <p:spPr bwMode="auto">
            <a:xfrm>
              <a:off x="1187" y="166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1" name="Oval 337"/>
            <p:cNvSpPr>
              <a:spLocks noChangeArrowheads="1"/>
            </p:cNvSpPr>
            <p:nvPr/>
          </p:nvSpPr>
          <p:spPr bwMode="auto">
            <a:xfrm>
              <a:off x="908" y="176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2" name="Oval 338"/>
            <p:cNvSpPr>
              <a:spLocks noChangeArrowheads="1"/>
            </p:cNvSpPr>
            <p:nvPr/>
          </p:nvSpPr>
          <p:spPr bwMode="auto">
            <a:xfrm>
              <a:off x="1269" y="405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3" name="Oval 339"/>
            <p:cNvSpPr>
              <a:spLocks noChangeArrowheads="1"/>
            </p:cNvSpPr>
            <p:nvPr/>
          </p:nvSpPr>
          <p:spPr bwMode="auto">
            <a:xfrm>
              <a:off x="962" y="397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4" name="Oval 340"/>
            <p:cNvSpPr>
              <a:spLocks noChangeArrowheads="1"/>
            </p:cNvSpPr>
            <p:nvPr/>
          </p:nvSpPr>
          <p:spPr bwMode="auto">
            <a:xfrm>
              <a:off x="1105" y="394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5" name="Oval 341"/>
            <p:cNvSpPr>
              <a:spLocks noChangeArrowheads="1"/>
            </p:cNvSpPr>
            <p:nvPr/>
          </p:nvSpPr>
          <p:spPr bwMode="auto">
            <a:xfrm>
              <a:off x="841" y="122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6" name="Oval 342"/>
            <p:cNvSpPr>
              <a:spLocks noChangeArrowheads="1"/>
            </p:cNvSpPr>
            <p:nvPr/>
          </p:nvSpPr>
          <p:spPr bwMode="auto">
            <a:xfrm>
              <a:off x="1370" y="79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7" name="Oval 343"/>
            <p:cNvSpPr>
              <a:spLocks noChangeArrowheads="1"/>
            </p:cNvSpPr>
            <p:nvPr/>
          </p:nvSpPr>
          <p:spPr bwMode="auto">
            <a:xfrm>
              <a:off x="328" y="181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8" name="Oval 344"/>
            <p:cNvSpPr>
              <a:spLocks noChangeArrowheads="1"/>
            </p:cNvSpPr>
            <p:nvPr/>
          </p:nvSpPr>
          <p:spPr bwMode="auto">
            <a:xfrm>
              <a:off x="116" y="172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9" name="Oval 345"/>
            <p:cNvSpPr>
              <a:spLocks noChangeArrowheads="1"/>
            </p:cNvSpPr>
            <p:nvPr/>
          </p:nvSpPr>
          <p:spPr bwMode="auto">
            <a:xfrm>
              <a:off x="799" y="326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0" name="Oval 346"/>
            <p:cNvSpPr>
              <a:spLocks noChangeArrowheads="1"/>
            </p:cNvSpPr>
            <p:nvPr/>
          </p:nvSpPr>
          <p:spPr bwMode="auto">
            <a:xfrm>
              <a:off x="739" y="268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1" name="Oval 347"/>
            <p:cNvSpPr>
              <a:spLocks noChangeArrowheads="1"/>
            </p:cNvSpPr>
            <p:nvPr/>
          </p:nvSpPr>
          <p:spPr bwMode="auto">
            <a:xfrm>
              <a:off x="868" y="284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2" name="Oval 348"/>
            <p:cNvSpPr>
              <a:spLocks noChangeArrowheads="1"/>
            </p:cNvSpPr>
            <p:nvPr/>
          </p:nvSpPr>
          <p:spPr bwMode="auto">
            <a:xfrm>
              <a:off x="1091" y="286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3" name="Oval 349"/>
            <p:cNvSpPr>
              <a:spLocks noChangeArrowheads="1"/>
            </p:cNvSpPr>
            <p:nvPr/>
          </p:nvSpPr>
          <p:spPr bwMode="auto">
            <a:xfrm>
              <a:off x="1549" y="257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4" name="Oval 350"/>
            <p:cNvSpPr>
              <a:spLocks noChangeArrowheads="1"/>
            </p:cNvSpPr>
            <p:nvPr/>
          </p:nvSpPr>
          <p:spPr bwMode="auto">
            <a:xfrm>
              <a:off x="1679" y="39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5" name="Oval 351"/>
            <p:cNvSpPr>
              <a:spLocks noChangeArrowheads="1"/>
            </p:cNvSpPr>
            <p:nvPr/>
          </p:nvSpPr>
          <p:spPr bwMode="auto">
            <a:xfrm>
              <a:off x="1843" y="51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6" name="Oval 352"/>
            <p:cNvSpPr>
              <a:spLocks noChangeArrowheads="1"/>
            </p:cNvSpPr>
            <p:nvPr/>
          </p:nvSpPr>
          <p:spPr bwMode="auto">
            <a:xfrm>
              <a:off x="1677" y="61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7" name="Oval 353"/>
            <p:cNvSpPr>
              <a:spLocks noChangeArrowheads="1"/>
            </p:cNvSpPr>
            <p:nvPr/>
          </p:nvSpPr>
          <p:spPr bwMode="auto">
            <a:xfrm>
              <a:off x="1547" y="257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8" name="Oval 354"/>
            <p:cNvSpPr>
              <a:spLocks noChangeArrowheads="1"/>
            </p:cNvSpPr>
            <p:nvPr/>
          </p:nvSpPr>
          <p:spPr bwMode="auto">
            <a:xfrm>
              <a:off x="1545" y="25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9" name="Oval 355"/>
            <p:cNvSpPr>
              <a:spLocks noChangeArrowheads="1"/>
            </p:cNvSpPr>
            <p:nvPr/>
          </p:nvSpPr>
          <p:spPr bwMode="auto">
            <a:xfrm>
              <a:off x="2647" y="47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0"/>
                                  </p:stCondLst>
                                  <p:childTnLst>
                                    <p:animEffect transition="out" filter="fade">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0" presetClass="path" presetSubtype="0" accel="50000" decel="50000" fill="hold" grpId="0" nodeType="withEffect">
                                  <p:stCondLst>
                                    <p:cond delay="0"/>
                                  </p:stCondLst>
                                  <p:childTnLst>
                                    <p:animMotion origin="layout" path="M -2.22222E-6 3.7037E-7 L 0.0625 0.02153 " pathEditMode="relative" rAng="0" ptsTypes="AA">
                                      <p:cBhvr>
                                        <p:cTn id="12" dur="500" fill="hold"/>
                                        <p:tgtEl>
                                          <p:spTgt spid="360476"/>
                                        </p:tgtEl>
                                        <p:attrNameLst>
                                          <p:attrName>ppt_x</p:attrName>
                                          <p:attrName>ppt_y</p:attrName>
                                        </p:attrNameLst>
                                      </p:cBhvr>
                                      <p:rCtr x="3125" y="1065"/>
                                    </p:animMotion>
                                  </p:childTnLst>
                                </p:cTn>
                              </p:par>
                            </p:childTnLst>
                          </p:cTn>
                        </p:par>
                        <p:par>
                          <p:cTn id="13" fill="hold" nodeType="afterGroup">
                            <p:stCondLst>
                              <p:cond delay="500"/>
                            </p:stCondLst>
                            <p:childTnLst>
                              <p:par>
                                <p:cTn id="14" presetID="10" presetClass="exit" presetSubtype="0" fill="hold" nodeType="afterEffect">
                                  <p:stCondLst>
                                    <p:cond delay="100"/>
                                  </p:stCondLst>
                                  <p:childTnLst>
                                    <p:animEffect transition="out" filter="fade">
                                      <p:cBhvr>
                                        <p:cTn id="15" dur="500"/>
                                        <p:tgtEl>
                                          <p:spTgt spid="17"/>
                                        </p:tgtEl>
                                      </p:cBhvr>
                                    </p:animEffect>
                                    <p:set>
                                      <p:cBhvr>
                                        <p:cTn id="16" dur="1" fill="hold">
                                          <p:stCondLst>
                                            <p:cond delay="499"/>
                                          </p:stCondLst>
                                        </p:cTn>
                                        <p:tgtEl>
                                          <p:spTgt spid="17"/>
                                        </p:tgtEl>
                                        <p:attrNameLst>
                                          <p:attrName>style.visibility</p:attrName>
                                        </p:attrNameLst>
                                      </p:cBhvr>
                                      <p:to>
                                        <p:strVal val="hidden"/>
                                      </p:to>
                                    </p:set>
                                  </p:childTnLst>
                                </p:cTn>
                              </p:par>
                              <p:par>
                                <p:cTn id="17" presetID="10" presetClass="entr" presetSubtype="0" fill="hold" nodeType="withEffect">
                                  <p:stCondLst>
                                    <p:cond delay="50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0" presetClass="path" presetSubtype="0" accel="50000" decel="50000" fill="hold" grpId="0" nodeType="withEffect">
                                  <p:stCondLst>
                                    <p:cond delay="500"/>
                                  </p:stCondLst>
                                  <p:childTnLst>
                                    <p:animMotion origin="layout" path="M -3.33333E-6 -7.40741E-7 L 0.07865 -0.02917 " pathEditMode="relative" rAng="0" ptsTypes="AA">
                                      <p:cBhvr>
                                        <p:cTn id="21" dur="500" fill="hold"/>
                                        <p:tgtEl>
                                          <p:spTgt spid="360474"/>
                                        </p:tgtEl>
                                        <p:attrNameLst>
                                          <p:attrName>ppt_x</p:attrName>
                                          <p:attrName>ppt_y</p:attrName>
                                        </p:attrNameLst>
                                      </p:cBhvr>
                                      <p:rCtr x="3924" y="-1458"/>
                                    </p:animMotion>
                                  </p:childTnLst>
                                </p:cTn>
                              </p:par>
                            </p:childTnLst>
                          </p:cTn>
                        </p:par>
                        <p:par>
                          <p:cTn id="22" fill="hold" nodeType="afterGroup">
                            <p:stCondLst>
                              <p:cond delay="1500"/>
                            </p:stCondLst>
                            <p:childTnLst>
                              <p:par>
                                <p:cTn id="23" presetID="10" presetClass="exit" presetSubtype="0" fill="hold" nodeType="afterEffect">
                                  <p:stCondLst>
                                    <p:cond delay="100"/>
                                  </p:stCondLst>
                                  <p:childTnLst>
                                    <p:animEffect transition="out" filter="fade">
                                      <p:cBhvr>
                                        <p:cTn id="24" dur="500"/>
                                        <p:tgtEl>
                                          <p:spTgt spid="15"/>
                                        </p:tgtEl>
                                      </p:cBhvr>
                                    </p:animEffect>
                                    <p:set>
                                      <p:cBhvr>
                                        <p:cTn id="25" dur="1" fill="hold">
                                          <p:stCondLst>
                                            <p:cond delay="499"/>
                                          </p:stCondLst>
                                        </p:cTn>
                                        <p:tgtEl>
                                          <p:spTgt spid="15"/>
                                        </p:tgtEl>
                                        <p:attrNameLst>
                                          <p:attrName>style.visibility</p:attrName>
                                        </p:attrNameLst>
                                      </p:cBhvr>
                                      <p:to>
                                        <p:strVal val="hidden"/>
                                      </p:to>
                                    </p:set>
                                  </p:childTnLst>
                                </p:cTn>
                              </p:par>
                              <p:par>
                                <p:cTn id="26" presetID="10" presetClass="entr" presetSubtype="0" fill="hold" nodeType="withEffect">
                                  <p:stCondLst>
                                    <p:cond delay="10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par>
                          <p:cTn id="29" fill="hold" nodeType="afterGroup">
                            <p:stCondLst>
                              <p:cond delay="2100"/>
                            </p:stCondLst>
                            <p:childTnLst>
                              <p:par>
                                <p:cTn id="30" presetID="10" presetClass="exit" presetSubtype="0" fill="hold" nodeType="afterEffect">
                                  <p:stCondLst>
                                    <p:cond delay="100"/>
                                  </p:stCondLst>
                                  <p:childTnLst>
                                    <p:animEffect transition="out" filter="fade">
                                      <p:cBhvr>
                                        <p:cTn id="31" dur="500"/>
                                        <p:tgtEl>
                                          <p:spTgt spid="18"/>
                                        </p:tgtEl>
                                      </p:cBhvr>
                                    </p:animEffect>
                                    <p:set>
                                      <p:cBhvr>
                                        <p:cTn id="32" dur="1" fill="hold">
                                          <p:stCondLst>
                                            <p:cond delay="499"/>
                                          </p:stCondLst>
                                        </p:cTn>
                                        <p:tgtEl>
                                          <p:spTgt spid="18"/>
                                        </p:tgtEl>
                                        <p:attrNameLst>
                                          <p:attrName>style.visibility</p:attrName>
                                        </p:attrNameLst>
                                      </p:cBhvr>
                                      <p:to>
                                        <p:strVal val="hidden"/>
                                      </p:to>
                                    </p:set>
                                  </p:childTnLst>
                                </p:cTn>
                              </p:par>
                              <p:par>
                                <p:cTn id="33" presetID="10" presetClass="exit" presetSubtype="0" fill="hold" nodeType="withEffect">
                                  <p:stCondLst>
                                    <p:cond delay="100"/>
                                  </p:stCondLst>
                                  <p:childTnLst>
                                    <p:animEffect transition="out" filter="fade">
                                      <p:cBhvr>
                                        <p:cTn id="34" dur="1000"/>
                                        <p:tgtEl>
                                          <p:spTgt spid="3"/>
                                        </p:tgtEl>
                                      </p:cBhvr>
                                    </p:animEffect>
                                    <p:set>
                                      <p:cBhvr>
                                        <p:cTn id="35" dur="1" fill="hold">
                                          <p:stCondLst>
                                            <p:cond delay="999"/>
                                          </p:stCondLst>
                                        </p:cTn>
                                        <p:tgtEl>
                                          <p:spTgt spid="3"/>
                                        </p:tgtEl>
                                        <p:attrNameLst>
                                          <p:attrName>style.visibility</p:attrName>
                                        </p:attrNameLst>
                                      </p:cBhvr>
                                      <p:to>
                                        <p:strVal val="hidden"/>
                                      </p:to>
                                    </p:set>
                                  </p:childTnLst>
                                </p:cTn>
                              </p:par>
                              <p:par>
                                <p:cTn id="36" presetID="10" presetClass="exit" presetSubtype="0" fill="hold" nodeType="withEffect">
                                  <p:stCondLst>
                                    <p:cond delay="100"/>
                                  </p:stCondLst>
                                  <p:childTnLst>
                                    <p:animEffect transition="out" filter="fade">
                                      <p:cBhvr>
                                        <p:cTn id="37" dur="2000"/>
                                        <p:tgtEl>
                                          <p:spTgt spid="8"/>
                                        </p:tgtEl>
                                      </p:cBhvr>
                                    </p:animEffect>
                                    <p:set>
                                      <p:cBhvr>
                                        <p:cTn id="38" dur="1" fill="hold">
                                          <p:stCondLst>
                                            <p:cond delay="1999"/>
                                          </p:stCondLst>
                                        </p:cTn>
                                        <p:tgtEl>
                                          <p:spTgt spid="8"/>
                                        </p:tgtEl>
                                        <p:attrNameLst>
                                          <p:attrName>style.visibility</p:attrName>
                                        </p:attrNameLst>
                                      </p:cBhvr>
                                      <p:to>
                                        <p:strVal val="hidden"/>
                                      </p:to>
                                    </p:set>
                                  </p:childTnLst>
                                </p:cTn>
                              </p:par>
                              <p:par>
                                <p:cTn id="39" presetID="10" presetClass="exit" presetSubtype="0" fill="hold" nodeType="withEffect">
                                  <p:stCondLst>
                                    <p:cond delay="100"/>
                                  </p:stCondLst>
                                  <p:childTnLst>
                                    <p:animEffect transition="out" filter="fade">
                                      <p:cBhvr>
                                        <p:cTn id="40" dur="500"/>
                                        <p:tgtEl>
                                          <p:spTgt spid="2"/>
                                        </p:tgtEl>
                                      </p:cBhvr>
                                    </p:animEffect>
                                    <p:set>
                                      <p:cBhvr>
                                        <p:cTn id="41" dur="1" fill="hold">
                                          <p:stCondLst>
                                            <p:cond delay="499"/>
                                          </p:stCondLst>
                                        </p:cTn>
                                        <p:tgtEl>
                                          <p:spTgt spid="2"/>
                                        </p:tgtEl>
                                        <p:attrNameLst>
                                          <p:attrName>style.visibility</p:attrName>
                                        </p:attrNameLst>
                                      </p:cBhvr>
                                      <p:to>
                                        <p:strVal val="hidden"/>
                                      </p:to>
                                    </p:set>
                                  </p:childTnLst>
                                </p:cTn>
                              </p:par>
                              <p:par>
                                <p:cTn id="42" presetID="0" presetClass="path" presetSubtype="0" accel="50000" decel="50000" fill="hold" grpId="0" nodeType="withEffect">
                                  <p:stCondLst>
                                    <p:cond delay="500"/>
                                  </p:stCondLst>
                                  <p:childTnLst>
                                    <p:animMotion origin="layout" path="M -1.66667E-6 3.7037E-7 L 0.13941 0.0706 " pathEditMode="relative" rAng="0" ptsTypes="AA">
                                      <p:cBhvr>
                                        <p:cTn id="43" dur="500" fill="hold"/>
                                        <p:tgtEl>
                                          <p:spTgt spid="360467"/>
                                        </p:tgtEl>
                                        <p:attrNameLst>
                                          <p:attrName>ppt_x</p:attrName>
                                          <p:attrName>ppt_y</p:attrName>
                                        </p:attrNameLst>
                                      </p:cBhvr>
                                      <p:rCtr x="6962" y="3519"/>
                                    </p:animMotion>
                                  </p:childTnLst>
                                </p:cTn>
                              </p:par>
                              <p:par>
                                <p:cTn id="44" presetID="10" presetClass="exit" presetSubtype="0" fill="hold" grpId="0" nodeType="withEffect">
                                  <p:stCondLst>
                                    <p:cond delay="100"/>
                                  </p:stCondLst>
                                  <p:childTnLst>
                                    <p:animEffect transition="out" filter="fade">
                                      <p:cBhvr>
                                        <p:cTn id="45" dur="500"/>
                                        <p:tgtEl>
                                          <p:spTgt spid="360555"/>
                                        </p:tgtEl>
                                      </p:cBhvr>
                                    </p:animEffect>
                                    <p:set>
                                      <p:cBhvr>
                                        <p:cTn id="46" dur="1" fill="hold">
                                          <p:stCondLst>
                                            <p:cond delay="499"/>
                                          </p:stCondLst>
                                        </p:cTn>
                                        <p:tgtEl>
                                          <p:spTgt spid="360555"/>
                                        </p:tgtEl>
                                        <p:attrNameLst>
                                          <p:attrName>style.visibility</p:attrName>
                                        </p:attrNameLst>
                                      </p:cBhvr>
                                      <p:to>
                                        <p:strVal val="hidden"/>
                                      </p:to>
                                    </p:set>
                                  </p:childTnLst>
                                </p:cTn>
                              </p:par>
                              <p:par>
                                <p:cTn id="47" presetID="10" presetClass="exit" presetSubtype="0" fill="hold" grpId="0" nodeType="withEffect">
                                  <p:stCondLst>
                                    <p:cond delay="100"/>
                                  </p:stCondLst>
                                  <p:childTnLst>
                                    <p:animEffect transition="out" filter="fade">
                                      <p:cBhvr>
                                        <p:cTn id="48" dur="500"/>
                                        <p:tgtEl>
                                          <p:spTgt spid="360554"/>
                                        </p:tgtEl>
                                      </p:cBhvr>
                                    </p:animEffect>
                                    <p:set>
                                      <p:cBhvr>
                                        <p:cTn id="49" dur="1" fill="hold">
                                          <p:stCondLst>
                                            <p:cond delay="499"/>
                                          </p:stCondLst>
                                        </p:cTn>
                                        <p:tgtEl>
                                          <p:spTgt spid="360554"/>
                                        </p:tgtEl>
                                        <p:attrNameLst>
                                          <p:attrName>style.visibility</p:attrName>
                                        </p:attrNameLst>
                                      </p:cBhvr>
                                      <p:to>
                                        <p:strVal val="hidden"/>
                                      </p:to>
                                    </p:set>
                                  </p:childTnLst>
                                </p:cTn>
                              </p:par>
                              <p:par>
                                <p:cTn id="50" presetID="0" presetClass="path" presetSubtype="0" accel="50000" decel="50000" fill="hold" grpId="0" nodeType="withEffect">
                                  <p:stCondLst>
                                    <p:cond delay="500"/>
                                  </p:stCondLst>
                                  <p:childTnLst>
                                    <p:animMotion origin="layout" path="M -2.22222E-6 3.7037E-7 L 0.0625 0.02153 " pathEditMode="relative" rAng="0" ptsTypes="AA">
                                      <p:cBhvr>
                                        <p:cTn id="51" dur="2000" fill="hold"/>
                                        <p:tgtEl>
                                          <p:spTgt spid="360465"/>
                                        </p:tgtEl>
                                        <p:attrNameLst>
                                          <p:attrName>ppt_x</p:attrName>
                                          <p:attrName>ppt_y</p:attrName>
                                        </p:attrNameLst>
                                      </p:cBhvr>
                                      <p:rCtr x="3125" y="1065"/>
                                    </p:animMotion>
                                  </p:childTnLst>
                                </p:cTn>
                              </p:par>
                              <p:par>
                                <p:cTn id="52" presetID="0" presetClass="path" presetSubtype="0" accel="50000" decel="50000" fill="hold" grpId="0" nodeType="withEffect">
                                  <p:stCondLst>
                                    <p:cond delay="0"/>
                                  </p:stCondLst>
                                  <p:childTnLst>
                                    <p:animMotion origin="layout" path="M 3.61111E-6 -4.34883E-6 L 0.10902 0.02915 " pathEditMode="relative" rAng="0" ptsTypes="AA">
                                      <p:cBhvr>
                                        <p:cTn id="53" dur="2000" fill="hold"/>
                                        <p:tgtEl>
                                          <p:spTgt spid="360466"/>
                                        </p:tgtEl>
                                        <p:attrNameLst>
                                          <p:attrName>ppt_x</p:attrName>
                                          <p:attrName>ppt_y</p:attrName>
                                        </p:attrNameLst>
                                      </p:cBhvr>
                                      <p:rCtr x="5451" y="1457"/>
                                    </p:animMotion>
                                  </p:childTnLst>
                                </p:cTn>
                              </p:par>
                              <p:par>
                                <p:cTn id="54" presetID="0" presetClass="path" presetSubtype="0" accel="50000" decel="50000" fill="hold" grpId="0" nodeType="withEffect">
                                  <p:stCondLst>
                                    <p:cond delay="1000"/>
                                  </p:stCondLst>
                                  <p:childTnLst>
                                    <p:animMotion origin="layout" path="M 3.61111E-6 1.85185E-6 L 0.13836 0.07963 " pathEditMode="relative" rAng="0" ptsTypes="AA">
                                      <p:cBhvr>
                                        <p:cTn id="55" dur="2000" fill="hold"/>
                                        <p:tgtEl>
                                          <p:spTgt spid="360496"/>
                                        </p:tgtEl>
                                        <p:attrNameLst>
                                          <p:attrName>ppt_x</p:attrName>
                                          <p:attrName>ppt_y</p:attrName>
                                        </p:attrNameLst>
                                      </p:cBhvr>
                                      <p:rCtr x="6910" y="3981"/>
                                    </p:animMotion>
                                  </p:childTnLst>
                                </p:cTn>
                              </p:par>
                              <p:par>
                                <p:cTn id="56" presetID="0" presetClass="path" presetSubtype="0" accel="50000" decel="50000" fill="hold" grpId="0" nodeType="withEffect">
                                  <p:stCondLst>
                                    <p:cond delay="2000"/>
                                  </p:stCondLst>
                                  <p:childTnLst>
                                    <p:animMotion origin="layout" path="M -1.11111E-6 -3.7037E-7 L 0.15087 0.01921 " pathEditMode="relative" rAng="0" ptsTypes="AA">
                                      <p:cBhvr>
                                        <p:cTn id="57" dur="2000" fill="hold"/>
                                        <p:tgtEl>
                                          <p:spTgt spid="360497"/>
                                        </p:tgtEl>
                                        <p:attrNameLst>
                                          <p:attrName>ppt_x</p:attrName>
                                          <p:attrName>ppt_y</p:attrName>
                                        </p:attrNameLst>
                                      </p:cBhvr>
                                      <p:rCtr x="7535" y="949"/>
                                    </p:animMotion>
                                  </p:childTnLst>
                                </p:cTn>
                              </p:par>
                              <p:par>
                                <p:cTn id="58" presetID="0" presetClass="path" presetSubtype="0" accel="50000" decel="50000" fill="hold" grpId="0" nodeType="withEffect">
                                  <p:stCondLst>
                                    <p:cond delay="2000"/>
                                  </p:stCondLst>
                                  <p:childTnLst>
                                    <p:animMotion origin="layout" path="M 4.44444E-6 3.33333E-6 L 0.13211 0.07338 " pathEditMode="relative" rAng="0" ptsTypes="AA">
                                      <p:cBhvr>
                                        <p:cTn id="59" dur="2000" fill="hold"/>
                                        <p:tgtEl>
                                          <p:spTgt spid="360494"/>
                                        </p:tgtEl>
                                        <p:attrNameLst>
                                          <p:attrName>ppt_x</p:attrName>
                                          <p:attrName>ppt_y</p:attrName>
                                        </p:attrNameLst>
                                      </p:cBhvr>
                                      <p:rCtr x="6597" y="3657"/>
                                    </p:animMotion>
                                  </p:childTnLst>
                                </p:cTn>
                              </p:par>
                              <p:par>
                                <p:cTn id="60" presetID="0" presetClass="path" presetSubtype="0" accel="50000" decel="50000" fill="hold" grpId="0" nodeType="withEffect">
                                  <p:stCondLst>
                                    <p:cond delay="2000"/>
                                  </p:stCondLst>
                                  <p:childTnLst>
                                    <p:animMotion origin="layout" path="M 1.38889E-6 1.11111E-6 L 0.125 -0.0132 " pathEditMode="relative" rAng="0" ptsTypes="AA">
                                      <p:cBhvr>
                                        <p:cTn id="61" dur="2000" fill="hold"/>
                                        <p:tgtEl>
                                          <p:spTgt spid="360460"/>
                                        </p:tgtEl>
                                        <p:attrNameLst>
                                          <p:attrName>ppt_x</p:attrName>
                                          <p:attrName>ppt_y</p:attrName>
                                        </p:attrNameLst>
                                      </p:cBhvr>
                                      <p:rCtr x="6250" y="-671"/>
                                    </p:animMotion>
                                  </p:childTnLst>
                                </p:cTn>
                              </p:par>
                              <p:par>
                                <p:cTn id="62" presetID="0" presetClass="path" presetSubtype="0" accel="50000" decel="50000" fill="hold" grpId="0" nodeType="withEffect">
                                  <p:stCondLst>
                                    <p:cond delay="2000"/>
                                  </p:stCondLst>
                                  <p:childTnLst>
                                    <p:animMotion origin="layout" path="M 1.66667E-6 3.7037E-7 L 0.13542 0.00417 " pathEditMode="relative" ptsTypes="AA">
                                      <p:cBhvr>
                                        <p:cTn id="63" dur="2000" fill="hold"/>
                                        <p:tgtEl>
                                          <p:spTgt spid="360462"/>
                                        </p:tgtEl>
                                        <p:attrNameLst>
                                          <p:attrName>ppt_x</p:attrName>
                                          <p:attrName>ppt_y</p:attrName>
                                        </p:attrNameLst>
                                      </p:cBhvr>
                                    </p:animMotion>
                                  </p:childTnLst>
                                </p:cTn>
                              </p:par>
                              <p:par>
                                <p:cTn id="64" presetID="0" presetClass="path" presetSubtype="0" accel="50000" decel="50000" fill="hold" grpId="0" nodeType="withEffect">
                                  <p:stCondLst>
                                    <p:cond delay="2000"/>
                                  </p:stCondLst>
                                  <p:childTnLst>
                                    <p:animMotion origin="layout" path="M -3.05556E-6 1.11111E-6 L 0.09479 -0.0125 " pathEditMode="relative" ptsTypes="AA">
                                      <p:cBhvr>
                                        <p:cTn id="65" dur="2000" fill="hold"/>
                                        <p:tgtEl>
                                          <p:spTgt spid="360463"/>
                                        </p:tgtEl>
                                        <p:attrNameLst>
                                          <p:attrName>ppt_x</p:attrName>
                                          <p:attrName>ppt_y</p:attrName>
                                        </p:attrNameLst>
                                      </p:cBhvr>
                                    </p:animMotion>
                                  </p:childTnLst>
                                </p:cTn>
                              </p:par>
                            </p:childTnLst>
                          </p:cTn>
                        </p:par>
                        <p:par>
                          <p:cTn id="66" fill="hold" nodeType="afterGroup">
                            <p:stCondLst>
                              <p:cond delay="6100"/>
                            </p:stCondLst>
                            <p:childTnLst>
                              <p:par>
                                <p:cTn id="67" presetID="10" presetClass="entr" presetSubtype="0" fill="hold" nodeType="afterEffect">
                                  <p:stCondLst>
                                    <p:cond delay="100"/>
                                  </p:stCondLst>
                                  <p:childTnLst>
                                    <p:set>
                                      <p:cBhvr>
                                        <p:cTn id="68" dur="1" fill="hold">
                                          <p:stCondLst>
                                            <p:cond delay="0"/>
                                          </p:stCondLst>
                                        </p:cTn>
                                        <p:tgtEl>
                                          <p:spTgt spid="3"/>
                                        </p:tgtEl>
                                        <p:attrNameLst>
                                          <p:attrName>style.visibility</p:attrName>
                                        </p:attrNameLst>
                                      </p:cBhvr>
                                      <p:to>
                                        <p:strVal val="visible"/>
                                      </p:to>
                                    </p:set>
                                    <p:animEffect transition="in" filter="fade">
                                      <p:cBhvr>
                                        <p:cTn id="69" dur="500"/>
                                        <p:tgtEl>
                                          <p:spTgt spid="3"/>
                                        </p:tgtEl>
                                      </p:cBhvr>
                                    </p:animEffect>
                                  </p:childTnLst>
                                </p:cTn>
                              </p:par>
                              <p:par>
                                <p:cTn id="70" presetID="10" presetClass="entr" presetSubtype="0" fill="hold" nodeType="withEffect">
                                  <p:stCondLst>
                                    <p:cond delay="0"/>
                                  </p:stCondLst>
                                  <p:childTnLst>
                                    <p:set>
                                      <p:cBhvr>
                                        <p:cTn id="71" dur="1" fill="hold">
                                          <p:stCondLst>
                                            <p:cond delay="0"/>
                                          </p:stCondLst>
                                        </p:cTn>
                                        <p:tgtEl>
                                          <p:spTgt spid="8"/>
                                        </p:tgtEl>
                                        <p:attrNameLst>
                                          <p:attrName>style.visibility</p:attrName>
                                        </p:attrNameLst>
                                      </p:cBhvr>
                                      <p:to>
                                        <p:strVal val="visible"/>
                                      </p:to>
                                    </p:set>
                                    <p:animEffect transition="in" filter="fade">
                                      <p:cBhvr>
                                        <p:cTn id="72" dur="500"/>
                                        <p:tgtEl>
                                          <p:spTgt spid="8"/>
                                        </p:tgtEl>
                                      </p:cBhvr>
                                    </p:animEffect>
                                  </p:childTnLst>
                                </p:cTn>
                              </p:par>
                              <p:par>
                                <p:cTn id="73" presetID="10" presetClass="entr" presetSubtype="0" fill="hold" nodeType="withEffect">
                                  <p:stCondLst>
                                    <p:cond delay="0"/>
                                  </p:stCondLst>
                                  <p:childTnLst>
                                    <p:set>
                                      <p:cBhvr>
                                        <p:cTn id="74" dur="1" fill="hold">
                                          <p:stCondLst>
                                            <p:cond delay="0"/>
                                          </p:stCondLst>
                                        </p:cTn>
                                        <p:tgtEl>
                                          <p:spTgt spid="2"/>
                                        </p:tgtEl>
                                        <p:attrNameLst>
                                          <p:attrName>style.visibility</p:attrName>
                                        </p:attrNameLst>
                                      </p:cBhvr>
                                      <p:to>
                                        <p:strVal val="visible"/>
                                      </p:to>
                                    </p:set>
                                    <p:animEffect transition="in" filter="fade">
                                      <p:cBhvr>
                                        <p:cTn id="75" dur="1000"/>
                                        <p:tgtEl>
                                          <p:spTgt spid="2"/>
                                        </p:tgtEl>
                                      </p:cBhvr>
                                    </p:animEffect>
                                  </p:childTnLst>
                                </p:cTn>
                              </p:par>
                              <p:par>
                                <p:cTn id="76" presetID="10" presetClass="entr" presetSubtype="0"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1000"/>
                                        <p:tgtEl>
                                          <p:spTgt spid="16"/>
                                        </p:tgtEl>
                                      </p:cBhvr>
                                    </p:animEffect>
                                  </p:childTnLst>
                                </p:cTn>
                              </p:par>
                            </p:childTnLst>
                          </p:cTn>
                        </p:par>
                        <p:par>
                          <p:cTn id="79" fill="hold" nodeType="afterGroup">
                            <p:stCondLst>
                              <p:cond delay="7100"/>
                            </p:stCondLst>
                            <p:childTnLst>
                              <p:par>
                                <p:cTn id="80" presetID="10" presetClass="exit" presetSubtype="0" fill="hold" nodeType="afterEffect">
                                  <p:stCondLst>
                                    <p:cond delay="100"/>
                                  </p:stCondLst>
                                  <p:childTnLst>
                                    <p:animEffect transition="out" filter="fade">
                                      <p:cBhvr>
                                        <p:cTn id="81" dur="1000"/>
                                        <p:tgtEl>
                                          <p:spTgt spid="16"/>
                                        </p:tgtEl>
                                      </p:cBhvr>
                                    </p:animEffect>
                                    <p:set>
                                      <p:cBhvr>
                                        <p:cTn id="82" dur="1" fill="hold">
                                          <p:stCondLst>
                                            <p:cond delay="999"/>
                                          </p:stCondLst>
                                        </p:cTn>
                                        <p:tgtEl>
                                          <p:spTgt spid="16"/>
                                        </p:tgtEl>
                                        <p:attrNameLst>
                                          <p:attrName>style.visibility</p:attrName>
                                        </p:attrNameLst>
                                      </p:cBhvr>
                                      <p:to>
                                        <p:strVal val="hidden"/>
                                      </p:to>
                                    </p:set>
                                  </p:childTnLst>
                                </p:cTn>
                              </p:par>
                              <p:par>
                                <p:cTn id="83" presetID="10" presetClass="entr" presetSubtype="0" fill="hold" nodeType="withEffect">
                                  <p:stCondLst>
                                    <p:cond delay="100"/>
                                  </p:stCondLst>
                                  <p:childTnLst>
                                    <p:set>
                                      <p:cBhvr>
                                        <p:cTn id="84" dur="1" fill="hold">
                                          <p:stCondLst>
                                            <p:cond delay="0"/>
                                          </p:stCondLst>
                                        </p:cTn>
                                        <p:tgtEl>
                                          <p:spTgt spid="17"/>
                                        </p:tgtEl>
                                        <p:attrNameLst>
                                          <p:attrName>style.visibility</p:attrName>
                                        </p:attrNameLst>
                                      </p:cBhvr>
                                      <p:to>
                                        <p:strVal val="visible"/>
                                      </p:to>
                                    </p:set>
                                    <p:animEffect transition="in" filter="fade">
                                      <p:cBhvr>
                                        <p:cTn id="85" dur="1000"/>
                                        <p:tgtEl>
                                          <p:spTgt spid="17"/>
                                        </p:tgtEl>
                                      </p:cBhvr>
                                    </p:animEffect>
                                  </p:childTnLst>
                                </p:cTn>
                              </p:par>
                            </p:childTnLst>
                          </p:cTn>
                        </p:par>
                        <p:par>
                          <p:cTn id="86" fill="hold" nodeType="afterGroup">
                            <p:stCondLst>
                              <p:cond delay="8200"/>
                            </p:stCondLst>
                            <p:childTnLst>
                              <p:par>
                                <p:cTn id="87" presetID="10" presetClass="exit" presetSubtype="0" fill="hold" nodeType="afterEffect">
                                  <p:stCondLst>
                                    <p:cond delay="100"/>
                                  </p:stCondLst>
                                  <p:childTnLst>
                                    <p:animEffect transition="out" filter="fade">
                                      <p:cBhvr>
                                        <p:cTn id="88" dur="1000"/>
                                        <p:tgtEl>
                                          <p:spTgt spid="17"/>
                                        </p:tgtEl>
                                      </p:cBhvr>
                                    </p:animEffect>
                                    <p:set>
                                      <p:cBhvr>
                                        <p:cTn id="89" dur="1" fill="hold">
                                          <p:stCondLst>
                                            <p:cond delay="999"/>
                                          </p:stCondLst>
                                        </p:cTn>
                                        <p:tgtEl>
                                          <p:spTgt spid="17"/>
                                        </p:tgtEl>
                                        <p:attrNameLst>
                                          <p:attrName>style.visibility</p:attrName>
                                        </p:attrNameLst>
                                      </p:cBhvr>
                                      <p:to>
                                        <p:strVal val="hidden"/>
                                      </p:to>
                                    </p:set>
                                  </p:childTnLst>
                                </p:cTn>
                              </p:par>
                              <p:par>
                                <p:cTn id="90" presetID="10" presetClass="entr" presetSubtype="0" fill="hold" nodeType="withEffect">
                                  <p:stCondLst>
                                    <p:cond delay="100"/>
                                  </p:stCondLst>
                                  <p:childTnLst>
                                    <p:set>
                                      <p:cBhvr>
                                        <p:cTn id="91" dur="1" fill="hold">
                                          <p:stCondLst>
                                            <p:cond delay="0"/>
                                          </p:stCondLst>
                                        </p:cTn>
                                        <p:tgtEl>
                                          <p:spTgt spid="15"/>
                                        </p:tgtEl>
                                        <p:attrNameLst>
                                          <p:attrName>style.visibility</p:attrName>
                                        </p:attrNameLst>
                                      </p:cBhvr>
                                      <p:to>
                                        <p:strVal val="visible"/>
                                      </p:to>
                                    </p:set>
                                    <p:animEffect transition="in" filter="fade">
                                      <p:cBhvr>
                                        <p:cTn id="92" dur="1000"/>
                                        <p:tgtEl>
                                          <p:spTgt spid="15"/>
                                        </p:tgtEl>
                                      </p:cBhvr>
                                    </p:animEffect>
                                  </p:childTnLst>
                                </p:cTn>
                              </p:par>
                            </p:childTnLst>
                          </p:cTn>
                        </p:par>
                        <p:par>
                          <p:cTn id="93" fill="hold" nodeType="afterGroup">
                            <p:stCondLst>
                              <p:cond delay="9300"/>
                            </p:stCondLst>
                            <p:childTnLst>
                              <p:par>
                                <p:cTn id="94" presetID="10" presetClass="exit" presetSubtype="0" fill="hold" nodeType="afterEffect">
                                  <p:stCondLst>
                                    <p:cond delay="100"/>
                                  </p:stCondLst>
                                  <p:childTnLst>
                                    <p:animEffect transition="out" filter="fade">
                                      <p:cBhvr>
                                        <p:cTn id="95" dur="500"/>
                                        <p:tgtEl>
                                          <p:spTgt spid="15"/>
                                        </p:tgtEl>
                                      </p:cBhvr>
                                    </p:animEffect>
                                    <p:set>
                                      <p:cBhvr>
                                        <p:cTn id="96" dur="1" fill="hold">
                                          <p:stCondLst>
                                            <p:cond delay="499"/>
                                          </p:stCondLst>
                                        </p:cTn>
                                        <p:tgtEl>
                                          <p:spTgt spid="15"/>
                                        </p:tgtEl>
                                        <p:attrNameLst>
                                          <p:attrName>style.visibility</p:attrName>
                                        </p:attrNameLst>
                                      </p:cBhvr>
                                      <p:to>
                                        <p:strVal val="hidden"/>
                                      </p:to>
                                    </p:set>
                                  </p:childTnLst>
                                </p:cTn>
                              </p:par>
                              <p:par>
                                <p:cTn id="97" presetID="10" presetClass="entr" presetSubtype="0" fill="hold" nodeType="withEffect">
                                  <p:stCondLst>
                                    <p:cond delay="100"/>
                                  </p:stCondLst>
                                  <p:childTnLst>
                                    <p:set>
                                      <p:cBhvr>
                                        <p:cTn id="98" dur="1" fill="hold">
                                          <p:stCondLst>
                                            <p:cond delay="0"/>
                                          </p:stCondLst>
                                        </p:cTn>
                                        <p:tgtEl>
                                          <p:spTgt spid="18"/>
                                        </p:tgtEl>
                                        <p:attrNameLst>
                                          <p:attrName>style.visibility</p:attrName>
                                        </p:attrNameLst>
                                      </p:cBhvr>
                                      <p:to>
                                        <p:strVal val="visible"/>
                                      </p:to>
                                    </p:set>
                                    <p:animEffect transition="in" filter="fade">
                                      <p:cBhvr>
                                        <p:cTn id="9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460" grpId="0" animBg="1"/>
      <p:bldP spid="360462" grpId="0" animBg="1"/>
      <p:bldP spid="360463" grpId="0" animBg="1"/>
      <p:bldP spid="360465" grpId="0" animBg="1"/>
      <p:bldP spid="360466" grpId="0" animBg="1"/>
      <p:bldP spid="360467" grpId="0" animBg="1"/>
      <p:bldP spid="360474" grpId="0" animBg="1"/>
      <p:bldP spid="360476" grpId="0" animBg="1"/>
      <p:bldP spid="360494" grpId="0" animBg="1"/>
      <p:bldP spid="360496" grpId="0" animBg="1"/>
      <p:bldP spid="360497" grpId="0" animBg="1"/>
      <p:bldP spid="360554" grpId="0"/>
      <p:bldP spid="36055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1026"/>
          <p:cNvSpPr>
            <a:spLocks noGrp="1" noChangeArrowheads="1"/>
          </p:cNvSpPr>
          <p:nvPr>
            <p:ph type="title"/>
          </p:nvPr>
        </p:nvSpPr>
        <p:spPr/>
        <p:txBody>
          <a:bodyPr/>
          <a:lstStyle/>
          <a:p>
            <a:pPr eaLnBrk="1" hangingPunct="1">
              <a:defRPr/>
            </a:pPr>
            <a:r>
              <a:rPr lang="en-GB" smtClean="0"/>
              <a:t>Making a diagnosis</a:t>
            </a:r>
          </a:p>
        </p:txBody>
      </p:sp>
      <p:sp>
        <p:nvSpPr>
          <p:cNvPr id="155651" name="Rectangle 1027"/>
          <p:cNvSpPr>
            <a:spLocks noGrp="1" noChangeArrowheads="1"/>
          </p:cNvSpPr>
          <p:nvPr>
            <p:ph type="body" idx="1"/>
          </p:nvPr>
        </p:nvSpPr>
        <p:spPr>
          <a:xfrm>
            <a:off x="1371600" y="1981200"/>
            <a:ext cx="7772400" cy="4114800"/>
          </a:xfrm>
        </p:spPr>
        <p:txBody>
          <a:bodyPr/>
          <a:lstStyle/>
          <a:p>
            <a:pPr eaLnBrk="1" hangingPunct="1">
              <a:defRPr/>
            </a:pPr>
            <a:r>
              <a:rPr lang="en-GB" sz="4000" smtClean="0"/>
              <a:t>History	</a:t>
            </a:r>
          </a:p>
          <a:p>
            <a:pPr eaLnBrk="1" hangingPunct="1">
              <a:defRPr/>
            </a:pPr>
            <a:r>
              <a:rPr lang="en-GB" sz="4000" smtClean="0"/>
              <a:t>Examination</a:t>
            </a:r>
          </a:p>
          <a:p>
            <a:pPr eaLnBrk="1" hangingPunct="1">
              <a:defRPr/>
            </a:pPr>
            <a:r>
              <a:rPr lang="en-GB" sz="4000" smtClean="0"/>
              <a:t>dopaminergic response</a:t>
            </a:r>
          </a:p>
          <a:p>
            <a:pPr eaLnBrk="1" hangingPunct="1">
              <a:defRPr/>
            </a:pPr>
            <a:r>
              <a:rPr lang="en-GB" sz="4000" smtClean="0"/>
              <a:t>Time</a:t>
            </a:r>
          </a:p>
          <a:p>
            <a:pPr eaLnBrk="1" hangingPunct="1">
              <a:defRPr/>
            </a:pPr>
            <a:r>
              <a:rPr lang="en-GB" sz="4000" smtClean="0"/>
              <a:t>SPECT or PET scans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1026"/>
          <p:cNvSpPr>
            <a:spLocks noGrp="1" noChangeArrowheads="1"/>
          </p:cNvSpPr>
          <p:nvPr>
            <p:ph type="title"/>
          </p:nvPr>
        </p:nvSpPr>
        <p:spPr/>
        <p:txBody>
          <a:bodyPr/>
          <a:lstStyle/>
          <a:p>
            <a:pPr eaLnBrk="1" hangingPunct="1"/>
            <a:r>
              <a:rPr lang="en-GB" smtClean="0"/>
              <a:t>SPECT and </a:t>
            </a:r>
            <a:r>
              <a:rPr lang="en-GB" smtClean="0">
                <a:cs typeface="Arial" panose="020B0604020202020204" pitchFamily="34" charset="0"/>
              </a:rPr>
              <a:t>progression</a:t>
            </a:r>
            <a:endParaRPr lang="en-GB" smtClean="0"/>
          </a:p>
        </p:txBody>
      </p:sp>
      <p:pic>
        <p:nvPicPr>
          <p:cNvPr id="26627" name="Picture 1027"/>
          <p:cNvPicPr>
            <a:picLocks noChangeArrowheads="1"/>
          </p:cNvPicPr>
          <p:nvPr/>
        </p:nvPicPr>
        <p:blipFill>
          <a:blip r:embed="rId3">
            <a:lum contrast="36000"/>
            <a:extLst>
              <a:ext uri="{28A0092B-C50C-407E-A947-70E740481C1C}">
                <a14:useLocalDpi xmlns:a14="http://schemas.microsoft.com/office/drawing/2010/main" val="0"/>
              </a:ext>
            </a:extLst>
          </a:blip>
          <a:srcRect t="26834" r="1022" b="36673"/>
          <a:stretch>
            <a:fillRect/>
          </a:stretch>
        </p:blipFill>
        <p:spPr bwMode="auto">
          <a:xfrm>
            <a:off x="685800" y="2438400"/>
            <a:ext cx="7772400" cy="206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8" name="Text Box 1028"/>
          <p:cNvSpPr txBox="1">
            <a:spLocks noChangeArrowheads="1"/>
          </p:cNvSpPr>
          <p:nvPr/>
        </p:nvSpPr>
        <p:spPr bwMode="auto">
          <a:xfrm>
            <a:off x="762000" y="4800600"/>
            <a:ext cx="762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spcBef>
                <a:spcPct val="50000"/>
              </a:spcBef>
            </a:pPr>
            <a:r>
              <a:rPr lang="en-GB" sz="2400">
                <a:latin typeface="Arial" panose="020B0604020202020204" pitchFamily="34" charset="0"/>
              </a:rPr>
              <a:t>Baseline    	     15months	          23months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82625" y="387350"/>
            <a:ext cx="7627938" cy="908050"/>
          </a:xfrm>
        </p:spPr>
        <p:txBody>
          <a:bodyPr/>
          <a:lstStyle/>
          <a:p>
            <a:pPr eaLnBrk="1" hangingPunct="1">
              <a:defRPr/>
            </a:pPr>
            <a:r>
              <a:rPr lang="en-GB" sz="3600" smtClean="0">
                <a:latin typeface="Comic Sans MS" pitchFamily="66" charset="0"/>
              </a:rPr>
              <a:t>Additional presenting symptoms</a:t>
            </a:r>
          </a:p>
        </p:txBody>
      </p:sp>
      <p:sp>
        <p:nvSpPr>
          <p:cNvPr id="44035" name="Rectangle 3"/>
          <p:cNvSpPr>
            <a:spLocks noGrp="1" noChangeArrowheads="1"/>
          </p:cNvSpPr>
          <p:nvPr>
            <p:ph type="body" idx="1"/>
          </p:nvPr>
        </p:nvSpPr>
        <p:spPr>
          <a:xfrm>
            <a:off x="754063" y="1341438"/>
            <a:ext cx="7929562" cy="4143375"/>
          </a:xfrm>
        </p:spPr>
        <p:txBody>
          <a:bodyPr/>
          <a:lstStyle/>
          <a:p>
            <a:pPr eaLnBrk="1" hangingPunct="1"/>
            <a:r>
              <a:rPr lang="en-GB" smtClean="0"/>
              <a:t>Facial</a:t>
            </a:r>
          </a:p>
          <a:p>
            <a:pPr lvl="1" eaLnBrk="1" hangingPunct="1"/>
            <a:r>
              <a:rPr lang="en-GB" smtClean="0"/>
              <a:t>impassivity, poverty of blinking,</a:t>
            </a:r>
          </a:p>
          <a:p>
            <a:pPr eaLnBrk="1" hangingPunct="1"/>
            <a:r>
              <a:rPr lang="en-GB" smtClean="0"/>
              <a:t>Speech</a:t>
            </a:r>
          </a:p>
          <a:p>
            <a:pPr lvl="1" eaLnBrk="1" hangingPunct="1"/>
            <a:r>
              <a:rPr lang="en-GB" smtClean="0"/>
              <a:t>monotonous, hypophonic</a:t>
            </a:r>
          </a:p>
          <a:p>
            <a:pPr eaLnBrk="1" hangingPunct="1"/>
            <a:r>
              <a:rPr lang="en-GB" smtClean="0"/>
              <a:t>Movement</a:t>
            </a:r>
          </a:p>
          <a:p>
            <a:pPr lvl="1" eaLnBrk="1" hangingPunct="1"/>
            <a:r>
              <a:rPr lang="en-GB" smtClean="0">
                <a:sym typeface="Wingdings" panose="05000000000000000000" pitchFamily="2" charset="2"/>
              </a:rPr>
              <a:t> manual dexterity, rigid hands &amp; arms ‘frozen shoulder’</a:t>
            </a:r>
          </a:p>
          <a:p>
            <a:pPr eaLnBrk="1" hangingPunct="1"/>
            <a:r>
              <a:rPr lang="en-GB" smtClean="0">
                <a:sym typeface="Wingdings" panose="05000000000000000000" pitchFamily="2" charset="2"/>
              </a:rPr>
              <a:t>Olfactory abnormalities</a:t>
            </a:r>
            <a:endParaRPr lang="en-GB" smtClean="0"/>
          </a:p>
          <a:p>
            <a:pPr eaLnBrk="1" hangingPunct="1"/>
            <a:r>
              <a:rPr lang="en-GB" smtClean="0"/>
              <a:t>dribbling of saliva / swallowing difficulties</a:t>
            </a:r>
          </a:p>
          <a:p>
            <a:pPr eaLnBrk="1" hangingPunct="1"/>
            <a:endParaRPr lang="en-GB"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827088" y="115888"/>
            <a:ext cx="7489825" cy="1139825"/>
          </a:xfrm>
        </p:spPr>
        <p:txBody>
          <a:bodyPr/>
          <a:lstStyle/>
          <a:p>
            <a:pPr eaLnBrk="1" hangingPunct="1">
              <a:defRPr/>
            </a:pPr>
            <a:r>
              <a:rPr lang="en-GB" sz="3600" smtClean="0">
                <a:latin typeface="Comic Sans MS" pitchFamily="66" charset="0"/>
              </a:rPr>
              <a:t>Cause of PD</a:t>
            </a:r>
          </a:p>
        </p:txBody>
      </p:sp>
      <p:sp>
        <p:nvSpPr>
          <p:cNvPr id="35843" name="Rectangle 3"/>
          <p:cNvSpPr>
            <a:spLocks noGrp="1" noChangeArrowheads="1"/>
          </p:cNvSpPr>
          <p:nvPr>
            <p:ph type="body" idx="1"/>
          </p:nvPr>
        </p:nvSpPr>
        <p:spPr>
          <a:xfrm>
            <a:off x="685800" y="1052513"/>
            <a:ext cx="7772400" cy="4114800"/>
          </a:xfrm>
        </p:spPr>
        <p:txBody>
          <a:bodyPr/>
          <a:lstStyle/>
          <a:p>
            <a:pPr eaLnBrk="1" hangingPunct="1">
              <a:lnSpc>
                <a:spcPct val="90000"/>
              </a:lnSpc>
            </a:pPr>
            <a:r>
              <a:rPr lang="en-US" altLang="en-US" smtClean="0"/>
              <a:t>Unknown in most cases</a:t>
            </a:r>
          </a:p>
          <a:p>
            <a:pPr eaLnBrk="1" hangingPunct="1">
              <a:lnSpc>
                <a:spcPct val="90000"/>
              </a:lnSpc>
            </a:pPr>
            <a:r>
              <a:rPr lang="en-US" altLang="en-US" smtClean="0"/>
              <a:t>Genes</a:t>
            </a:r>
          </a:p>
          <a:p>
            <a:pPr lvl="1" eaLnBrk="1" hangingPunct="1">
              <a:lnSpc>
                <a:spcPct val="90000"/>
              </a:lnSpc>
            </a:pPr>
            <a:r>
              <a:rPr lang="en-GB" altLang="en-US" smtClean="0"/>
              <a:t>13 identified </a:t>
            </a:r>
            <a:endParaRPr lang="en-US" altLang="en-US" smtClean="0"/>
          </a:p>
          <a:p>
            <a:pPr lvl="1" eaLnBrk="1" hangingPunct="1">
              <a:lnSpc>
                <a:spcPct val="90000"/>
              </a:lnSpc>
            </a:pPr>
            <a:r>
              <a:rPr lang="en-US" altLang="en-US" sz="3200" smtClean="0"/>
              <a:t>AD inheritance very rare; mutation unknown</a:t>
            </a:r>
          </a:p>
          <a:p>
            <a:pPr lvl="1" eaLnBrk="1" hangingPunct="1">
              <a:lnSpc>
                <a:spcPct val="90000"/>
              </a:lnSpc>
            </a:pPr>
            <a:r>
              <a:rPr lang="en-US" altLang="en-US" sz="3200" smtClean="0"/>
              <a:t>mutation of Alpha synuclein gene identified in one large Italian and 5 Greek autosomal dominant families</a:t>
            </a:r>
          </a:p>
          <a:p>
            <a:pPr lvl="1" eaLnBrk="1" hangingPunct="1">
              <a:lnSpc>
                <a:spcPct val="90000"/>
              </a:lnSpc>
            </a:pPr>
            <a:r>
              <a:rPr lang="en-US" altLang="en-US" sz="3200" smtClean="0"/>
              <a:t>mutation of parkin gene in AR juvenile parkinsonism - Lewy body negative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defRPr/>
            </a:pPr>
            <a:r>
              <a:rPr lang="en-GB" smtClean="0"/>
              <a:t>Causes cont.</a:t>
            </a:r>
          </a:p>
        </p:txBody>
      </p:sp>
      <p:sp>
        <p:nvSpPr>
          <p:cNvPr id="43011" name="Rectangle 3"/>
          <p:cNvSpPr>
            <a:spLocks noGrp="1" noChangeArrowheads="1"/>
          </p:cNvSpPr>
          <p:nvPr>
            <p:ph type="body" idx="1"/>
          </p:nvPr>
        </p:nvSpPr>
        <p:spPr/>
        <p:txBody>
          <a:bodyPr/>
          <a:lstStyle/>
          <a:p>
            <a:pPr eaLnBrk="1" hangingPunct="1">
              <a:lnSpc>
                <a:spcPct val="90000"/>
              </a:lnSpc>
            </a:pPr>
            <a:r>
              <a:rPr lang="en-US" altLang="en-US" smtClean="0"/>
              <a:t>Environment</a:t>
            </a:r>
          </a:p>
          <a:p>
            <a:pPr lvl="1" eaLnBrk="1" hangingPunct="1">
              <a:lnSpc>
                <a:spcPct val="90000"/>
              </a:lnSpc>
            </a:pPr>
            <a:r>
              <a:rPr lang="en-US" altLang="en-US" sz="3200" smtClean="0"/>
              <a:t>Majority of cases believed caused by environmental factor (s) but none identified so far</a:t>
            </a:r>
          </a:p>
          <a:p>
            <a:pPr eaLnBrk="1" hangingPunct="1">
              <a:lnSpc>
                <a:spcPct val="90000"/>
              </a:lnSpc>
            </a:pPr>
            <a:r>
              <a:rPr lang="en-US" altLang="en-US" smtClean="0"/>
              <a:t>Genes plus environment?</a:t>
            </a:r>
          </a:p>
          <a:p>
            <a:pPr eaLnBrk="1" hangingPunct="1">
              <a:lnSpc>
                <a:spcPct val="90000"/>
              </a:lnSpc>
            </a:pPr>
            <a:r>
              <a:rPr lang="en-US" altLang="en-US" smtClean="0"/>
              <a:t>Genetic susceptibility</a:t>
            </a:r>
          </a:p>
          <a:p>
            <a:pPr eaLnBrk="1" hangingPunct="1">
              <a:lnSpc>
                <a:spcPct val="90000"/>
              </a:lnSpc>
            </a:pPr>
            <a:endParaRPr lang="en-GB" sz="2600" smtClean="0"/>
          </a:p>
          <a:p>
            <a:pPr eaLnBrk="1" hangingPunct="1">
              <a:buFont typeface="Wingdings" panose="05000000000000000000" pitchFamily="2" charset="2"/>
              <a:buNone/>
            </a:pPr>
            <a:endParaRPr lang="en-GB" smtClean="0"/>
          </a:p>
        </p:txBody>
      </p:sp>
      <p:pic>
        <p:nvPicPr>
          <p:cNvPr id="29700" name="Picture 5" descr="2008411515346307-2008-05OlanowF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8550" y="3644900"/>
            <a:ext cx="28575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defRPr/>
            </a:pPr>
            <a:r>
              <a:rPr lang="en-GB" smtClean="0"/>
              <a:t>Parkinson’s disease risk factors</a:t>
            </a:r>
          </a:p>
        </p:txBody>
      </p:sp>
      <p:sp>
        <p:nvSpPr>
          <p:cNvPr id="34819" name="Rectangle 3"/>
          <p:cNvSpPr>
            <a:spLocks noGrp="1" noChangeArrowheads="1"/>
          </p:cNvSpPr>
          <p:nvPr>
            <p:ph type="body" idx="1"/>
          </p:nvPr>
        </p:nvSpPr>
        <p:spPr/>
        <p:txBody>
          <a:bodyPr/>
          <a:lstStyle/>
          <a:p>
            <a:pPr eaLnBrk="1" hangingPunct="1"/>
            <a:r>
              <a:rPr lang="en-US" altLang="en-US" smtClean="0"/>
              <a:t>Definite: 	Old age</a:t>
            </a:r>
          </a:p>
          <a:p>
            <a:pPr eaLnBrk="1" hangingPunct="1"/>
            <a:r>
              <a:rPr lang="en-US" altLang="en-US" smtClean="0"/>
              <a:t>Highly likely: MZ co-twin with early-				onset PD</a:t>
            </a:r>
          </a:p>
          <a:p>
            <a:pPr eaLnBrk="1" hangingPunct="1"/>
            <a:r>
              <a:rPr lang="en-US" altLang="en-US" smtClean="0"/>
              <a:t>Probable: 	Positive family history</a:t>
            </a:r>
          </a:p>
          <a:p>
            <a:pPr eaLnBrk="1" hangingPunct="1"/>
            <a:r>
              <a:rPr lang="en-US" altLang="en-US" smtClean="0"/>
              <a:t>Possible: 	Herbicides, pesticides, heavy metals, proximity to industry, rural residence, well water, repeated head trauma, etc.</a:t>
            </a:r>
          </a:p>
          <a:p>
            <a:pPr eaLnBrk="1" hangingPunct="1"/>
            <a:r>
              <a:rPr lang="en-US" altLang="en-US" smtClean="0"/>
              <a:t>Possible protective effect: Smoking</a:t>
            </a:r>
            <a:endParaRPr lang="en-GB" sz="28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cs typeface="Arial"/>
              </a:rPr>
              <a:t>Perception of IPD </a:t>
            </a:r>
          </a:p>
        </p:txBody>
      </p:sp>
      <p:pic>
        <p:nvPicPr>
          <p:cNvPr id="4" name="Content Placeholder 3" descr="Image"/>
          <p:cNvPicPr>
            <a:picLocks noGrp="1" noChangeAspect="1"/>
          </p:cNvPicPr>
          <p:nvPr>
            <p:ph idx="1"/>
          </p:nvPr>
        </p:nvPicPr>
        <p:blipFill>
          <a:blip r:embed="rId3"/>
          <a:stretch>
            <a:fillRect/>
          </a:stretch>
        </p:blipFill>
        <p:spPr>
          <a:xfrm>
            <a:off x="1853565" y="1600200"/>
            <a:ext cx="5436870" cy="4530725"/>
          </a:xfrm>
        </p:spPr>
      </p:pic>
    </p:spTree>
    <p:extLst>
      <p:ext uri="{BB962C8B-B14F-4D97-AF65-F5344CB8AC3E}">
        <p14:creationId xmlns:p14="http://schemas.microsoft.com/office/powerpoint/2010/main" val="3445794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en-GB" smtClean="0"/>
              <a:t>How common is Parkinson’s disease?</a:t>
            </a:r>
          </a:p>
        </p:txBody>
      </p:sp>
      <p:sp>
        <p:nvSpPr>
          <p:cNvPr id="46083" name="Rectangle 3"/>
          <p:cNvSpPr>
            <a:spLocks noGrp="1" noChangeArrowheads="1"/>
          </p:cNvSpPr>
          <p:nvPr>
            <p:ph type="body" idx="1"/>
          </p:nvPr>
        </p:nvSpPr>
        <p:spPr>
          <a:xfrm>
            <a:off x="533400" y="2667000"/>
            <a:ext cx="8153400" cy="4191000"/>
          </a:xfrm>
        </p:spPr>
        <p:txBody>
          <a:bodyPr/>
          <a:lstStyle/>
          <a:p>
            <a:pPr eaLnBrk="1" hangingPunct="1">
              <a:defRPr/>
            </a:pPr>
            <a:r>
              <a:rPr lang="en-GB" sz="3600" smtClean="0"/>
              <a:t>Incidence 20 per 100, 000</a:t>
            </a:r>
          </a:p>
          <a:p>
            <a:pPr eaLnBrk="1" hangingPunct="1">
              <a:defRPr/>
            </a:pPr>
            <a:r>
              <a:rPr lang="en-GB" sz="3600" smtClean="0"/>
              <a:t>prevalence - 160 - 200 per 100, 000</a:t>
            </a:r>
          </a:p>
          <a:p>
            <a:pPr eaLnBrk="1" hangingPunct="1">
              <a:defRPr/>
            </a:pPr>
            <a:r>
              <a:rPr lang="en-GB" sz="3600" smtClean="0"/>
              <a:t>approx 120, 000 people with PD in the UK (2003)</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a:xfrm>
            <a:off x="533400" y="1484313"/>
            <a:ext cx="7924800" cy="2819400"/>
          </a:xfrm>
        </p:spPr>
        <p:txBody>
          <a:bodyPr/>
          <a:lstStyle/>
          <a:p>
            <a:pPr eaLnBrk="1" hangingPunct="1"/>
            <a:r>
              <a:rPr lang="en-US" altLang="en-US" sz="6000" smtClean="0">
                <a:latin typeface="Comic Sans MS" panose="030F0702030302020204" pitchFamily="66" charset="0"/>
              </a:rPr>
              <a:t>Pharmacologic Treatment of Parkinson’s Disease</a:t>
            </a:r>
            <a:endParaRPr lang="en-GB" sz="6000" smtClean="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1026"/>
          <p:cNvSpPr>
            <a:spLocks noGrp="1" noChangeArrowheads="1"/>
          </p:cNvSpPr>
          <p:nvPr>
            <p:ph type="title"/>
          </p:nvPr>
        </p:nvSpPr>
        <p:spPr>
          <a:xfrm>
            <a:off x="682625" y="325438"/>
            <a:ext cx="7627938" cy="909637"/>
          </a:xfrm>
        </p:spPr>
        <p:txBody>
          <a:bodyPr/>
          <a:lstStyle/>
          <a:p>
            <a:pPr eaLnBrk="1" hangingPunct="1"/>
            <a:r>
              <a:rPr lang="en-US" altLang="en-US" sz="4000" smtClean="0">
                <a:latin typeface="Comic Sans MS" panose="030F0702030302020204" pitchFamily="66" charset="0"/>
              </a:rPr>
              <a:t>Drug Classes in PD</a:t>
            </a:r>
            <a:endParaRPr lang="en-GB" sz="4000" smtClean="0">
              <a:latin typeface="Comic Sans MS" panose="030F0702030302020204" pitchFamily="66" charset="0"/>
            </a:endParaRPr>
          </a:p>
        </p:txBody>
      </p:sp>
      <p:sp>
        <p:nvSpPr>
          <p:cNvPr id="82947" name="Rectangle 1027"/>
          <p:cNvSpPr>
            <a:spLocks noGrp="1" noChangeArrowheads="1"/>
          </p:cNvSpPr>
          <p:nvPr>
            <p:ph type="body" idx="1"/>
          </p:nvPr>
        </p:nvSpPr>
        <p:spPr>
          <a:xfrm>
            <a:off x="1506538" y="1600200"/>
            <a:ext cx="7018337" cy="4530725"/>
          </a:xfrm>
        </p:spPr>
        <p:txBody>
          <a:bodyPr/>
          <a:lstStyle/>
          <a:p>
            <a:pPr eaLnBrk="1" hangingPunct="1"/>
            <a:r>
              <a:rPr lang="en-US" altLang="en-US" smtClean="0"/>
              <a:t>Dopaminergic agents</a:t>
            </a:r>
          </a:p>
          <a:p>
            <a:pPr lvl="1" eaLnBrk="1" hangingPunct="1"/>
            <a:r>
              <a:rPr lang="en-US" altLang="en-US" smtClean="0"/>
              <a:t>Levodopa</a:t>
            </a:r>
          </a:p>
          <a:p>
            <a:pPr lvl="1" eaLnBrk="1" hangingPunct="1"/>
            <a:r>
              <a:rPr lang="en-US" altLang="en-US" smtClean="0"/>
              <a:t>Dopamine agonists</a:t>
            </a:r>
          </a:p>
          <a:p>
            <a:pPr eaLnBrk="1" hangingPunct="1"/>
            <a:r>
              <a:rPr lang="en-US" altLang="en-US" smtClean="0"/>
              <a:t>COMT inhibitors </a:t>
            </a:r>
          </a:p>
          <a:p>
            <a:pPr eaLnBrk="1" hangingPunct="1"/>
            <a:r>
              <a:rPr lang="en-US" altLang="en-US" smtClean="0"/>
              <a:t>MAO-B inhibitors</a:t>
            </a:r>
          </a:p>
          <a:p>
            <a:pPr eaLnBrk="1" hangingPunct="1"/>
            <a:r>
              <a:rPr lang="en-US" altLang="en-US" smtClean="0"/>
              <a:t>Anticholinergics</a:t>
            </a:r>
          </a:p>
          <a:p>
            <a:pPr eaLnBrk="1" hangingPunct="1"/>
            <a:r>
              <a:rPr lang="en-US" altLang="en-US" smtClean="0"/>
              <a:t>Amantadine</a:t>
            </a:r>
            <a:endParaRPr lang="en-GB" smtClean="0"/>
          </a:p>
        </p:txBody>
      </p:sp>
      <p:pic>
        <p:nvPicPr>
          <p:cNvPr id="33796" name="Picture 1029" descr="3607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3500438"/>
            <a:ext cx="2376488" cy="299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1026"/>
          <p:cNvSpPr>
            <a:spLocks noGrp="1" noChangeArrowheads="1"/>
          </p:cNvSpPr>
          <p:nvPr>
            <p:ph type="title"/>
          </p:nvPr>
        </p:nvSpPr>
        <p:spPr>
          <a:xfrm>
            <a:off x="757238" y="325438"/>
            <a:ext cx="7626350" cy="909637"/>
          </a:xfrm>
        </p:spPr>
        <p:txBody>
          <a:bodyPr/>
          <a:lstStyle/>
          <a:p>
            <a:pPr eaLnBrk="1" hangingPunct="1"/>
            <a:r>
              <a:rPr lang="en-US" altLang="en-US" sz="4000" smtClean="0">
                <a:latin typeface="Comic Sans MS" panose="030F0702030302020204" pitchFamily="66" charset="0"/>
              </a:rPr>
              <a:t>Levodopa</a:t>
            </a:r>
            <a:endParaRPr lang="en-GB" sz="4000" smtClean="0">
              <a:latin typeface="Comic Sans MS" panose="030F0702030302020204" pitchFamily="66" charset="0"/>
            </a:endParaRPr>
          </a:p>
        </p:txBody>
      </p:sp>
      <p:sp>
        <p:nvSpPr>
          <p:cNvPr id="88067" name="Rectangle 1027"/>
          <p:cNvSpPr>
            <a:spLocks noGrp="1" noChangeArrowheads="1"/>
          </p:cNvSpPr>
          <p:nvPr>
            <p:ph type="body" idx="1"/>
          </p:nvPr>
        </p:nvSpPr>
        <p:spPr>
          <a:xfrm>
            <a:off x="762000" y="1341438"/>
            <a:ext cx="7773988" cy="4114800"/>
          </a:xfrm>
        </p:spPr>
        <p:txBody>
          <a:bodyPr/>
          <a:lstStyle/>
          <a:p>
            <a:pPr eaLnBrk="1" hangingPunct="1">
              <a:lnSpc>
                <a:spcPct val="90000"/>
              </a:lnSpc>
            </a:pPr>
            <a:r>
              <a:rPr lang="en-US" altLang="en-US" sz="3000" smtClean="0"/>
              <a:t>Most effective drug for parkinsonian symptoms</a:t>
            </a:r>
          </a:p>
          <a:p>
            <a:pPr eaLnBrk="1" hangingPunct="1">
              <a:lnSpc>
                <a:spcPct val="90000"/>
              </a:lnSpc>
            </a:pPr>
            <a:r>
              <a:rPr lang="en-US" altLang="en-US" sz="3000" smtClean="0"/>
              <a:t>First developed in the late 1960s; rapidly became the drug of choice for PD</a:t>
            </a:r>
          </a:p>
          <a:p>
            <a:pPr eaLnBrk="1" hangingPunct="1">
              <a:lnSpc>
                <a:spcPct val="90000"/>
              </a:lnSpc>
            </a:pPr>
            <a:r>
              <a:rPr lang="en-US" altLang="en-US" sz="3000" smtClean="0"/>
              <a:t>Rapid peripheral decarboxylation to dopamine without a decarboxylase inhibitor (DCIs: carbidopa, benserazide)</a:t>
            </a:r>
          </a:p>
          <a:p>
            <a:pPr eaLnBrk="1" hangingPunct="1">
              <a:lnSpc>
                <a:spcPct val="90000"/>
              </a:lnSpc>
            </a:pPr>
            <a:r>
              <a:rPr lang="en-US" altLang="en-US" sz="3000" smtClean="0"/>
              <a:t>Side effects: nausea, postural hypotension, </a:t>
            </a:r>
            <a:r>
              <a:rPr lang="en-US" altLang="en-US" sz="3000" b="1" i="1" u="sng" smtClean="0"/>
              <a:t>dyskinesias, motor fluctuations</a:t>
            </a:r>
            <a:endParaRPr lang="en-US" altLang="en-US" sz="2500" b="1" i="1" u="sng" smtClean="0"/>
          </a:p>
          <a:p>
            <a:pPr eaLnBrk="1" hangingPunct="1">
              <a:lnSpc>
                <a:spcPct val="90000"/>
              </a:lnSpc>
            </a:pPr>
            <a:endParaRPr lang="en-GB" b="1" i="1" u="sng"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lstStyle/>
          <a:p>
            <a:pPr eaLnBrk="1" hangingPunct="1"/>
            <a:r>
              <a:rPr lang="en-GB" sz="4000" smtClean="0">
                <a:latin typeface="Comic Sans MS" panose="030F0702030302020204" pitchFamily="66" charset="0"/>
              </a:rPr>
              <a:t>Levodopa Preparations</a:t>
            </a:r>
            <a:endParaRPr lang="en-US" sz="4000" smtClean="0">
              <a:latin typeface="Comic Sans MS" panose="030F0702030302020204" pitchFamily="66" charset="0"/>
            </a:endParaRPr>
          </a:p>
        </p:txBody>
      </p:sp>
      <p:sp>
        <p:nvSpPr>
          <p:cNvPr id="179203" name="Rectangle 3"/>
          <p:cNvSpPr>
            <a:spLocks noGrp="1" noChangeArrowheads="1"/>
          </p:cNvSpPr>
          <p:nvPr>
            <p:ph type="body" idx="1"/>
          </p:nvPr>
        </p:nvSpPr>
        <p:spPr/>
        <p:txBody>
          <a:bodyPr/>
          <a:lstStyle/>
          <a:p>
            <a:pPr eaLnBrk="1" hangingPunct="1"/>
            <a:r>
              <a:rPr lang="en-GB" smtClean="0"/>
              <a:t>Co-Careldopa (Sinemet 62.5mg, Sinemet Plus 125mg)</a:t>
            </a:r>
          </a:p>
          <a:p>
            <a:pPr eaLnBrk="1" hangingPunct="1"/>
            <a:r>
              <a:rPr lang="en-GB" smtClean="0"/>
              <a:t>Co-Cabenoldopa (Madopar Cps., soluble Madopar)</a:t>
            </a:r>
          </a:p>
          <a:p>
            <a:pPr eaLnBrk="1" hangingPunct="1"/>
            <a:r>
              <a:rPr lang="en-GB" smtClean="0"/>
              <a:t>Stalevo (50mg,100mg,150mg,200mg, Combination Sinemet+Entacapone)</a:t>
            </a:r>
          </a:p>
          <a:p>
            <a:pPr eaLnBrk="1" hangingPunct="1"/>
            <a:r>
              <a:rPr lang="en-GB" smtClean="0"/>
              <a:t>Duodopa</a:t>
            </a:r>
            <a:endParaRPr lang="en-US"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lstStyle/>
          <a:p>
            <a:pPr eaLnBrk="1" hangingPunct="1"/>
            <a:r>
              <a:rPr lang="en-GB" sz="4000" smtClean="0">
                <a:latin typeface="Comic Sans MS" panose="030F0702030302020204" pitchFamily="66" charset="0"/>
              </a:rPr>
              <a:t>Duodopa Infusion</a:t>
            </a:r>
            <a:endParaRPr lang="en-US" sz="4000" smtClean="0">
              <a:latin typeface="Comic Sans MS" panose="030F0702030302020204" pitchFamily="66" charset="0"/>
            </a:endParaRPr>
          </a:p>
        </p:txBody>
      </p:sp>
      <p:pic>
        <p:nvPicPr>
          <p:cNvPr id="36867" name="Picture 4" descr="duodopa_dhcpl_lapds_102539_img1"/>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635125" y="1690688"/>
            <a:ext cx="5873750" cy="4203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82625" y="325438"/>
            <a:ext cx="7627938" cy="909637"/>
          </a:xfrm>
        </p:spPr>
        <p:txBody>
          <a:bodyPr/>
          <a:lstStyle/>
          <a:p>
            <a:pPr eaLnBrk="1" hangingPunct="1"/>
            <a:r>
              <a:rPr lang="en-US" altLang="en-US" sz="4000" smtClean="0">
                <a:latin typeface="Comic Sans MS" panose="030F0702030302020204" pitchFamily="66" charset="0"/>
              </a:rPr>
              <a:t>Is Levodopa Toxic?</a:t>
            </a:r>
            <a:endParaRPr lang="en-GB" sz="4000" smtClean="0">
              <a:latin typeface="Comic Sans MS" panose="030F0702030302020204" pitchFamily="66" charset="0"/>
            </a:endParaRPr>
          </a:p>
        </p:txBody>
      </p:sp>
      <p:sp>
        <p:nvSpPr>
          <p:cNvPr id="89091" name="Rectangle 3"/>
          <p:cNvSpPr>
            <a:spLocks noGrp="1" noChangeArrowheads="1"/>
          </p:cNvSpPr>
          <p:nvPr>
            <p:ph type="body" idx="1"/>
          </p:nvPr>
        </p:nvSpPr>
        <p:spPr/>
        <p:txBody>
          <a:bodyPr/>
          <a:lstStyle/>
          <a:p>
            <a:pPr eaLnBrk="1" hangingPunct="1"/>
            <a:r>
              <a:rPr lang="en-US" altLang="en-US" sz="2800" smtClean="0"/>
              <a:t>Early patients develop motor fluctuations, but may be a function of neuronal cell loss</a:t>
            </a:r>
          </a:p>
          <a:p>
            <a:pPr eaLnBrk="1" hangingPunct="1"/>
            <a:r>
              <a:rPr lang="en-US" altLang="en-US" sz="2800" smtClean="0"/>
              <a:t>Increased life expectancy with LD introduction </a:t>
            </a:r>
          </a:p>
          <a:p>
            <a:pPr eaLnBrk="1" hangingPunct="1"/>
            <a:r>
              <a:rPr lang="en-US" altLang="en-US" sz="2800" smtClean="0"/>
              <a:t>LD-naive advanced PD patients develop fluctuations almost immediately with LD induction</a:t>
            </a:r>
          </a:p>
          <a:p>
            <a:pPr eaLnBrk="1" hangingPunct="1"/>
            <a:r>
              <a:rPr lang="en-US" altLang="en-US" sz="2800" smtClean="0"/>
              <a:t>Some believe continuous infusion may be safer than pulsatile therapy</a:t>
            </a:r>
            <a:endParaRPr lang="en-US" altLang="en-US" sz="3300" smtClean="0"/>
          </a:p>
          <a:p>
            <a:pPr eaLnBrk="1" hangingPunct="1"/>
            <a:endParaRPr lang="en-GB"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lstStyle/>
          <a:p>
            <a:pPr eaLnBrk="1" hangingPunct="1">
              <a:defRPr/>
            </a:pPr>
            <a:r>
              <a:rPr lang="en-GB" sz="4000" smtClean="0">
                <a:latin typeface="Comic Sans MS" pitchFamily="66" charset="0"/>
              </a:rPr>
              <a:t>Levodopa complications</a:t>
            </a:r>
          </a:p>
        </p:txBody>
      </p:sp>
      <p:sp>
        <p:nvSpPr>
          <p:cNvPr id="204803" name="Rectangle 3"/>
          <p:cNvSpPr>
            <a:spLocks noGrp="1" noChangeArrowheads="1"/>
          </p:cNvSpPr>
          <p:nvPr>
            <p:ph type="body" idx="1"/>
          </p:nvPr>
        </p:nvSpPr>
        <p:spPr/>
        <p:txBody>
          <a:bodyPr/>
          <a:lstStyle/>
          <a:p>
            <a:pPr eaLnBrk="1" hangingPunct="1">
              <a:lnSpc>
                <a:spcPct val="90000"/>
              </a:lnSpc>
            </a:pPr>
            <a:endParaRPr lang="en-GB" sz="2400" smtClean="0">
              <a:latin typeface="Comic Sans MS" panose="030F0702030302020204" pitchFamily="66" charset="0"/>
            </a:endParaRPr>
          </a:p>
          <a:p>
            <a:pPr eaLnBrk="1" hangingPunct="1">
              <a:lnSpc>
                <a:spcPct val="90000"/>
              </a:lnSpc>
            </a:pPr>
            <a:r>
              <a:rPr lang="en-US" altLang="en-US" sz="2800" smtClean="0"/>
              <a:t>Dose failure - Patient not aware of effect of individual dose</a:t>
            </a:r>
          </a:p>
          <a:p>
            <a:pPr eaLnBrk="1" hangingPunct="1">
              <a:lnSpc>
                <a:spcPct val="90000"/>
              </a:lnSpc>
            </a:pPr>
            <a:r>
              <a:rPr lang="en-US" altLang="en-US" sz="2800" smtClean="0"/>
              <a:t>Mid-afternoon loss of benefit - super OFF</a:t>
            </a:r>
          </a:p>
          <a:p>
            <a:pPr eaLnBrk="1" hangingPunct="1">
              <a:lnSpc>
                <a:spcPct val="90000"/>
              </a:lnSpc>
            </a:pPr>
            <a:r>
              <a:rPr lang="en-US" altLang="en-US" sz="2800" smtClean="0"/>
              <a:t>Loss of sleep benefit; early-morning akinesia, possible foot dystonia</a:t>
            </a:r>
          </a:p>
          <a:p>
            <a:pPr eaLnBrk="1" hangingPunct="1">
              <a:lnSpc>
                <a:spcPct val="90000"/>
              </a:lnSpc>
            </a:pPr>
            <a:r>
              <a:rPr lang="en-US" altLang="en-US" sz="2800" smtClean="0"/>
              <a:t>Regular “wearing off” every 4 hours at first, shortens with time</a:t>
            </a:r>
          </a:p>
          <a:p>
            <a:pPr eaLnBrk="1" hangingPunct="1">
              <a:lnSpc>
                <a:spcPct val="90000"/>
              </a:lnSpc>
            </a:pPr>
            <a:r>
              <a:rPr lang="en-US" altLang="en-US" sz="2800" smtClean="0"/>
              <a:t>Frequent wearing off, abrupt on-off, unpredictable dose response</a:t>
            </a:r>
          </a:p>
          <a:p>
            <a:pPr eaLnBrk="1" hangingPunct="1">
              <a:lnSpc>
                <a:spcPct val="90000"/>
              </a:lnSpc>
            </a:pPr>
            <a:r>
              <a:rPr lang="en-US" altLang="en-US" sz="2800" b="1" u="sng" smtClean="0"/>
              <a:t>Dyskinesia</a:t>
            </a:r>
            <a:endParaRPr lang="en-US" altLang="en-US" b="1" u="sng" smtClean="0"/>
          </a:p>
          <a:p>
            <a:pPr eaLnBrk="1" hangingPunct="1">
              <a:lnSpc>
                <a:spcPct val="90000"/>
              </a:lnSpc>
            </a:pPr>
            <a:endParaRPr lang="en-GB" b="1" u="sng" smtClean="0"/>
          </a:p>
          <a:p>
            <a:pPr eaLnBrk="1" hangingPunct="1">
              <a:lnSpc>
                <a:spcPct val="90000"/>
              </a:lnSpc>
            </a:pPr>
            <a:endParaRPr lang="en-GB" sz="280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900113" y="277813"/>
            <a:ext cx="7489825" cy="1139825"/>
          </a:xfrm>
        </p:spPr>
        <p:txBody>
          <a:bodyPr/>
          <a:lstStyle/>
          <a:p>
            <a:pPr eaLnBrk="1" hangingPunct="1"/>
            <a:r>
              <a:rPr lang="en-US" altLang="en-US" sz="4000" smtClean="0">
                <a:latin typeface="Comic Sans MS" panose="030F0702030302020204" pitchFamily="66" charset="0"/>
              </a:rPr>
              <a:t>Levodopa-Induced Dyskinesias</a:t>
            </a:r>
            <a:endParaRPr lang="en-GB" sz="4000" smtClean="0">
              <a:latin typeface="Comic Sans MS" panose="030F0702030302020204" pitchFamily="66" charset="0"/>
            </a:endParaRPr>
          </a:p>
        </p:txBody>
      </p:sp>
      <p:sp>
        <p:nvSpPr>
          <p:cNvPr id="90115" name="Rectangle 3"/>
          <p:cNvSpPr>
            <a:spLocks noGrp="1" noChangeArrowheads="1"/>
          </p:cNvSpPr>
          <p:nvPr>
            <p:ph type="body" idx="1"/>
          </p:nvPr>
        </p:nvSpPr>
        <p:spPr/>
        <p:txBody>
          <a:bodyPr/>
          <a:lstStyle/>
          <a:p>
            <a:pPr eaLnBrk="1" hangingPunct="1"/>
            <a:r>
              <a:rPr lang="en-US" altLang="en-US" sz="2500" smtClean="0"/>
              <a:t>Manifestation of excessive dopaminergic stimulation</a:t>
            </a:r>
          </a:p>
          <a:p>
            <a:pPr eaLnBrk="1" hangingPunct="1"/>
            <a:r>
              <a:rPr lang="en-US" altLang="en-US" sz="2500" smtClean="0"/>
              <a:t>Typically late effect, and with higher doses</a:t>
            </a:r>
          </a:p>
          <a:p>
            <a:pPr eaLnBrk="1" hangingPunct="1"/>
            <a:r>
              <a:rPr lang="en-US" altLang="en-US" sz="2500" smtClean="0"/>
              <a:t>Narrowing of therapeutic window</a:t>
            </a:r>
          </a:p>
          <a:p>
            <a:pPr eaLnBrk="1" hangingPunct="1"/>
            <a:r>
              <a:rPr lang="en-US" altLang="en-US" sz="2500" smtClean="0"/>
              <a:t>Rare in LD-naive patients on DA monotherapy </a:t>
            </a:r>
          </a:p>
          <a:p>
            <a:pPr eaLnBrk="1" hangingPunct="1"/>
            <a:r>
              <a:rPr lang="en-US" altLang="en-US" sz="2500" smtClean="0"/>
              <a:t>Most common is “peak dose” dyskinesia</a:t>
            </a:r>
          </a:p>
          <a:p>
            <a:pPr lvl="1" eaLnBrk="1" hangingPunct="1"/>
            <a:r>
              <a:rPr lang="en-US" altLang="en-US" sz="2500" smtClean="0"/>
              <a:t>disappears with dose reduction</a:t>
            </a:r>
          </a:p>
          <a:p>
            <a:pPr eaLnBrk="1" hangingPunct="1"/>
            <a:r>
              <a:rPr lang="en-US" altLang="en-US" sz="2500" smtClean="0"/>
              <a:t>Choreiform, ballistic and dystonic movements</a:t>
            </a:r>
          </a:p>
          <a:p>
            <a:pPr eaLnBrk="1" hangingPunct="1"/>
            <a:r>
              <a:rPr lang="en-US" altLang="en-US" sz="2500" smtClean="0"/>
              <a:t>Most patients prefer some dyskinesias over the alternative of akinesia and rigidity</a:t>
            </a:r>
            <a:endParaRPr lang="en-US" altLang="en-US" smtClean="0"/>
          </a:p>
          <a:p>
            <a:pPr eaLnBrk="1" hangingPunct="1"/>
            <a:endParaRPr lang="en-GB"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lstStyle/>
          <a:p>
            <a:pPr eaLnBrk="1" hangingPunct="1">
              <a:defRPr/>
            </a:pPr>
            <a:r>
              <a:rPr lang="en-GB" smtClean="0"/>
              <a:t>Dopamine deregulation (DDR)</a:t>
            </a:r>
          </a:p>
        </p:txBody>
      </p:sp>
      <p:sp>
        <p:nvSpPr>
          <p:cNvPr id="205827" name="Rectangle 3"/>
          <p:cNvSpPr>
            <a:spLocks noGrp="1" noChangeArrowheads="1"/>
          </p:cNvSpPr>
          <p:nvPr>
            <p:ph type="body" idx="1"/>
          </p:nvPr>
        </p:nvSpPr>
        <p:spPr/>
        <p:txBody>
          <a:bodyPr/>
          <a:lstStyle/>
          <a:p>
            <a:pPr eaLnBrk="1" hangingPunct="1">
              <a:lnSpc>
                <a:spcPct val="90000"/>
              </a:lnSpc>
            </a:pPr>
            <a:r>
              <a:rPr lang="en-GB" smtClean="0"/>
              <a:t>The need to take more medication that is required to control symptoms</a:t>
            </a:r>
          </a:p>
          <a:p>
            <a:pPr eaLnBrk="1" hangingPunct="1">
              <a:lnSpc>
                <a:spcPct val="90000"/>
              </a:lnSpc>
            </a:pPr>
            <a:r>
              <a:rPr lang="en-GB" smtClean="0"/>
              <a:t>Excessive use of prescribed medications</a:t>
            </a:r>
          </a:p>
          <a:p>
            <a:pPr eaLnBrk="1" hangingPunct="1">
              <a:lnSpc>
                <a:spcPct val="90000"/>
              </a:lnSpc>
            </a:pPr>
            <a:r>
              <a:rPr lang="en-GB" smtClean="0"/>
              <a:t>The requirement to acquire medications usually from the internet to meet the “need”</a:t>
            </a:r>
          </a:p>
          <a:p>
            <a:pPr eaLnBrk="1" hangingPunct="1">
              <a:lnSpc>
                <a:spcPct val="90000"/>
              </a:lnSpc>
            </a:pPr>
            <a:r>
              <a:rPr lang="en-GB" smtClean="0"/>
              <a:t>Leading to hallucination psychosis and addiction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00113" y="277813"/>
            <a:ext cx="7489825" cy="1139825"/>
          </a:xfrm>
        </p:spPr>
        <p:txBody>
          <a:bodyPr/>
          <a:lstStyle/>
          <a:p>
            <a:pPr eaLnBrk="1" hangingPunct="1">
              <a:defRPr/>
            </a:pPr>
            <a:r>
              <a:rPr lang="en-GB" sz="3600" smtClean="0">
                <a:latin typeface="Comic Sans MS" pitchFamily="66" charset="0"/>
              </a:rPr>
              <a:t>History of Parkinson’s disease?</a:t>
            </a:r>
          </a:p>
        </p:txBody>
      </p:sp>
      <p:sp>
        <p:nvSpPr>
          <p:cNvPr id="4102" name="Rectangle 6"/>
          <p:cNvSpPr>
            <a:spLocks noGrp="1" noChangeArrowheads="1"/>
          </p:cNvSpPr>
          <p:nvPr>
            <p:ph type="body" idx="1"/>
          </p:nvPr>
        </p:nvSpPr>
        <p:spPr>
          <a:xfrm>
            <a:off x="685800" y="1557338"/>
            <a:ext cx="7772400" cy="4268787"/>
          </a:xfrm>
        </p:spPr>
        <p:txBody>
          <a:bodyPr/>
          <a:lstStyle/>
          <a:p>
            <a:pPr eaLnBrk="1" hangingPunct="1">
              <a:defRPr/>
            </a:pPr>
            <a:r>
              <a:rPr lang="en-GB" smtClean="0"/>
              <a:t>James Parkinson’s essay in 1817</a:t>
            </a:r>
          </a:p>
          <a:p>
            <a:pPr eaLnBrk="1" hangingPunct="1">
              <a:defRPr/>
            </a:pPr>
            <a:r>
              <a:rPr lang="en-GB" smtClean="0"/>
              <a:t> 40 years later - Charcot named PD</a:t>
            </a:r>
          </a:p>
          <a:p>
            <a:pPr eaLnBrk="1" hangingPunct="1">
              <a:defRPr/>
            </a:pPr>
            <a:r>
              <a:rPr lang="en-GB" smtClean="0"/>
              <a:t>Hassler 1st described the basal ganglia in 1938</a:t>
            </a:r>
          </a:p>
          <a:p>
            <a:pPr eaLnBrk="1" hangingPunct="1">
              <a:defRPr/>
            </a:pPr>
            <a:r>
              <a:rPr lang="en-GB" smtClean="0"/>
              <a:t>Levodopa - 1957 in animals</a:t>
            </a:r>
          </a:p>
          <a:p>
            <a:pPr eaLnBrk="1" hangingPunct="1">
              <a:defRPr/>
            </a:pPr>
            <a:r>
              <a:rPr lang="en-GB" smtClean="0"/>
              <a:t>Cotzias used Levodopa 1967</a:t>
            </a:r>
          </a:p>
          <a:p>
            <a:pPr eaLnBrk="1" hangingPunct="1">
              <a:defRPr/>
            </a:pPr>
            <a:r>
              <a:rPr lang="en-GB" smtClean="0"/>
              <a:t>Stochdorph discovered Lewy bodies in the basal ganglia in 1979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lstStyle/>
          <a:p>
            <a:pPr eaLnBrk="1" hangingPunct="1">
              <a:defRPr/>
            </a:pPr>
            <a:r>
              <a:rPr lang="en-GB" smtClean="0"/>
              <a:t>Impulse control disorder (icd)</a:t>
            </a:r>
          </a:p>
        </p:txBody>
      </p:sp>
      <p:sp>
        <p:nvSpPr>
          <p:cNvPr id="206851" name="Rectangle 3"/>
          <p:cNvSpPr>
            <a:spLocks noGrp="1" noChangeArrowheads="1"/>
          </p:cNvSpPr>
          <p:nvPr>
            <p:ph type="body" idx="1"/>
          </p:nvPr>
        </p:nvSpPr>
        <p:spPr/>
        <p:txBody>
          <a:bodyPr/>
          <a:lstStyle/>
          <a:p>
            <a:pPr eaLnBrk="1" hangingPunct="1"/>
            <a:r>
              <a:rPr lang="en-GB" smtClean="0"/>
              <a:t>Gambling hyper sexuality compulsions: eating, shopping, internet use, kleptomania</a:t>
            </a:r>
          </a:p>
          <a:p>
            <a:pPr eaLnBrk="1" hangingPunct="1"/>
            <a:r>
              <a:rPr lang="en-GB" smtClean="0"/>
              <a:t>Hobbyinism, hedonistic behaviours,</a:t>
            </a:r>
          </a:p>
          <a:p>
            <a:pPr eaLnBrk="1" hangingPunct="1"/>
            <a:r>
              <a:rPr lang="en-GB" smtClean="0"/>
              <a:t>Psychosis, paranoia, punding, night time eating</a:t>
            </a:r>
          </a:p>
          <a:p>
            <a:pPr eaLnBrk="1" hangingPunct="1"/>
            <a:r>
              <a:rPr lang="en-GB" smtClean="0"/>
              <a:t>Obsessive behaviours in relationships</a:t>
            </a:r>
          </a:p>
          <a:p>
            <a:pPr eaLnBrk="1" hangingPunct="1"/>
            <a:r>
              <a:rPr lang="en-GB" smtClean="0"/>
              <a:t>“become liars”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757238" y="387350"/>
            <a:ext cx="7626350" cy="908050"/>
          </a:xfrm>
        </p:spPr>
        <p:txBody>
          <a:bodyPr/>
          <a:lstStyle/>
          <a:p>
            <a:pPr eaLnBrk="1" hangingPunct="1"/>
            <a:r>
              <a:rPr lang="en-US" altLang="en-US" sz="3200" smtClean="0">
                <a:latin typeface="Comic Sans MS" panose="030F0702030302020204" pitchFamily="66" charset="0"/>
              </a:rPr>
              <a:t>Dopamine Agonists: Distinguishing Features</a:t>
            </a:r>
            <a:endParaRPr lang="en-GB" sz="3200" smtClean="0">
              <a:latin typeface="Comic Sans MS" panose="030F0702030302020204" pitchFamily="66" charset="0"/>
            </a:endParaRPr>
          </a:p>
        </p:txBody>
      </p:sp>
      <p:sp>
        <p:nvSpPr>
          <p:cNvPr id="93187" name="Rectangle 3"/>
          <p:cNvSpPr>
            <a:spLocks noGrp="1" noChangeArrowheads="1"/>
          </p:cNvSpPr>
          <p:nvPr>
            <p:ph type="body" idx="1"/>
          </p:nvPr>
        </p:nvSpPr>
        <p:spPr/>
        <p:txBody>
          <a:bodyPr/>
          <a:lstStyle/>
          <a:p>
            <a:pPr eaLnBrk="1" hangingPunct="1"/>
            <a:r>
              <a:rPr lang="en-US" altLang="en-US" sz="2900" smtClean="0"/>
              <a:t>Directly stimulate dopamine receptors</a:t>
            </a:r>
          </a:p>
          <a:p>
            <a:pPr eaLnBrk="1" hangingPunct="1"/>
            <a:r>
              <a:rPr lang="en-US" altLang="en-US" sz="2900" smtClean="0"/>
              <a:t>No absorption delay from competition with dietary amino acids</a:t>
            </a:r>
          </a:p>
          <a:p>
            <a:pPr eaLnBrk="1" hangingPunct="1"/>
            <a:r>
              <a:rPr lang="en-US" altLang="en-US" sz="2900" smtClean="0"/>
              <a:t>Longer half-life than levodopa</a:t>
            </a:r>
          </a:p>
          <a:p>
            <a:pPr eaLnBrk="1" hangingPunct="1"/>
            <a:r>
              <a:rPr lang="en-US" altLang="en-US" sz="2900" smtClean="0"/>
              <a:t>Monotherapy or adjunct therapy</a:t>
            </a:r>
          </a:p>
          <a:p>
            <a:pPr eaLnBrk="1" hangingPunct="1"/>
            <a:r>
              <a:rPr lang="en-US" altLang="en-US" sz="2900" smtClean="0"/>
              <a:t>May delay or reduce motor fluctuations &amp; dyskinesias associated with levodopa</a:t>
            </a:r>
          </a:p>
          <a:p>
            <a:pPr eaLnBrk="1" hangingPunct="1"/>
            <a:r>
              <a:rPr lang="en-US" altLang="en-US" sz="2900" smtClean="0"/>
              <a:t>May be neuroprotective</a:t>
            </a:r>
            <a:endParaRPr lang="en-US" altLang="en-US" sz="2800" smtClean="0"/>
          </a:p>
          <a:p>
            <a:pPr eaLnBrk="1" hangingPunct="1"/>
            <a:endParaRPr lang="en-GB"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838200" y="0"/>
            <a:ext cx="7772400" cy="1143000"/>
          </a:xfrm>
        </p:spPr>
        <p:txBody>
          <a:bodyPr/>
          <a:lstStyle/>
          <a:p>
            <a:pPr eaLnBrk="1" hangingPunct="1">
              <a:defRPr/>
            </a:pPr>
            <a:r>
              <a:rPr lang="en-GB" sz="4000" smtClean="0">
                <a:latin typeface="Comic Sans MS" pitchFamily="66" charset="0"/>
              </a:rPr>
              <a:t>Action of DA ’s </a:t>
            </a:r>
          </a:p>
        </p:txBody>
      </p:sp>
      <p:pic>
        <p:nvPicPr>
          <p:cNvPr id="440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295400"/>
            <a:ext cx="7086600" cy="512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lstStyle/>
          <a:p>
            <a:pPr eaLnBrk="1" hangingPunct="1"/>
            <a:r>
              <a:rPr lang="en-GB" sz="3600" smtClean="0">
                <a:latin typeface="Comic Sans MS" panose="030F0702030302020204" pitchFamily="66" charset="0"/>
              </a:rPr>
              <a:t>Dopamine Agonists (DA) used in PD</a:t>
            </a:r>
            <a:endParaRPr lang="en-US" sz="3600" smtClean="0">
              <a:latin typeface="Comic Sans MS" panose="030F0702030302020204" pitchFamily="66" charset="0"/>
            </a:endParaRPr>
          </a:p>
        </p:txBody>
      </p:sp>
      <p:sp>
        <p:nvSpPr>
          <p:cNvPr id="175107" name="Rectangle 3"/>
          <p:cNvSpPr>
            <a:spLocks noGrp="1" noChangeArrowheads="1"/>
          </p:cNvSpPr>
          <p:nvPr>
            <p:ph type="body" idx="1"/>
          </p:nvPr>
        </p:nvSpPr>
        <p:spPr/>
        <p:txBody>
          <a:bodyPr/>
          <a:lstStyle/>
          <a:p>
            <a:pPr eaLnBrk="1" hangingPunct="1">
              <a:lnSpc>
                <a:spcPct val="80000"/>
              </a:lnSpc>
            </a:pPr>
            <a:r>
              <a:rPr lang="en-GB" sz="2000" smtClean="0"/>
              <a:t>Pramipexole ( Mirapex,max.4.5mg salt base) both TDS and PR</a:t>
            </a:r>
          </a:p>
          <a:p>
            <a:pPr eaLnBrk="1" hangingPunct="1">
              <a:lnSpc>
                <a:spcPct val="80000"/>
              </a:lnSpc>
            </a:pPr>
            <a:r>
              <a:rPr lang="en-GB" sz="2000" smtClean="0"/>
              <a:t>Ropinirole/Ropinirole XL (Requip/Requip XL,max.24mg)</a:t>
            </a:r>
          </a:p>
          <a:p>
            <a:pPr eaLnBrk="1" hangingPunct="1">
              <a:lnSpc>
                <a:spcPct val="80000"/>
              </a:lnSpc>
            </a:pPr>
            <a:endParaRPr lang="en-GB" sz="2000" smtClean="0"/>
          </a:p>
          <a:p>
            <a:pPr eaLnBrk="1" hangingPunct="1">
              <a:lnSpc>
                <a:spcPct val="80000"/>
              </a:lnSpc>
            </a:pPr>
            <a:r>
              <a:rPr lang="en-GB" sz="2000" smtClean="0"/>
              <a:t>Rotigotine Skin Patch ( Neupro, max.16mg)</a:t>
            </a:r>
          </a:p>
          <a:p>
            <a:pPr eaLnBrk="1" hangingPunct="1">
              <a:lnSpc>
                <a:spcPct val="80000"/>
              </a:lnSpc>
            </a:pPr>
            <a:endParaRPr lang="en-GB" sz="2000" smtClean="0"/>
          </a:p>
          <a:p>
            <a:pPr eaLnBrk="1" hangingPunct="1">
              <a:lnSpc>
                <a:spcPct val="80000"/>
              </a:lnSpc>
            </a:pPr>
            <a:r>
              <a:rPr lang="en-GB" sz="2000" smtClean="0"/>
              <a:t>Cabergoline (Cabaser, max. 4mg)</a:t>
            </a:r>
          </a:p>
          <a:p>
            <a:pPr eaLnBrk="1" hangingPunct="1">
              <a:lnSpc>
                <a:spcPct val="80000"/>
              </a:lnSpc>
            </a:pPr>
            <a:endParaRPr lang="en-GB" sz="2000" smtClean="0"/>
          </a:p>
          <a:p>
            <a:pPr eaLnBrk="1" hangingPunct="1">
              <a:lnSpc>
                <a:spcPct val="80000"/>
              </a:lnSpc>
            </a:pPr>
            <a:r>
              <a:rPr lang="en-GB" sz="2000" smtClean="0"/>
              <a:t>Apomorphine (Apo-G0) SC continuing infusion or pen jets</a:t>
            </a:r>
          </a:p>
          <a:p>
            <a:pPr eaLnBrk="1" hangingPunct="1">
              <a:lnSpc>
                <a:spcPct val="80000"/>
              </a:lnSpc>
            </a:pPr>
            <a:endParaRPr lang="en-GB" sz="2000" smtClean="0"/>
          </a:p>
          <a:p>
            <a:pPr eaLnBrk="1" hangingPunct="1">
              <a:lnSpc>
                <a:spcPct val="80000"/>
              </a:lnSpc>
            </a:pPr>
            <a:r>
              <a:rPr lang="en-GB" sz="2000" smtClean="0"/>
              <a:t>(Pergolide,Bromocriptine) which are rarely used or are being with drawn</a:t>
            </a:r>
          </a:p>
          <a:p>
            <a:pPr eaLnBrk="1" hangingPunct="1">
              <a:lnSpc>
                <a:spcPct val="80000"/>
              </a:lnSpc>
            </a:pPr>
            <a:endParaRPr lang="en-US" sz="2000" smtClean="0"/>
          </a:p>
        </p:txBody>
      </p:sp>
      <p:pic>
        <p:nvPicPr>
          <p:cNvPr id="45060" name="Picture 4" descr="news_599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588" y="2852738"/>
            <a:ext cx="1828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757238" y="325438"/>
            <a:ext cx="7626350" cy="909637"/>
          </a:xfrm>
        </p:spPr>
        <p:txBody>
          <a:bodyPr/>
          <a:lstStyle/>
          <a:p>
            <a:pPr eaLnBrk="1" hangingPunct="1"/>
            <a:r>
              <a:rPr lang="en-US" altLang="en-US" sz="4000" smtClean="0">
                <a:latin typeface="Comic Sans MS" panose="030F0702030302020204" pitchFamily="66" charset="0"/>
              </a:rPr>
              <a:t>DAs: Common Adverse Effects</a:t>
            </a:r>
            <a:endParaRPr lang="en-GB" sz="4000" smtClean="0">
              <a:latin typeface="Comic Sans MS" panose="030F0702030302020204" pitchFamily="66" charset="0"/>
            </a:endParaRPr>
          </a:p>
        </p:txBody>
      </p:sp>
      <p:sp>
        <p:nvSpPr>
          <p:cNvPr id="94211" name="Rectangle 3"/>
          <p:cNvSpPr>
            <a:spLocks noGrp="1" noChangeArrowheads="1"/>
          </p:cNvSpPr>
          <p:nvPr>
            <p:ph type="body" idx="1"/>
          </p:nvPr>
        </p:nvSpPr>
        <p:spPr/>
        <p:txBody>
          <a:bodyPr/>
          <a:lstStyle/>
          <a:p>
            <a:pPr eaLnBrk="1" hangingPunct="1"/>
            <a:r>
              <a:rPr lang="en-US" altLang="en-US" sz="2600" smtClean="0"/>
              <a:t>Nausea, vomiting</a:t>
            </a:r>
          </a:p>
          <a:p>
            <a:pPr eaLnBrk="1" hangingPunct="1"/>
            <a:r>
              <a:rPr lang="en-US" altLang="en-US" sz="2600" smtClean="0"/>
              <a:t>Dizziness, postural hypotension</a:t>
            </a:r>
          </a:p>
          <a:p>
            <a:pPr eaLnBrk="1" hangingPunct="1"/>
            <a:r>
              <a:rPr lang="en-US" altLang="en-US" sz="2600" smtClean="0"/>
              <a:t>Headache</a:t>
            </a:r>
          </a:p>
          <a:p>
            <a:pPr eaLnBrk="1" hangingPunct="1"/>
            <a:r>
              <a:rPr lang="en-US" altLang="en-US" sz="2600" smtClean="0"/>
              <a:t>Dizziness</a:t>
            </a:r>
          </a:p>
          <a:p>
            <a:pPr eaLnBrk="1" hangingPunct="1"/>
            <a:r>
              <a:rPr lang="en-US" altLang="en-US" sz="2600" smtClean="0"/>
              <a:t>Drowsiness &amp; somnolence</a:t>
            </a:r>
          </a:p>
          <a:p>
            <a:pPr eaLnBrk="1" hangingPunct="1"/>
            <a:r>
              <a:rPr lang="en-US" altLang="en-US" sz="2600" smtClean="0"/>
              <a:t>Confusion, hallucinations, paranoia</a:t>
            </a:r>
          </a:p>
          <a:p>
            <a:pPr eaLnBrk="1" hangingPunct="1"/>
            <a:r>
              <a:rPr lang="en-US" altLang="en-US" sz="2600" smtClean="0"/>
              <a:t>pulmonary &amp; retroperitoneal fibrosis; pleural effusion &amp; pleural thickening; Raynaud’s phenomena. (May be more common with ergot derived DA’s)</a:t>
            </a:r>
            <a:endParaRPr lang="en-US" altLang="en-US" sz="2800" smtClean="0"/>
          </a:p>
          <a:p>
            <a:pPr eaLnBrk="1" hangingPunct="1"/>
            <a:endParaRPr lang="en-GB"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p:txBody>
          <a:bodyPr/>
          <a:lstStyle/>
          <a:p>
            <a:pPr eaLnBrk="1" hangingPunct="1">
              <a:defRPr/>
            </a:pPr>
            <a:r>
              <a:rPr lang="en-GB" smtClean="0"/>
              <a:t>Side effects</a:t>
            </a:r>
          </a:p>
        </p:txBody>
      </p:sp>
      <p:sp>
        <p:nvSpPr>
          <p:cNvPr id="207875" name="Rectangle 3"/>
          <p:cNvSpPr>
            <a:spLocks noGrp="1" noChangeArrowheads="1"/>
          </p:cNvSpPr>
          <p:nvPr>
            <p:ph type="body" idx="1"/>
          </p:nvPr>
        </p:nvSpPr>
        <p:spPr/>
        <p:txBody>
          <a:bodyPr/>
          <a:lstStyle/>
          <a:p>
            <a:pPr eaLnBrk="1" hangingPunct="1"/>
            <a:r>
              <a:rPr lang="en-GB" smtClean="0"/>
              <a:t>Pramipexole: compulsive eating,hyper sexuality, weight gain,</a:t>
            </a:r>
          </a:p>
          <a:p>
            <a:pPr eaLnBrk="1" hangingPunct="1"/>
            <a:r>
              <a:rPr lang="en-GB" smtClean="0"/>
              <a:t>Requip: psychosis, hallucinations,paranoia,Reynard's type syndrome,</a:t>
            </a:r>
          </a:p>
          <a:p>
            <a:pPr eaLnBrk="1" hangingPunct="1"/>
            <a:r>
              <a:rPr lang="en-GB" smtClean="0"/>
              <a:t>Apo-Go: hypersexuality</a:t>
            </a:r>
          </a:p>
          <a:p>
            <a:pPr eaLnBrk="1" hangingPunct="1"/>
            <a:r>
              <a:rPr lang="en-GB" smtClean="0"/>
              <a:t>Cabergoline: hallucinations and illusions</a:t>
            </a:r>
          </a:p>
          <a:p>
            <a:pPr eaLnBrk="1" hangingPunct="1"/>
            <a:endParaRPr lang="en-GB"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827088" y="277813"/>
            <a:ext cx="7489825" cy="1139825"/>
          </a:xfrm>
        </p:spPr>
        <p:txBody>
          <a:bodyPr/>
          <a:lstStyle/>
          <a:p>
            <a:pPr eaLnBrk="1" hangingPunct="1"/>
            <a:r>
              <a:rPr lang="en-US" altLang="en-US" sz="4000" smtClean="0">
                <a:latin typeface="Comic Sans MS" panose="030F0702030302020204" pitchFamily="66" charset="0"/>
              </a:rPr>
              <a:t>Apomorphine</a:t>
            </a:r>
            <a:endParaRPr lang="en-GB" sz="4000" smtClean="0">
              <a:latin typeface="Comic Sans MS" panose="030F0702030302020204" pitchFamily="66" charset="0"/>
            </a:endParaRPr>
          </a:p>
        </p:txBody>
      </p:sp>
      <p:sp>
        <p:nvSpPr>
          <p:cNvPr id="95235" name="Rectangle 3"/>
          <p:cNvSpPr>
            <a:spLocks noGrp="1" noChangeArrowheads="1"/>
          </p:cNvSpPr>
          <p:nvPr>
            <p:ph type="body" idx="1"/>
          </p:nvPr>
        </p:nvSpPr>
        <p:spPr>
          <a:xfrm>
            <a:off x="990600" y="1524000"/>
            <a:ext cx="7772400" cy="4114800"/>
          </a:xfrm>
        </p:spPr>
        <p:txBody>
          <a:bodyPr/>
          <a:lstStyle/>
          <a:p>
            <a:pPr eaLnBrk="1" hangingPunct="1">
              <a:lnSpc>
                <a:spcPct val="90000"/>
              </a:lnSpc>
            </a:pPr>
            <a:r>
              <a:rPr lang="en-US" altLang="en-US" sz="2800" smtClean="0"/>
              <a:t>D1/D2 agonist</a:t>
            </a:r>
          </a:p>
          <a:p>
            <a:pPr eaLnBrk="1" hangingPunct="1">
              <a:lnSpc>
                <a:spcPct val="90000"/>
              </a:lnSpc>
            </a:pPr>
            <a:r>
              <a:rPr lang="en-US" altLang="en-US" sz="2800" smtClean="0"/>
              <a:t>Parenteral delivery (s.c.)</a:t>
            </a:r>
          </a:p>
          <a:p>
            <a:pPr eaLnBrk="1" hangingPunct="1">
              <a:lnSpc>
                <a:spcPct val="90000"/>
              </a:lnSpc>
            </a:pPr>
            <a:r>
              <a:rPr lang="en-US" altLang="en-US" sz="2800" smtClean="0"/>
              <a:t>Rapid “off” period rescue </a:t>
            </a:r>
          </a:p>
          <a:p>
            <a:pPr lvl="1" eaLnBrk="1" hangingPunct="1">
              <a:lnSpc>
                <a:spcPct val="90000"/>
              </a:lnSpc>
            </a:pPr>
            <a:r>
              <a:rPr lang="en-US" altLang="en-US" smtClean="0"/>
              <a:t>2-7 mg s.c pen injection systems </a:t>
            </a:r>
          </a:p>
          <a:p>
            <a:pPr eaLnBrk="1" hangingPunct="1">
              <a:lnSpc>
                <a:spcPct val="90000"/>
              </a:lnSpc>
            </a:pPr>
            <a:r>
              <a:rPr lang="en-US" altLang="en-US" sz="2800" smtClean="0"/>
              <a:t>Treatment of unpredictable, frequent motor fluctuations</a:t>
            </a:r>
          </a:p>
          <a:p>
            <a:pPr lvl="1" eaLnBrk="1" hangingPunct="1">
              <a:lnSpc>
                <a:spcPct val="90000"/>
              </a:lnSpc>
            </a:pPr>
            <a:r>
              <a:rPr lang="en-US" altLang="en-US" smtClean="0"/>
              <a:t>continuous ‘waking hours’ s.c. (24hrs)infusion via mini-pump</a:t>
            </a:r>
          </a:p>
          <a:p>
            <a:pPr eaLnBrk="1" hangingPunct="1">
              <a:lnSpc>
                <a:spcPct val="90000"/>
              </a:lnSpc>
            </a:pPr>
            <a:r>
              <a:rPr lang="en-US" altLang="en-US" sz="2800" smtClean="0"/>
              <a:t>SE: nausea, vomiting, hypotension</a:t>
            </a:r>
          </a:p>
          <a:p>
            <a:pPr lvl="1" eaLnBrk="1" hangingPunct="1">
              <a:lnSpc>
                <a:spcPct val="90000"/>
              </a:lnSpc>
            </a:pPr>
            <a:r>
              <a:rPr lang="en-US" altLang="en-US" smtClean="0"/>
              <a:t>domperidone 20 mg tds</a:t>
            </a:r>
          </a:p>
          <a:p>
            <a:pPr eaLnBrk="1" hangingPunct="1">
              <a:lnSpc>
                <a:spcPct val="90000"/>
              </a:lnSpc>
            </a:pPr>
            <a:endParaRPr lang="en-GB"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pPr eaLnBrk="1" hangingPunct="1">
              <a:defRPr/>
            </a:pPr>
            <a:r>
              <a:rPr lang="en-GB" smtClean="0"/>
              <a:t>Apo-Go pen jets</a:t>
            </a:r>
          </a:p>
        </p:txBody>
      </p:sp>
      <p:sp>
        <p:nvSpPr>
          <p:cNvPr id="208899" name="Rectangle 3"/>
          <p:cNvSpPr>
            <a:spLocks noGrp="1" noChangeArrowheads="1"/>
          </p:cNvSpPr>
          <p:nvPr>
            <p:ph type="body" idx="1"/>
          </p:nvPr>
        </p:nvSpPr>
        <p:spPr/>
        <p:txBody>
          <a:bodyPr/>
          <a:lstStyle/>
          <a:p>
            <a:pPr eaLnBrk="1" hangingPunct="1">
              <a:defRPr/>
            </a:pPr>
            <a:r>
              <a:rPr lang="en-GB" smtClean="0"/>
              <a:t>Rescue remedy for off periods and for dystonia’s. (muscle cramping)</a:t>
            </a:r>
          </a:p>
          <a:p>
            <a:pPr eaLnBrk="1" hangingPunct="1">
              <a:defRPr/>
            </a:pPr>
            <a:r>
              <a:rPr lang="en-GB" smtClean="0"/>
              <a:t>1-6mg</a:t>
            </a:r>
          </a:p>
          <a:p>
            <a:pPr eaLnBrk="1" hangingPunct="1">
              <a:defRPr/>
            </a:pPr>
            <a:r>
              <a:rPr lang="en-GB" smtClean="0"/>
              <a:t>Pen for pain</a:t>
            </a:r>
          </a:p>
          <a:p>
            <a:pPr eaLnBrk="1" hangingPunct="1">
              <a:defRPr/>
            </a:pPr>
            <a:r>
              <a:rPr lang="en-GB" smtClean="0"/>
              <a:t>Can be abused and again lead to paranoia and psychosis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pPr eaLnBrk="1" hangingPunct="1">
              <a:defRPr/>
            </a:pPr>
            <a:r>
              <a:rPr lang="en-GB" sz="4000" smtClean="0">
                <a:latin typeface="Comic Sans MS" pitchFamily="66" charset="0"/>
              </a:rPr>
              <a:t>Apo-Go</a:t>
            </a:r>
          </a:p>
        </p:txBody>
      </p:sp>
      <p:pic>
        <p:nvPicPr>
          <p:cNvPr id="501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828800"/>
            <a:ext cx="4191000" cy="268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18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2743200"/>
            <a:ext cx="2332038"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757238" y="325438"/>
            <a:ext cx="7626350" cy="909637"/>
          </a:xfrm>
        </p:spPr>
        <p:txBody>
          <a:bodyPr/>
          <a:lstStyle/>
          <a:p>
            <a:pPr eaLnBrk="1" hangingPunct="1"/>
            <a:r>
              <a:rPr lang="en-US" altLang="en-US" sz="4000" smtClean="0">
                <a:latin typeface="Comic Sans MS" panose="030F0702030302020204" pitchFamily="66" charset="0"/>
              </a:rPr>
              <a:t>COMT Inhibitors</a:t>
            </a:r>
            <a:endParaRPr lang="en-GB" sz="4000" smtClean="0">
              <a:latin typeface="Comic Sans MS" panose="030F0702030302020204" pitchFamily="66" charset="0"/>
            </a:endParaRPr>
          </a:p>
        </p:txBody>
      </p:sp>
      <p:sp>
        <p:nvSpPr>
          <p:cNvPr id="91139" name="Rectangle 3"/>
          <p:cNvSpPr>
            <a:spLocks noGrp="1" noChangeArrowheads="1"/>
          </p:cNvSpPr>
          <p:nvPr>
            <p:ph type="body" idx="1"/>
          </p:nvPr>
        </p:nvSpPr>
        <p:spPr/>
        <p:txBody>
          <a:bodyPr/>
          <a:lstStyle/>
          <a:p>
            <a:pPr eaLnBrk="1" hangingPunct="1">
              <a:lnSpc>
                <a:spcPct val="80000"/>
              </a:lnSpc>
            </a:pPr>
            <a:r>
              <a:rPr lang="en-US" altLang="en-US" sz="2900" smtClean="0"/>
              <a:t>Entacapone 200mgs (comb.Stalevo)</a:t>
            </a:r>
          </a:p>
          <a:p>
            <a:pPr eaLnBrk="1" hangingPunct="1">
              <a:lnSpc>
                <a:spcPct val="80000"/>
              </a:lnSpc>
            </a:pPr>
            <a:r>
              <a:rPr lang="en-US" altLang="en-US" sz="2900" smtClean="0"/>
              <a:t>Potentiate LD: prevent peripheral degradation by inhibiting catechol O-methyl transferase</a:t>
            </a:r>
          </a:p>
          <a:p>
            <a:pPr eaLnBrk="1" hangingPunct="1">
              <a:lnSpc>
                <a:spcPct val="80000"/>
              </a:lnSpc>
            </a:pPr>
            <a:r>
              <a:rPr lang="en-US" altLang="en-US" sz="2900" smtClean="0"/>
              <a:t>Reduces LD dose necessary for a given clinical effect</a:t>
            </a:r>
          </a:p>
          <a:p>
            <a:pPr eaLnBrk="1" hangingPunct="1">
              <a:lnSpc>
                <a:spcPct val="80000"/>
              </a:lnSpc>
            </a:pPr>
            <a:r>
              <a:rPr lang="en-US" altLang="en-US" sz="2900" smtClean="0"/>
              <a:t>Helpful for fluctuating Parkinson’s disease</a:t>
            </a:r>
          </a:p>
          <a:p>
            <a:pPr eaLnBrk="1" hangingPunct="1">
              <a:lnSpc>
                <a:spcPct val="80000"/>
              </a:lnSpc>
            </a:pPr>
            <a:r>
              <a:rPr lang="en-US" altLang="en-US" sz="2900" smtClean="0"/>
              <a:t>May be particularly useful for patients who fluctuate between off and on states frequently throughout the day</a:t>
            </a:r>
            <a:endParaRPr lang="en-US" altLang="en-US" sz="2800" smtClean="0"/>
          </a:p>
          <a:p>
            <a:pPr eaLnBrk="1" hangingPunct="1">
              <a:lnSpc>
                <a:spcPct val="80000"/>
              </a:lnSpc>
            </a:pPr>
            <a:endParaRPr lang="en-GB" sz="36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2625" y="325438"/>
            <a:ext cx="7627938" cy="909637"/>
          </a:xfrm>
        </p:spPr>
        <p:txBody>
          <a:bodyPr/>
          <a:lstStyle/>
          <a:p>
            <a:pPr eaLnBrk="1" hangingPunct="1">
              <a:defRPr/>
            </a:pPr>
            <a:r>
              <a:rPr lang="en-GB" smtClean="0"/>
              <a:t>James Parkinson</a:t>
            </a:r>
          </a:p>
        </p:txBody>
      </p:sp>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2133600"/>
            <a:ext cx="2130425" cy="353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2133600"/>
            <a:ext cx="2382838"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2133600"/>
            <a:ext cx="25781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16" fill="hold" nodeType="clickEffect">
                                  <p:stCondLst>
                                    <p:cond delay="0"/>
                                  </p:stCondLst>
                                  <p:childTnLst>
                                    <p:set>
                                      <p:cBhvr>
                                        <p:cTn id="12" dur="1" fill="hold">
                                          <p:stCondLst>
                                            <p:cond delay="0"/>
                                          </p:stCondLst>
                                        </p:cTn>
                                        <p:tgtEl>
                                          <p:spTgt spid="8195"/>
                                        </p:tgtEl>
                                        <p:attrNameLst>
                                          <p:attrName>style.visibility</p:attrName>
                                        </p:attrNameLst>
                                      </p:cBhvr>
                                      <p:to>
                                        <p:strVal val="visible"/>
                                      </p:to>
                                    </p:set>
                                    <p:animEffect transition="in" filter="box(in)">
                                      <p:cBhvr>
                                        <p:cTn id="13" dur="500"/>
                                        <p:tgtEl>
                                          <p:spTgt spid="8195"/>
                                        </p:tgtEl>
                                      </p:cBhvr>
                                    </p:animEffect>
                                  </p:childTnLst>
                                  <p:subTnLst>
                                    <p:audio>
                                      <p:cMediaNode>
                                        <p:cTn display="0" masterRel="sameClick">
                                          <p:stCondLst>
                                            <p:cond evt="begin" delay="0">
                                              <p:tn val="11"/>
                                            </p:cond>
                                          </p:stCondLst>
                                          <p:endCondLst>
                                            <p:cond evt="onStopAudio" delay="0">
                                              <p:tgtEl>
                                                <p:sldTgt/>
                                              </p:tgtEl>
                                            </p:cond>
                                          </p:endCondLst>
                                        </p:cTn>
                                        <p:tgtEl>
                                          <p:sndTgt r:embed="rId3" name="WHOOSH.WAV"/>
                                        </p:tgtEl>
                                      </p:cMediaNode>
                                    </p:audio>
                                  </p:sub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nodeType="clickEffect">
                                  <p:stCondLst>
                                    <p:cond delay="0"/>
                                  </p:stCondLst>
                                  <p:childTnLst>
                                    <p:set>
                                      <p:cBhvr>
                                        <p:cTn id="17" dur="1" fill="hold">
                                          <p:stCondLst>
                                            <p:cond delay="0"/>
                                          </p:stCondLst>
                                        </p:cTn>
                                        <p:tgtEl>
                                          <p:spTgt spid="8197"/>
                                        </p:tgtEl>
                                        <p:attrNameLst>
                                          <p:attrName>style.visibility</p:attrName>
                                        </p:attrNameLst>
                                      </p:cBhvr>
                                      <p:to>
                                        <p:strVal val="visible"/>
                                      </p:to>
                                    </p:set>
                                    <p:anim calcmode="lin" valueType="num">
                                      <p:cBhvr additive="base">
                                        <p:cTn id="18" dur="500" fill="hold"/>
                                        <p:tgtEl>
                                          <p:spTgt spid="8197"/>
                                        </p:tgtEl>
                                        <p:attrNameLst>
                                          <p:attrName>ppt_x</p:attrName>
                                        </p:attrNameLst>
                                      </p:cBhvr>
                                      <p:tavLst>
                                        <p:tav tm="0">
                                          <p:val>
                                            <p:strVal val="1+#ppt_w/2"/>
                                          </p:val>
                                        </p:tav>
                                        <p:tav tm="100000">
                                          <p:val>
                                            <p:strVal val="#ppt_x"/>
                                          </p:val>
                                        </p:tav>
                                      </p:tavLst>
                                    </p:anim>
                                    <p:anim calcmode="lin" valueType="num">
                                      <p:cBhvr additive="base">
                                        <p:cTn id="19" dur="500" fill="hold"/>
                                        <p:tgtEl>
                                          <p:spTgt spid="819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682625" y="325438"/>
            <a:ext cx="7627938" cy="909637"/>
          </a:xfrm>
        </p:spPr>
        <p:txBody>
          <a:bodyPr/>
          <a:lstStyle/>
          <a:p>
            <a:pPr eaLnBrk="1" hangingPunct="1"/>
            <a:r>
              <a:rPr lang="en-US" altLang="en-US" sz="4000" smtClean="0">
                <a:latin typeface="Comic Sans MS" panose="030F0702030302020204" pitchFamily="66" charset="0"/>
              </a:rPr>
              <a:t>Entacapone</a:t>
            </a:r>
            <a:endParaRPr lang="en-GB" sz="4000" smtClean="0">
              <a:latin typeface="Comic Sans MS" panose="030F0702030302020204" pitchFamily="66" charset="0"/>
            </a:endParaRPr>
          </a:p>
        </p:txBody>
      </p:sp>
      <p:sp>
        <p:nvSpPr>
          <p:cNvPr id="92163" name="Rectangle 3"/>
          <p:cNvSpPr>
            <a:spLocks noGrp="1" noChangeArrowheads="1"/>
          </p:cNvSpPr>
          <p:nvPr>
            <p:ph type="body" idx="1"/>
          </p:nvPr>
        </p:nvSpPr>
        <p:spPr>
          <a:xfrm>
            <a:off x="914400" y="1341438"/>
            <a:ext cx="7772400" cy="4113212"/>
          </a:xfrm>
        </p:spPr>
        <p:txBody>
          <a:bodyPr/>
          <a:lstStyle/>
          <a:p>
            <a:pPr eaLnBrk="1" hangingPunct="1">
              <a:lnSpc>
                <a:spcPct val="90000"/>
              </a:lnSpc>
            </a:pPr>
            <a:endParaRPr lang="en-US" altLang="en-US" sz="3600" smtClean="0"/>
          </a:p>
          <a:p>
            <a:pPr eaLnBrk="1" hangingPunct="1">
              <a:lnSpc>
                <a:spcPct val="90000"/>
              </a:lnSpc>
            </a:pPr>
            <a:r>
              <a:rPr lang="en-US" altLang="en-US" sz="2800" smtClean="0"/>
              <a:t>Dosage: 200 mg with each Levodopa dose. </a:t>
            </a:r>
          </a:p>
          <a:p>
            <a:pPr eaLnBrk="1" hangingPunct="1">
              <a:lnSpc>
                <a:spcPct val="90000"/>
              </a:lnSpc>
            </a:pPr>
            <a:r>
              <a:rPr lang="en-US" altLang="en-US" sz="2800" smtClean="0"/>
              <a:t>Parkinson’s Study Group 1997: Increased on time by 5%, more in pts w/least on time</a:t>
            </a:r>
          </a:p>
          <a:p>
            <a:pPr eaLnBrk="1" hangingPunct="1">
              <a:lnSpc>
                <a:spcPct val="90000"/>
              </a:lnSpc>
            </a:pPr>
            <a:r>
              <a:rPr lang="en-US" altLang="en-US" sz="2800" smtClean="0"/>
              <a:t>Rinne et al., 1998: Increased on time by ~10%; decreased Levodopa</a:t>
            </a:r>
          </a:p>
          <a:p>
            <a:pPr eaLnBrk="1" hangingPunct="1">
              <a:lnSpc>
                <a:spcPct val="90000"/>
              </a:lnSpc>
            </a:pPr>
            <a:r>
              <a:rPr lang="en-US" altLang="en-US" sz="2800" smtClean="0"/>
              <a:t>Body fluids – reddish brown</a:t>
            </a:r>
          </a:p>
          <a:p>
            <a:pPr eaLnBrk="1" hangingPunct="1">
              <a:lnSpc>
                <a:spcPct val="90000"/>
              </a:lnSpc>
            </a:pPr>
            <a:r>
              <a:rPr lang="en-US" altLang="en-US" sz="2800" smtClean="0"/>
              <a:t>Diarrhoea, dopaminergic SE’s</a:t>
            </a:r>
            <a:endParaRPr lang="en-US" altLang="en-US" sz="3600" smtClean="0"/>
          </a:p>
          <a:p>
            <a:pPr eaLnBrk="1" hangingPunct="1">
              <a:lnSpc>
                <a:spcPct val="90000"/>
              </a:lnSpc>
            </a:pPr>
            <a:endParaRPr lang="en-GB"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050"/>
          <p:cNvSpPr>
            <a:spLocks noGrp="1" noChangeArrowheads="1"/>
          </p:cNvSpPr>
          <p:nvPr>
            <p:ph type="title"/>
          </p:nvPr>
        </p:nvSpPr>
        <p:spPr/>
        <p:txBody>
          <a:bodyPr/>
          <a:lstStyle/>
          <a:p>
            <a:pPr eaLnBrk="1" hangingPunct="1">
              <a:defRPr/>
            </a:pPr>
            <a:r>
              <a:rPr lang="en-GB" smtClean="0"/>
              <a:t>stalevo</a:t>
            </a:r>
          </a:p>
        </p:txBody>
      </p:sp>
      <p:sp>
        <p:nvSpPr>
          <p:cNvPr id="209923" name="Rectangle 2051"/>
          <p:cNvSpPr>
            <a:spLocks noGrp="1" noChangeArrowheads="1"/>
          </p:cNvSpPr>
          <p:nvPr>
            <p:ph type="body" idx="1"/>
          </p:nvPr>
        </p:nvSpPr>
        <p:spPr/>
        <p:txBody>
          <a:bodyPr/>
          <a:lstStyle/>
          <a:p>
            <a:pPr eaLnBrk="1" hangingPunct="1"/>
            <a:r>
              <a:rPr lang="en-US" altLang="en-US" smtClean="0"/>
              <a:t>Stavelo contains Entacapone and Levodopa combined.</a:t>
            </a:r>
          </a:p>
          <a:p>
            <a:pPr eaLnBrk="1" hangingPunct="1"/>
            <a:r>
              <a:rPr lang="en-US" smtClean="0"/>
              <a:t>Reduces the amount of tablets need to be taken when on combined entacapone and sinemet separately</a:t>
            </a:r>
          </a:p>
          <a:p>
            <a:pPr eaLnBrk="1" hangingPunct="1"/>
            <a:r>
              <a:rPr lang="en-US" smtClean="0"/>
              <a:t>50mg 75mg 100mg 150mg 200mg</a:t>
            </a:r>
          </a:p>
          <a:p>
            <a:pPr eaLnBrk="1" hangingPunct="1"/>
            <a:r>
              <a:rPr lang="en-US" smtClean="0"/>
              <a:t>200mg can be taken over night which last longer than sinemet CR </a:t>
            </a:r>
            <a:endParaRPr lang="en-GB"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682625" y="325438"/>
            <a:ext cx="7627938" cy="909637"/>
          </a:xfrm>
        </p:spPr>
        <p:txBody>
          <a:bodyPr/>
          <a:lstStyle/>
          <a:p>
            <a:pPr eaLnBrk="1" hangingPunct="1"/>
            <a:r>
              <a:rPr lang="en-US" altLang="en-US" smtClean="0"/>
              <a:t>Amantadine</a:t>
            </a:r>
            <a:endParaRPr lang="en-GB" smtClean="0"/>
          </a:p>
        </p:txBody>
      </p:sp>
      <p:sp>
        <p:nvSpPr>
          <p:cNvPr id="84995" name="Rectangle 3"/>
          <p:cNvSpPr>
            <a:spLocks noGrp="1" noChangeArrowheads="1"/>
          </p:cNvSpPr>
          <p:nvPr>
            <p:ph type="body" idx="1"/>
          </p:nvPr>
        </p:nvSpPr>
        <p:spPr>
          <a:xfrm>
            <a:off x="457200" y="1196975"/>
            <a:ext cx="8229600" cy="4530725"/>
          </a:xfrm>
        </p:spPr>
        <p:txBody>
          <a:bodyPr/>
          <a:lstStyle/>
          <a:p>
            <a:pPr eaLnBrk="1" hangingPunct="1">
              <a:lnSpc>
                <a:spcPct val="90000"/>
              </a:lnSpc>
            </a:pPr>
            <a:r>
              <a:rPr lang="en-US" altLang="en-US" sz="2800" smtClean="0"/>
              <a:t>Antiviral agent; PD benefit found accidentally</a:t>
            </a:r>
          </a:p>
          <a:p>
            <a:pPr eaLnBrk="1" hangingPunct="1">
              <a:lnSpc>
                <a:spcPct val="90000"/>
              </a:lnSpc>
            </a:pPr>
            <a:r>
              <a:rPr lang="en-US" altLang="en-US" sz="2800" smtClean="0"/>
              <a:t>Tremor, bradykinesia, rigidity &amp; </a:t>
            </a:r>
            <a:r>
              <a:rPr lang="en-US" altLang="en-US" sz="2800" u="sng" smtClean="0"/>
              <a:t>dyskinesias</a:t>
            </a:r>
          </a:p>
          <a:p>
            <a:pPr eaLnBrk="1" hangingPunct="1">
              <a:lnSpc>
                <a:spcPct val="90000"/>
              </a:lnSpc>
            </a:pPr>
            <a:r>
              <a:rPr lang="en-US" altLang="en-US" sz="2800" smtClean="0"/>
              <a:t>Exact mechanism unknown; possibly:</a:t>
            </a:r>
          </a:p>
          <a:p>
            <a:pPr lvl="1" eaLnBrk="1" hangingPunct="1">
              <a:lnSpc>
                <a:spcPct val="90000"/>
              </a:lnSpc>
            </a:pPr>
            <a:r>
              <a:rPr lang="en-US" altLang="en-US" sz="2400" smtClean="0"/>
              <a:t>enhancing release of stored dopamine</a:t>
            </a:r>
          </a:p>
          <a:p>
            <a:pPr lvl="1" eaLnBrk="1" hangingPunct="1">
              <a:lnSpc>
                <a:spcPct val="90000"/>
              </a:lnSpc>
            </a:pPr>
            <a:r>
              <a:rPr lang="en-US" altLang="en-US" sz="2400" smtClean="0"/>
              <a:t>inhibiting presynaptic reuptake of catecholamines</a:t>
            </a:r>
          </a:p>
          <a:p>
            <a:pPr lvl="1" eaLnBrk="1" hangingPunct="1">
              <a:lnSpc>
                <a:spcPct val="90000"/>
              </a:lnSpc>
            </a:pPr>
            <a:r>
              <a:rPr lang="en-US" altLang="en-US" sz="2400" smtClean="0"/>
              <a:t>dopamine receptor agonism</a:t>
            </a:r>
          </a:p>
          <a:p>
            <a:pPr lvl="1" eaLnBrk="1" hangingPunct="1">
              <a:lnSpc>
                <a:spcPct val="90000"/>
              </a:lnSpc>
            </a:pPr>
            <a:r>
              <a:rPr lang="en-US" altLang="en-US" sz="2400" smtClean="0"/>
              <a:t>NMDA receptor blockade</a:t>
            </a:r>
          </a:p>
          <a:p>
            <a:pPr eaLnBrk="1" hangingPunct="1">
              <a:lnSpc>
                <a:spcPct val="90000"/>
              </a:lnSpc>
            </a:pPr>
            <a:r>
              <a:rPr lang="en-US" altLang="en-US" sz="2800" smtClean="0"/>
              <a:t>Side effects —autonomic, psychiatric</a:t>
            </a:r>
          </a:p>
          <a:p>
            <a:pPr eaLnBrk="1" hangingPunct="1">
              <a:lnSpc>
                <a:spcPct val="90000"/>
              </a:lnSpc>
            </a:pPr>
            <a:r>
              <a:rPr lang="en-US" altLang="en-US" sz="2800" smtClean="0"/>
              <a:t>100-300 mg/day usually 100mg BD morning and afternoon</a:t>
            </a:r>
            <a:endParaRPr lang="en-US" altLang="en-US" smtClean="0"/>
          </a:p>
          <a:p>
            <a:pPr eaLnBrk="1" hangingPunct="1">
              <a:lnSpc>
                <a:spcPct val="90000"/>
              </a:lnSpc>
            </a:pPr>
            <a:endParaRPr lang="en-GB"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682625" y="325438"/>
            <a:ext cx="7627938" cy="909637"/>
          </a:xfrm>
        </p:spPr>
        <p:txBody>
          <a:bodyPr/>
          <a:lstStyle/>
          <a:p>
            <a:pPr eaLnBrk="1" hangingPunct="1"/>
            <a:r>
              <a:rPr lang="en-US" altLang="en-US" sz="4000" smtClean="0">
                <a:latin typeface="Comic Sans MS" panose="030F0702030302020204" pitchFamily="66" charset="0"/>
              </a:rPr>
              <a:t>Selegiline</a:t>
            </a:r>
            <a:endParaRPr lang="en-GB" sz="4000" smtClean="0">
              <a:latin typeface="Comic Sans MS" panose="030F0702030302020204" pitchFamily="66" charset="0"/>
            </a:endParaRPr>
          </a:p>
        </p:txBody>
      </p:sp>
      <p:sp>
        <p:nvSpPr>
          <p:cNvPr id="86019" name="Rectangle 3"/>
          <p:cNvSpPr>
            <a:spLocks noGrp="1" noChangeArrowheads="1"/>
          </p:cNvSpPr>
          <p:nvPr>
            <p:ph type="body" idx="1"/>
          </p:nvPr>
        </p:nvSpPr>
        <p:spPr/>
        <p:txBody>
          <a:bodyPr/>
          <a:lstStyle/>
          <a:p>
            <a:pPr eaLnBrk="1" hangingPunct="1">
              <a:defRPr/>
            </a:pPr>
            <a:r>
              <a:rPr lang="en-US" altLang="en-US" sz="2900" smtClean="0"/>
              <a:t>Irreversible MAO-B inhibitor</a:t>
            </a:r>
          </a:p>
          <a:p>
            <a:pPr eaLnBrk="1" hangingPunct="1">
              <a:defRPr/>
            </a:pPr>
            <a:r>
              <a:rPr lang="en-US" altLang="en-US" sz="2900" smtClean="0"/>
              <a:t>Clinically active by inhibiting dopamine metabolism in brain</a:t>
            </a:r>
          </a:p>
          <a:p>
            <a:pPr eaLnBrk="1" hangingPunct="1">
              <a:defRPr/>
            </a:pPr>
            <a:r>
              <a:rPr lang="en-US" altLang="en-US" sz="2900" smtClean="0"/>
              <a:t>May be neuroprotective</a:t>
            </a:r>
          </a:p>
          <a:p>
            <a:pPr eaLnBrk="1" hangingPunct="1">
              <a:defRPr/>
            </a:pPr>
            <a:r>
              <a:rPr lang="en-US" altLang="en-US" sz="2900" smtClean="0"/>
              <a:t>Dosage: up to 5mg od</a:t>
            </a:r>
          </a:p>
          <a:p>
            <a:pPr eaLnBrk="1" hangingPunct="1">
              <a:defRPr/>
            </a:pPr>
            <a:r>
              <a:rPr lang="en-US" altLang="en-US" sz="2900" smtClean="0"/>
              <a:t>Side effects: insomnia, hallucinations, nausea (rarely)</a:t>
            </a:r>
          </a:p>
          <a:p>
            <a:pPr eaLnBrk="1" hangingPunct="1">
              <a:defRPr/>
            </a:pPr>
            <a:r>
              <a:rPr lang="en-US" altLang="en-US" sz="2900" smtClean="0"/>
              <a:t>Potential interactions with tricyclics and SSRI antidepressants</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050"/>
          <p:cNvSpPr>
            <a:spLocks noGrp="1" noChangeArrowheads="1"/>
          </p:cNvSpPr>
          <p:nvPr>
            <p:ph type="title"/>
          </p:nvPr>
        </p:nvSpPr>
        <p:spPr/>
        <p:txBody>
          <a:bodyPr/>
          <a:lstStyle/>
          <a:p>
            <a:pPr eaLnBrk="1" hangingPunct="1"/>
            <a:r>
              <a:rPr lang="en-US" altLang="en-US" sz="4000" smtClean="0">
                <a:latin typeface="Comic Sans MS" panose="030F0702030302020204" pitchFamily="66" charset="0"/>
              </a:rPr>
              <a:t>Rasagaline</a:t>
            </a:r>
            <a:endParaRPr lang="en-GB" sz="4000" smtClean="0">
              <a:latin typeface="Comic Sans MS" panose="030F0702030302020204" pitchFamily="66" charset="0"/>
            </a:endParaRPr>
          </a:p>
        </p:txBody>
      </p:sp>
      <p:sp>
        <p:nvSpPr>
          <p:cNvPr id="210947" name="Rectangle 2051"/>
          <p:cNvSpPr>
            <a:spLocks noGrp="1" noChangeArrowheads="1"/>
          </p:cNvSpPr>
          <p:nvPr>
            <p:ph type="body" idx="1"/>
          </p:nvPr>
        </p:nvSpPr>
        <p:spPr/>
        <p:txBody>
          <a:bodyPr/>
          <a:lstStyle/>
          <a:p>
            <a:pPr eaLnBrk="1" hangingPunct="1"/>
            <a:r>
              <a:rPr lang="en-GB" smtClean="0"/>
              <a:t>1mg OD </a:t>
            </a:r>
          </a:p>
          <a:p>
            <a:pPr eaLnBrk="1" hangingPunct="1"/>
            <a:r>
              <a:rPr lang="en-GB" smtClean="0"/>
              <a:t>Similar to selegeline affect without the amphetamine issues</a:t>
            </a:r>
          </a:p>
          <a:p>
            <a:pPr eaLnBrk="1" hangingPunct="1"/>
            <a:r>
              <a:rPr lang="en-GB" smtClean="0"/>
              <a:t>replaces</a:t>
            </a:r>
            <a:r>
              <a:rPr lang="en-GB" sz="2900" smtClean="0"/>
              <a:t>(newish Tolcapone (Tasmar) strict guidelines for use) Talcapone can only be used with monthly blood tests.</a:t>
            </a:r>
            <a:endParaRPr lang="en-GB" sz="3600" smtClean="0"/>
          </a:p>
          <a:p>
            <a:pPr eaLnBrk="1" hangingPunct="1"/>
            <a:endParaRPr lang="en-GB"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p:txBody>
          <a:bodyPr/>
          <a:lstStyle/>
          <a:p>
            <a:pPr eaLnBrk="1" hangingPunct="1">
              <a:defRPr/>
            </a:pPr>
            <a:r>
              <a:rPr lang="en-GB" smtClean="0"/>
              <a:t>Rasagaline</a:t>
            </a:r>
          </a:p>
        </p:txBody>
      </p:sp>
      <p:sp>
        <p:nvSpPr>
          <p:cNvPr id="264195" name="Rectangle 3"/>
          <p:cNvSpPr>
            <a:spLocks noGrp="1" noChangeArrowheads="1"/>
          </p:cNvSpPr>
          <p:nvPr>
            <p:ph type="body" idx="1"/>
          </p:nvPr>
        </p:nvSpPr>
        <p:spPr/>
        <p:txBody>
          <a:bodyPr/>
          <a:lstStyle/>
          <a:p>
            <a:pPr eaLnBrk="1" hangingPunct="1"/>
            <a:r>
              <a:rPr lang="en-GB" smtClean="0"/>
              <a:t>1mg OD </a:t>
            </a:r>
          </a:p>
          <a:p>
            <a:pPr eaLnBrk="1" hangingPunct="1"/>
            <a:r>
              <a:rPr lang="en-GB" smtClean="0"/>
              <a:t>Similar to selegeline affect without the amphetamine issues</a:t>
            </a:r>
          </a:p>
          <a:p>
            <a:pPr eaLnBrk="1" hangingPunct="1"/>
            <a:r>
              <a:rPr lang="en-GB" smtClean="0"/>
              <a:t>replaces</a:t>
            </a:r>
            <a:r>
              <a:rPr lang="en-GB" sz="2900" smtClean="0"/>
              <a:t>(newish Tolcapone (Tasmar) strict guidelines for use) Talcapone can only be used with monthly blood tests.</a:t>
            </a:r>
            <a:endParaRPr lang="en-GB" sz="3600" smtClean="0"/>
          </a:p>
          <a:p>
            <a:pPr eaLnBrk="1" hangingPunct="1"/>
            <a:endParaRPr lang="en-GB" smtClean="0"/>
          </a:p>
          <a:p>
            <a:pPr eaLnBrk="1" hangingPunct="1"/>
            <a:endParaRPr lang="en-GB"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685800" y="0"/>
            <a:ext cx="7772400" cy="1143000"/>
          </a:xfrm>
        </p:spPr>
        <p:txBody>
          <a:bodyPr/>
          <a:lstStyle/>
          <a:p>
            <a:pPr eaLnBrk="1" hangingPunct="1"/>
            <a:r>
              <a:rPr lang="en-US" altLang="en-US" sz="4000" smtClean="0">
                <a:latin typeface="Comic Sans MS" panose="030F0702030302020204" pitchFamily="66" charset="0"/>
              </a:rPr>
              <a:t>Anticholinergics</a:t>
            </a:r>
            <a:endParaRPr lang="en-GB" sz="4000" smtClean="0">
              <a:latin typeface="Comic Sans MS" panose="030F0702030302020204" pitchFamily="66" charset="0"/>
            </a:endParaRPr>
          </a:p>
        </p:txBody>
      </p:sp>
      <p:sp>
        <p:nvSpPr>
          <p:cNvPr id="83971" name="Rectangle 3"/>
          <p:cNvSpPr>
            <a:spLocks noGrp="1" noChangeArrowheads="1"/>
          </p:cNvSpPr>
          <p:nvPr>
            <p:ph type="body" idx="1"/>
          </p:nvPr>
        </p:nvSpPr>
        <p:spPr>
          <a:xfrm>
            <a:off x="762000" y="1600200"/>
            <a:ext cx="7773988" cy="4114800"/>
          </a:xfrm>
        </p:spPr>
        <p:txBody>
          <a:bodyPr/>
          <a:lstStyle/>
          <a:p>
            <a:pPr eaLnBrk="1" hangingPunct="1">
              <a:lnSpc>
                <a:spcPct val="80000"/>
              </a:lnSpc>
            </a:pPr>
            <a:r>
              <a:rPr lang="en-US" altLang="en-US" sz="2100" smtClean="0"/>
              <a:t>Dopaminergic depletion</a:t>
            </a:r>
            <a:r>
              <a:rPr lang="en-US" altLang="en-US" sz="2100" smtClean="0">
                <a:sym typeface="Symbol" panose="05050102010706020507" pitchFamily="18" charset="2"/>
              </a:rPr>
              <a:t> </a:t>
            </a:r>
            <a:r>
              <a:rPr lang="en-US" altLang="en-US" sz="2100" smtClean="0"/>
              <a:t>cholinergic overactivity</a:t>
            </a:r>
          </a:p>
          <a:p>
            <a:pPr eaLnBrk="1" hangingPunct="1">
              <a:lnSpc>
                <a:spcPct val="80000"/>
              </a:lnSpc>
            </a:pPr>
            <a:r>
              <a:rPr lang="en-US" altLang="en-US" sz="2100" smtClean="0"/>
              <a:t>Initially used in the 1950s</a:t>
            </a:r>
          </a:p>
          <a:p>
            <a:pPr eaLnBrk="1" hangingPunct="1">
              <a:lnSpc>
                <a:spcPct val="80000"/>
              </a:lnSpc>
            </a:pPr>
            <a:r>
              <a:rPr lang="en-US" altLang="en-US" sz="2100" smtClean="0"/>
              <a:t>Effective mainly for tremor and rigidity</a:t>
            </a:r>
          </a:p>
          <a:p>
            <a:pPr eaLnBrk="1" hangingPunct="1">
              <a:lnSpc>
                <a:spcPct val="80000"/>
              </a:lnSpc>
            </a:pPr>
            <a:r>
              <a:rPr lang="en-US" altLang="en-US" sz="2100" smtClean="0"/>
              <a:t>Common agents (Start low, go slow):</a:t>
            </a:r>
          </a:p>
          <a:p>
            <a:pPr lvl="1" eaLnBrk="1" hangingPunct="1">
              <a:lnSpc>
                <a:spcPct val="80000"/>
              </a:lnSpc>
            </a:pPr>
            <a:r>
              <a:rPr lang="en-US" altLang="en-US" sz="2100" smtClean="0"/>
              <a:t>Benzhexol</a:t>
            </a:r>
          </a:p>
          <a:p>
            <a:pPr lvl="1" eaLnBrk="1" hangingPunct="1">
              <a:lnSpc>
                <a:spcPct val="80000"/>
              </a:lnSpc>
            </a:pPr>
            <a:r>
              <a:rPr lang="en-US" altLang="en-US" sz="2100" smtClean="0"/>
              <a:t>Orphenadrine</a:t>
            </a:r>
          </a:p>
          <a:p>
            <a:pPr eaLnBrk="1" hangingPunct="1">
              <a:lnSpc>
                <a:spcPct val="80000"/>
              </a:lnSpc>
            </a:pPr>
            <a:r>
              <a:rPr lang="en-US" altLang="en-US" sz="2100" smtClean="0"/>
              <a:t>Side effects:</a:t>
            </a:r>
          </a:p>
          <a:p>
            <a:pPr lvl="1" eaLnBrk="1" hangingPunct="1">
              <a:lnSpc>
                <a:spcPct val="80000"/>
              </a:lnSpc>
            </a:pPr>
            <a:r>
              <a:rPr lang="en-US" altLang="en-US" sz="2100" smtClean="0"/>
              <a:t>Dry mouth, sedation, </a:t>
            </a:r>
            <a:r>
              <a:rPr lang="en-US" altLang="en-US" sz="2100" b="1" smtClean="0"/>
              <a:t>delirium, confusion, hallucinations</a:t>
            </a:r>
            <a:r>
              <a:rPr lang="en-US" altLang="en-US" sz="2100" smtClean="0"/>
              <a:t>, constipation, urinary retention</a:t>
            </a:r>
          </a:p>
          <a:p>
            <a:pPr lvl="1" eaLnBrk="1" hangingPunct="1">
              <a:lnSpc>
                <a:spcPct val="80000"/>
              </a:lnSpc>
            </a:pPr>
            <a:r>
              <a:rPr lang="en-US" altLang="en-US" sz="2100" smtClean="0"/>
              <a:t>Difficult to withdraw</a:t>
            </a:r>
            <a:endParaRPr lang="en-US" altLang="en-US" sz="2000" smtClean="0"/>
          </a:p>
          <a:p>
            <a:pPr eaLnBrk="1" hangingPunct="1">
              <a:lnSpc>
                <a:spcPct val="80000"/>
              </a:lnSpc>
            </a:pPr>
            <a:endParaRPr lang="en-GB" sz="2800"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4" descr="PD20figure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9463" y="1885950"/>
            <a:ext cx="46101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53" name="Rectangle 5"/>
          <p:cNvSpPr>
            <a:spLocks noGrp="1" noChangeArrowheads="1"/>
          </p:cNvSpPr>
          <p:nvPr>
            <p:ph type="title"/>
          </p:nvPr>
        </p:nvSpPr>
        <p:spPr/>
        <p:txBody>
          <a:bodyPr/>
          <a:lstStyle/>
          <a:p>
            <a:pPr eaLnBrk="1" hangingPunct="1"/>
            <a:r>
              <a:rPr lang="en-GB" sz="4000" smtClean="0">
                <a:latin typeface="Comic Sans MS" panose="030F0702030302020204" pitchFamily="66" charset="0"/>
              </a:rPr>
              <a:t>Deep Brain Stimulation (DBS)</a:t>
            </a:r>
            <a:endParaRPr lang="en-US" sz="4000" smtClean="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ctrTitle"/>
          </p:nvPr>
        </p:nvSpPr>
        <p:spPr>
          <a:xfrm>
            <a:off x="914400" y="762000"/>
            <a:ext cx="7772400" cy="1752600"/>
          </a:xfrm>
        </p:spPr>
        <p:txBody>
          <a:bodyPr/>
          <a:lstStyle/>
          <a:p>
            <a:pPr eaLnBrk="1" hangingPunct="1"/>
            <a:r>
              <a:rPr lang="en-GB" sz="3600" smtClean="0">
                <a:latin typeface="Comic Sans MS" panose="030F0702030302020204" pitchFamily="66" charset="0"/>
              </a:rPr>
              <a:t>The four stages of Parkinson’s disease</a:t>
            </a:r>
            <a:br>
              <a:rPr lang="en-GB" sz="3600" smtClean="0">
                <a:latin typeface="Comic Sans MS" panose="030F0702030302020204" pitchFamily="66" charset="0"/>
              </a:rPr>
            </a:br>
            <a:endParaRPr lang="en-GB" sz="3600" smtClean="0">
              <a:latin typeface="Comic Sans MS" panose="030F0702030302020204" pitchFamily="66" charset="0"/>
            </a:endParaRPr>
          </a:p>
        </p:txBody>
      </p:sp>
      <p:sp>
        <p:nvSpPr>
          <p:cNvPr id="48131" name="Rectangle 3"/>
          <p:cNvSpPr>
            <a:spLocks noGrp="1" noChangeArrowheads="1"/>
          </p:cNvSpPr>
          <p:nvPr>
            <p:ph type="subTitle" idx="1"/>
          </p:nvPr>
        </p:nvSpPr>
        <p:spPr>
          <a:xfrm>
            <a:off x="2916238" y="2438400"/>
            <a:ext cx="3124200" cy="3124200"/>
          </a:xfrm>
        </p:spPr>
        <p:txBody>
          <a:bodyPr/>
          <a:lstStyle/>
          <a:p>
            <a:pPr algn="l" eaLnBrk="1" hangingPunct="1">
              <a:buFont typeface="Wingdings" panose="05000000000000000000" pitchFamily="2" charset="2"/>
              <a:buChar char="u"/>
            </a:pPr>
            <a:r>
              <a:rPr lang="en-GB" sz="3200" smtClean="0">
                <a:latin typeface="Comic Sans MS" panose="030F0702030302020204" pitchFamily="66" charset="0"/>
              </a:rPr>
              <a:t>Diagnostic</a:t>
            </a:r>
          </a:p>
          <a:p>
            <a:pPr algn="l" eaLnBrk="1" hangingPunct="1">
              <a:buFont typeface="Wingdings" panose="05000000000000000000" pitchFamily="2" charset="2"/>
              <a:buChar char="u"/>
            </a:pPr>
            <a:r>
              <a:rPr lang="en-GB" sz="3200" smtClean="0">
                <a:latin typeface="Comic Sans MS" panose="030F0702030302020204" pitchFamily="66" charset="0"/>
              </a:rPr>
              <a:t>Maintenance</a:t>
            </a:r>
          </a:p>
          <a:p>
            <a:pPr algn="l" eaLnBrk="1" hangingPunct="1">
              <a:buFont typeface="Wingdings" panose="05000000000000000000" pitchFamily="2" charset="2"/>
              <a:buChar char="u"/>
            </a:pPr>
            <a:r>
              <a:rPr lang="en-GB" sz="3200" smtClean="0">
                <a:latin typeface="Comic Sans MS" panose="030F0702030302020204" pitchFamily="66" charset="0"/>
              </a:rPr>
              <a:t>Complex</a:t>
            </a:r>
          </a:p>
          <a:p>
            <a:pPr algn="l" eaLnBrk="1" hangingPunct="1">
              <a:buFont typeface="Wingdings" panose="05000000000000000000" pitchFamily="2" charset="2"/>
              <a:buChar char="u"/>
            </a:pPr>
            <a:r>
              <a:rPr lang="en-GB" sz="3200" smtClean="0">
                <a:latin typeface="Comic Sans MS" panose="030F0702030302020204" pitchFamily="66" charset="0"/>
              </a:rPr>
              <a:t>Palliative</a:t>
            </a:r>
          </a:p>
          <a:p>
            <a:pPr eaLnBrk="1" hangingPunct="1"/>
            <a:endParaRPr lang="en-GB" sz="3200" smtClean="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defRPr/>
            </a:pPr>
            <a:r>
              <a:rPr lang="en-GB" sz="4000" smtClean="0">
                <a:latin typeface="Comic Sans MS" pitchFamily="66" charset="0"/>
              </a:rPr>
              <a:t>Diagnosis</a:t>
            </a:r>
          </a:p>
        </p:txBody>
      </p:sp>
      <p:sp>
        <p:nvSpPr>
          <p:cNvPr id="49155" name="Rectangle 3"/>
          <p:cNvSpPr>
            <a:spLocks noGrp="1" noChangeArrowheads="1"/>
          </p:cNvSpPr>
          <p:nvPr>
            <p:ph type="body" idx="1"/>
          </p:nvPr>
        </p:nvSpPr>
        <p:spPr/>
        <p:txBody>
          <a:bodyPr/>
          <a:lstStyle/>
          <a:p>
            <a:pPr eaLnBrk="1" hangingPunct="1">
              <a:defRPr/>
            </a:pPr>
            <a:r>
              <a:rPr lang="en-GB" smtClean="0"/>
              <a:t>Achieve acceptance of the diagnosis</a:t>
            </a:r>
          </a:p>
          <a:p>
            <a:pPr eaLnBrk="1" hangingPunct="1">
              <a:defRPr/>
            </a:pPr>
            <a:r>
              <a:rPr lang="en-GB" smtClean="0"/>
              <a:t>reduce distress</a:t>
            </a:r>
          </a:p>
          <a:p>
            <a:pPr eaLnBrk="1" hangingPunct="1">
              <a:defRPr/>
            </a:pPr>
            <a:r>
              <a:rPr lang="en-GB" smtClean="0"/>
              <a:t>control symptoms</a:t>
            </a:r>
          </a:p>
          <a:p>
            <a:pPr eaLnBrk="1" hangingPunct="1">
              <a:defRPr/>
            </a:pPr>
            <a:r>
              <a:rPr lang="en-GB" smtClean="0"/>
              <a:t>improve prognosis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09600" y="1143000"/>
            <a:ext cx="6019800" cy="3352800"/>
          </a:xfrm>
        </p:spPr>
        <p:txBody>
          <a:bodyPr/>
          <a:lstStyle/>
          <a:p>
            <a:pPr eaLnBrk="1" hangingPunct="1">
              <a:defRPr/>
            </a:pPr>
            <a:r>
              <a:rPr lang="en-GB" smtClean="0">
                <a:latin typeface="Comic Sans MS" pitchFamily="66" charset="0"/>
              </a:rPr>
              <a:t>What is Parkinson’s disease?</a:t>
            </a: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2895600"/>
            <a:ext cx="1495425" cy="333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defRPr/>
            </a:pPr>
            <a:r>
              <a:rPr lang="en-GB" sz="4000" smtClean="0">
                <a:latin typeface="Comic Sans MS" pitchFamily="66" charset="0"/>
              </a:rPr>
              <a:t>Aims of care in Early Parkinson’s disease</a:t>
            </a:r>
          </a:p>
        </p:txBody>
      </p:sp>
      <p:sp>
        <p:nvSpPr>
          <p:cNvPr id="47107" name="Rectangle 3"/>
          <p:cNvSpPr>
            <a:spLocks noGrp="1" noChangeArrowheads="1"/>
          </p:cNvSpPr>
          <p:nvPr>
            <p:ph type="body" idx="1"/>
          </p:nvPr>
        </p:nvSpPr>
        <p:spPr>
          <a:xfrm>
            <a:off x="685800" y="2514600"/>
            <a:ext cx="7772400" cy="4114800"/>
          </a:xfrm>
        </p:spPr>
        <p:txBody>
          <a:bodyPr/>
          <a:lstStyle/>
          <a:p>
            <a:pPr eaLnBrk="1" hangingPunct="1"/>
            <a:r>
              <a:rPr lang="en-US" altLang="en-US" sz="2800" smtClean="0"/>
              <a:t>Provide symptomatic relief</a:t>
            </a:r>
          </a:p>
          <a:p>
            <a:pPr eaLnBrk="1" hangingPunct="1"/>
            <a:r>
              <a:rPr lang="en-US" altLang="en-US" sz="2800" smtClean="0"/>
              <a:t>Reduce functional disability</a:t>
            </a:r>
          </a:p>
          <a:p>
            <a:pPr eaLnBrk="1" hangingPunct="1"/>
            <a:r>
              <a:rPr lang="en-US" altLang="en-US" sz="2800" smtClean="0"/>
              <a:t>Reduce or delay long-term complications of drug therapy</a:t>
            </a:r>
          </a:p>
          <a:p>
            <a:pPr lvl="1" eaLnBrk="1" hangingPunct="1"/>
            <a:r>
              <a:rPr lang="en-US" altLang="en-US" sz="2400" smtClean="0"/>
              <a:t>motor fluctuations</a:t>
            </a:r>
          </a:p>
          <a:p>
            <a:pPr lvl="1" eaLnBrk="1" hangingPunct="1"/>
            <a:r>
              <a:rPr lang="en-US" altLang="en-US" sz="2400" smtClean="0"/>
              <a:t>dyskinesia</a:t>
            </a:r>
          </a:p>
          <a:p>
            <a:pPr eaLnBrk="1" hangingPunct="1"/>
            <a:r>
              <a:rPr lang="en-US" altLang="en-US" sz="2800" smtClean="0"/>
              <a:t>Slow disease progression: “neuroprotection” </a:t>
            </a:r>
            <a:endParaRPr lang="en-GB" sz="280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defRPr/>
            </a:pPr>
            <a:r>
              <a:rPr lang="en-GB" sz="3600" smtClean="0">
                <a:latin typeface="Comic Sans MS" pitchFamily="66" charset="0"/>
              </a:rPr>
              <a:t>Aims of the Maintenance phase</a:t>
            </a:r>
          </a:p>
        </p:txBody>
      </p:sp>
      <p:sp>
        <p:nvSpPr>
          <p:cNvPr id="64515" name="Rectangle 3"/>
          <p:cNvSpPr>
            <a:spLocks noGrp="1" noChangeArrowheads="1"/>
          </p:cNvSpPr>
          <p:nvPr>
            <p:ph type="body" idx="1"/>
          </p:nvPr>
        </p:nvSpPr>
        <p:spPr>
          <a:xfrm>
            <a:off x="1066800" y="2438400"/>
            <a:ext cx="7772400" cy="4114800"/>
          </a:xfrm>
        </p:spPr>
        <p:txBody>
          <a:bodyPr/>
          <a:lstStyle/>
          <a:p>
            <a:pPr eaLnBrk="1" hangingPunct="1">
              <a:defRPr/>
            </a:pPr>
            <a:r>
              <a:rPr lang="en-GB" sz="3600" smtClean="0">
                <a:latin typeface="Comic Sans MS" pitchFamily="66" charset="0"/>
              </a:rPr>
              <a:t>Morbidity relief</a:t>
            </a:r>
          </a:p>
          <a:p>
            <a:pPr eaLnBrk="1" hangingPunct="1">
              <a:defRPr/>
            </a:pPr>
            <a:r>
              <a:rPr lang="en-GB" sz="3600" smtClean="0">
                <a:latin typeface="Comic Sans MS" pitchFamily="66" charset="0"/>
              </a:rPr>
              <a:t>Prevention of complications</a:t>
            </a:r>
          </a:p>
          <a:p>
            <a:pPr eaLnBrk="1" hangingPunct="1">
              <a:defRPr/>
            </a:pPr>
            <a:r>
              <a:rPr lang="en-GB" sz="3600" smtClean="0">
                <a:latin typeface="Comic Sans MS" pitchFamily="66" charset="0"/>
              </a:rPr>
              <a:t>Maintenance of good health</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defRPr/>
            </a:pPr>
            <a:r>
              <a:rPr lang="en-GB" sz="3600" smtClean="0">
                <a:latin typeface="Comic Sans MS" pitchFamily="66" charset="0"/>
              </a:rPr>
              <a:t>Multidisciplinary team input in the early and maintenance stages of  PD</a:t>
            </a:r>
          </a:p>
        </p:txBody>
      </p:sp>
      <p:sp>
        <p:nvSpPr>
          <p:cNvPr id="60419" name="Rectangle 3"/>
          <p:cNvSpPr>
            <a:spLocks noGrp="1" noChangeArrowheads="1"/>
          </p:cNvSpPr>
          <p:nvPr>
            <p:ph type="body" idx="1"/>
          </p:nvPr>
        </p:nvSpPr>
        <p:spPr>
          <a:xfrm>
            <a:off x="533400" y="1916113"/>
            <a:ext cx="8077200" cy="3581400"/>
          </a:xfrm>
        </p:spPr>
        <p:txBody>
          <a:bodyPr/>
          <a:lstStyle/>
          <a:p>
            <a:pPr eaLnBrk="1" hangingPunct="1">
              <a:lnSpc>
                <a:spcPct val="90000"/>
              </a:lnSpc>
              <a:defRPr/>
            </a:pPr>
            <a:r>
              <a:rPr lang="en-GB" sz="2800" smtClean="0"/>
              <a:t>Early referral essential</a:t>
            </a:r>
          </a:p>
          <a:p>
            <a:pPr eaLnBrk="1" hangingPunct="1">
              <a:lnSpc>
                <a:spcPct val="90000"/>
              </a:lnSpc>
              <a:defRPr/>
            </a:pPr>
            <a:r>
              <a:rPr lang="en-GB" sz="2800" smtClean="0"/>
              <a:t>PDNS </a:t>
            </a:r>
          </a:p>
          <a:p>
            <a:pPr eaLnBrk="1" hangingPunct="1">
              <a:lnSpc>
                <a:spcPct val="90000"/>
              </a:lnSpc>
              <a:defRPr/>
            </a:pPr>
            <a:r>
              <a:rPr lang="en-GB" sz="2800" smtClean="0"/>
              <a:t>Physiotherapy</a:t>
            </a:r>
          </a:p>
          <a:p>
            <a:pPr eaLnBrk="1" hangingPunct="1">
              <a:lnSpc>
                <a:spcPct val="90000"/>
              </a:lnSpc>
              <a:defRPr/>
            </a:pPr>
            <a:r>
              <a:rPr lang="en-GB" sz="2800" smtClean="0"/>
              <a:t>SALT</a:t>
            </a:r>
          </a:p>
          <a:p>
            <a:pPr eaLnBrk="1" hangingPunct="1">
              <a:lnSpc>
                <a:spcPct val="90000"/>
              </a:lnSpc>
              <a:defRPr/>
            </a:pPr>
            <a:r>
              <a:rPr lang="en-GB" sz="2800" smtClean="0"/>
              <a:t>Social worker</a:t>
            </a:r>
          </a:p>
          <a:p>
            <a:pPr eaLnBrk="1" hangingPunct="1">
              <a:lnSpc>
                <a:spcPct val="90000"/>
              </a:lnSpc>
              <a:defRPr/>
            </a:pPr>
            <a:r>
              <a:rPr lang="en-GB" sz="2800" smtClean="0"/>
              <a:t>Dietician</a:t>
            </a:r>
          </a:p>
          <a:p>
            <a:pPr eaLnBrk="1" hangingPunct="1">
              <a:lnSpc>
                <a:spcPct val="90000"/>
              </a:lnSpc>
              <a:defRPr/>
            </a:pPr>
            <a:r>
              <a:rPr lang="en-GB" sz="2800" smtClean="0"/>
              <a:t>Early</a:t>
            </a:r>
            <a:r>
              <a:rPr lang="en-GB" sz="2800" smtClean="0">
                <a:sym typeface="Monotype Sorts" pitchFamily="2" charset="2"/>
              </a:rPr>
              <a:t> </a:t>
            </a:r>
            <a:r>
              <a:rPr lang="en-GB" sz="2800" smtClean="0"/>
              <a:t>  Maintenance period 8 - 10 years</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026"/>
          <p:cNvSpPr>
            <a:spLocks noGrp="1" noChangeArrowheads="1"/>
          </p:cNvSpPr>
          <p:nvPr>
            <p:ph type="title"/>
          </p:nvPr>
        </p:nvSpPr>
        <p:spPr>
          <a:xfrm>
            <a:off x="757238" y="387350"/>
            <a:ext cx="7626350" cy="908050"/>
          </a:xfrm>
        </p:spPr>
        <p:txBody>
          <a:bodyPr/>
          <a:lstStyle/>
          <a:p>
            <a:pPr eaLnBrk="1" hangingPunct="1">
              <a:defRPr/>
            </a:pPr>
            <a:r>
              <a:rPr lang="en-GB" sz="4000" smtClean="0">
                <a:latin typeface="Comic Sans MS" pitchFamily="66" charset="0"/>
              </a:rPr>
              <a:t>Management of the Complex phase of PD</a:t>
            </a:r>
          </a:p>
        </p:txBody>
      </p:sp>
      <p:sp>
        <p:nvSpPr>
          <p:cNvPr id="61443" name="Rectangle 1027"/>
          <p:cNvSpPr>
            <a:spLocks noGrp="1" noChangeArrowheads="1"/>
          </p:cNvSpPr>
          <p:nvPr>
            <p:ph type="body" idx="1"/>
          </p:nvPr>
        </p:nvSpPr>
        <p:spPr>
          <a:xfrm>
            <a:off x="533400" y="1700213"/>
            <a:ext cx="8150225" cy="4143375"/>
          </a:xfrm>
        </p:spPr>
        <p:txBody>
          <a:bodyPr/>
          <a:lstStyle/>
          <a:p>
            <a:pPr eaLnBrk="1" hangingPunct="1"/>
            <a:r>
              <a:rPr lang="en-US" altLang="en-US" sz="2800" smtClean="0"/>
              <a:t>Motor</a:t>
            </a:r>
          </a:p>
          <a:p>
            <a:pPr lvl="1" eaLnBrk="1" hangingPunct="1"/>
            <a:r>
              <a:rPr lang="en-US" altLang="en-US" sz="2400" smtClean="0"/>
              <a:t>ON/OFF fluctuations, dyskinesias, dystonia, freezing, falls</a:t>
            </a:r>
          </a:p>
          <a:p>
            <a:pPr eaLnBrk="1" hangingPunct="1"/>
            <a:r>
              <a:rPr lang="en-US" altLang="en-US" sz="2800" smtClean="0"/>
              <a:t>Behavioral / neuropsychological</a:t>
            </a:r>
          </a:p>
          <a:p>
            <a:pPr lvl="1" eaLnBrk="1" hangingPunct="1"/>
            <a:r>
              <a:rPr lang="en-US" altLang="en-US" sz="2400" smtClean="0"/>
              <a:t>depression, sleep disorders, psychosis, apathy</a:t>
            </a:r>
          </a:p>
          <a:p>
            <a:pPr eaLnBrk="1" hangingPunct="1"/>
            <a:r>
              <a:rPr lang="en-US" altLang="en-US" sz="2800" smtClean="0"/>
              <a:t>Autonomic</a:t>
            </a:r>
          </a:p>
          <a:p>
            <a:pPr lvl="1" eaLnBrk="1" hangingPunct="1"/>
            <a:r>
              <a:rPr lang="en-US" altLang="en-US" sz="2400" smtClean="0"/>
              <a:t>orthostatic hypotension; hyperhidrosis,(drooling) constipation, impotence, urinary incontinence or retention</a:t>
            </a:r>
            <a:endParaRPr lang="en-US" altLang="en-US" sz="2000" smtClean="0"/>
          </a:p>
          <a:p>
            <a:pPr eaLnBrk="1" hangingPunct="1"/>
            <a:endParaRPr lang="en-GB" sz="280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pPr eaLnBrk="1" hangingPunct="1">
              <a:defRPr/>
            </a:pPr>
            <a:r>
              <a:rPr lang="en-GB" smtClean="0"/>
              <a:t>H and Y stage 5 </a:t>
            </a:r>
          </a:p>
        </p:txBody>
      </p:sp>
      <p:sp>
        <p:nvSpPr>
          <p:cNvPr id="215043" name="Rectangle 3"/>
          <p:cNvSpPr>
            <a:spLocks noGrp="1" noChangeArrowheads="1"/>
          </p:cNvSpPr>
          <p:nvPr>
            <p:ph type="body" idx="1"/>
          </p:nvPr>
        </p:nvSpPr>
        <p:spPr/>
        <p:txBody>
          <a:bodyPr/>
          <a:lstStyle/>
          <a:p>
            <a:pPr eaLnBrk="1" hangingPunct="1">
              <a:lnSpc>
                <a:spcPct val="90000"/>
              </a:lnSpc>
            </a:pPr>
            <a:r>
              <a:rPr lang="en-GB" smtClean="0"/>
              <a:t>Living wills/ directives</a:t>
            </a:r>
          </a:p>
          <a:p>
            <a:pPr eaLnBrk="1" hangingPunct="1">
              <a:lnSpc>
                <a:spcPct val="90000"/>
              </a:lnSpc>
            </a:pPr>
            <a:r>
              <a:rPr lang="en-GB" smtClean="0"/>
              <a:t>Palliative care input</a:t>
            </a:r>
          </a:p>
          <a:p>
            <a:pPr eaLnBrk="1" hangingPunct="1">
              <a:lnSpc>
                <a:spcPct val="90000"/>
              </a:lnSpc>
            </a:pPr>
            <a:r>
              <a:rPr lang="en-GB" smtClean="0"/>
              <a:t>Nutritional advice/PEG’s</a:t>
            </a:r>
          </a:p>
          <a:p>
            <a:pPr eaLnBrk="1" hangingPunct="1">
              <a:lnSpc>
                <a:spcPct val="90000"/>
              </a:lnSpc>
            </a:pPr>
            <a:r>
              <a:rPr lang="en-GB" smtClean="0"/>
              <a:t>End of life discussions</a:t>
            </a:r>
          </a:p>
          <a:p>
            <a:pPr eaLnBrk="1" hangingPunct="1">
              <a:lnSpc>
                <a:spcPct val="90000"/>
              </a:lnSpc>
            </a:pPr>
            <a:r>
              <a:rPr lang="en-GB" smtClean="0"/>
              <a:t>Pain advice</a:t>
            </a:r>
          </a:p>
          <a:p>
            <a:pPr eaLnBrk="1" hangingPunct="1">
              <a:lnSpc>
                <a:spcPct val="90000"/>
              </a:lnSpc>
            </a:pPr>
            <a:r>
              <a:rPr lang="en-GB" smtClean="0"/>
              <a:t>Ldopa treatment assessment:Patch/Apo-Go to prevent off periods and rigidity QOL leading to QOL of dying</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p:txBody>
          <a:bodyPr/>
          <a:lstStyle/>
          <a:p>
            <a:pPr eaLnBrk="1" hangingPunct="1">
              <a:defRPr/>
            </a:pPr>
            <a:r>
              <a:rPr lang="en-GB" smtClean="0"/>
              <a:t>MSA</a:t>
            </a:r>
          </a:p>
        </p:txBody>
      </p:sp>
      <p:sp>
        <p:nvSpPr>
          <p:cNvPr id="239619" name="Rectangle 3"/>
          <p:cNvSpPr>
            <a:spLocks noGrp="1" noChangeArrowheads="1"/>
          </p:cNvSpPr>
          <p:nvPr>
            <p:ph type="body" idx="1"/>
          </p:nvPr>
        </p:nvSpPr>
        <p:spPr/>
        <p:txBody>
          <a:bodyPr/>
          <a:lstStyle/>
          <a:p>
            <a:pPr eaLnBrk="1" hangingPunct="1">
              <a:lnSpc>
                <a:spcPct val="90000"/>
              </a:lnSpc>
            </a:pPr>
            <a:r>
              <a:rPr lang="en-GB" sz="2800" b="1" smtClean="0">
                <a:solidFill>
                  <a:srgbClr val="000000"/>
                </a:solidFill>
                <a:effectLst>
                  <a:outerShdw blurRad="38100" dist="38100" dir="2700000" algn="tl">
                    <a:srgbClr val="FFFFFF"/>
                  </a:outerShdw>
                </a:effectLst>
              </a:rPr>
              <a:t>What are the first signs of MSA?</a:t>
            </a:r>
            <a:r>
              <a:rPr lang="en-GB" sz="2800" smtClean="0">
                <a:solidFill>
                  <a:srgbClr val="000000"/>
                </a:solidFill>
                <a:effectLst>
                  <a:outerShdw blurRad="38100" dist="38100" dir="2700000" algn="tl">
                    <a:srgbClr val="FFFFFF"/>
                  </a:outerShdw>
                </a:effectLst>
              </a:rPr>
              <a:t/>
            </a:r>
            <a:br>
              <a:rPr lang="en-GB" sz="2800" smtClean="0">
                <a:solidFill>
                  <a:srgbClr val="000000"/>
                </a:solidFill>
                <a:effectLst>
                  <a:outerShdw blurRad="38100" dist="38100" dir="2700000" algn="tl">
                    <a:srgbClr val="FFFFFF"/>
                  </a:outerShdw>
                </a:effectLst>
              </a:rPr>
            </a:br>
            <a:endParaRPr lang="en-GB" sz="2800" smtClean="0">
              <a:solidFill>
                <a:srgbClr val="000000"/>
              </a:solidFill>
              <a:effectLst>
                <a:outerShdw blurRad="38100" dist="38100" dir="2700000" algn="tl">
                  <a:srgbClr val="FFFFFF"/>
                </a:outerShdw>
              </a:effectLst>
            </a:endParaRPr>
          </a:p>
          <a:p>
            <a:pPr eaLnBrk="1" hangingPunct="1">
              <a:lnSpc>
                <a:spcPct val="90000"/>
              </a:lnSpc>
            </a:pPr>
            <a:r>
              <a:rPr lang="en-GB" sz="2800" smtClean="0">
                <a:solidFill>
                  <a:srgbClr val="000000"/>
                </a:solidFill>
                <a:effectLst>
                  <a:outerShdw blurRad="38100" dist="38100" dir="2700000" algn="tl">
                    <a:srgbClr val="FFFFFF"/>
                  </a:outerShdw>
                </a:effectLst>
              </a:rPr>
              <a:t>Other early problems can be feeling stiff and slow and finding movement difficult, feeling dizzy when standing up, fainting, difficulty turning in bed, and changes in writing. Some people become clumsy or unsteady when walking.</a:t>
            </a:r>
            <a:br>
              <a:rPr lang="en-GB" sz="2800" smtClean="0">
                <a:solidFill>
                  <a:srgbClr val="000000"/>
                </a:solidFill>
                <a:effectLst>
                  <a:outerShdw blurRad="38100" dist="38100" dir="2700000" algn="tl">
                    <a:srgbClr val="FFFFFF"/>
                  </a:outerShdw>
                </a:effectLst>
              </a:rPr>
            </a:br>
            <a:r>
              <a:rPr lang="en-GB" sz="2800" smtClean="0">
                <a:solidFill>
                  <a:srgbClr val="000000"/>
                </a:solidFill>
                <a:effectLst>
                  <a:outerShdw blurRad="38100" dist="38100" dir="2700000" algn="tl">
                    <a:srgbClr val="FFFFFF"/>
                  </a:outerShdw>
                </a:effectLst>
              </a:rPr>
              <a:t/>
            </a:r>
            <a:br>
              <a:rPr lang="en-GB" sz="2800" smtClean="0">
                <a:solidFill>
                  <a:srgbClr val="000000"/>
                </a:solidFill>
                <a:effectLst>
                  <a:outerShdw blurRad="38100" dist="38100" dir="2700000" algn="tl">
                    <a:srgbClr val="FFFFFF"/>
                  </a:outerShdw>
                </a:effectLst>
              </a:rPr>
            </a:br>
            <a:r>
              <a:rPr lang="en-GB" sz="2800" smtClean="0">
                <a:solidFill>
                  <a:srgbClr val="000000"/>
                </a:solidFill>
                <a:effectLst>
                  <a:outerShdw blurRad="38100" dist="38100" dir="2700000" algn="tl">
                    <a:srgbClr val="FFFFFF"/>
                  </a:outerShdw>
                </a:effectLst>
              </a:rPr>
              <a:t>However these early symptoms could also be due to a range of other diseases which need to be excluded before a diagnosis of MSA can be made.</a:t>
            </a:r>
            <a:br>
              <a:rPr lang="en-GB" sz="2800" smtClean="0">
                <a:solidFill>
                  <a:srgbClr val="000000"/>
                </a:solidFill>
                <a:effectLst>
                  <a:outerShdw blurRad="38100" dist="38100" dir="2700000" algn="tl">
                    <a:srgbClr val="FFFFFF"/>
                  </a:outerShdw>
                </a:effectLst>
              </a:rPr>
            </a:br>
            <a:endParaRPr lang="en-GB" sz="2800" smtClean="0">
              <a:solidFill>
                <a:srgbClr val="000000"/>
              </a:solidFill>
              <a:effectLst>
                <a:outerShdw blurRad="38100" dist="38100" dir="2700000" algn="tl">
                  <a:srgbClr val="FFFFFF"/>
                </a:outerShdw>
              </a:effectLst>
            </a:endParaRPr>
          </a:p>
          <a:p>
            <a:pPr eaLnBrk="1" hangingPunct="1">
              <a:lnSpc>
                <a:spcPct val="90000"/>
              </a:lnSpc>
            </a:pPr>
            <a:endParaRPr lang="en-GB" sz="2800" smtClean="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lstStyle/>
          <a:p>
            <a:pPr eaLnBrk="1" hangingPunct="1">
              <a:defRPr/>
            </a:pPr>
            <a:r>
              <a:rPr lang="en-GB" smtClean="0"/>
              <a:t>MSA </a:t>
            </a:r>
          </a:p>
        </p:txBody>
      </p:sp>
      <p:sp>
        <p:nvSpPr>
          <p:cNvPr id="216067" name="Rectangle 3"/>
          <p:cNvSpPr>
            <a:spLocks noGrp="1" noChangeArrowheads="1"/>
          </p:cNvSpPr>
          <p:nvPr>
            <p:ph type="body" idx="1"/>
          </p:nvPr>
        </p:nvSpPr>
        <p:spPr/>
        <p:txBody>
          <a:bodyPr/>
          <a:lstStyle/>
          <a:p>
            <a:pPr eaLnBrk="1" hangingPunct="1">
              <a:lnSpc>
                <a:spcPct val="90000"/>
              </a:lnSpc>
            </a:pPr>
            <a:r>
              <a:rPr lang="en-GB" smtClean="0">
                <a:solidFill>
                  <a:srgbClr val="000000"/>
                </a:solidFill>
                <a:effectLst>
                  <a:outerShdw blurRad="38100" dist="38100" dir="2700000" algn="tl">
                    <a:srgbClr val="FFFFFF"/>
                  </a:outerShdw>
                </a:effectLst>
              </a:rPr>
              <a:t>Multiple System Atrophy (MSA) is a progressive neurological disorder that affects adult men and women. MSA is caused by degeneration of nerve cells in specific areas of the brain. This cell degeneration causes problems with movement, balance and automatic functions of the body such as bladder control.</a:t>
            </a:r>
            <a:br>
              <a:rPr lang="en-GB" smtClean="0">
                <a:solidFill>
                  <a:srgbClr val="000000"/>
                </a:solidFill>
                <a:effectLst>
                  <a:outerShdw blurRad="38100" dist="38100" dir="2700000" algn="tl">
                    <a:srgbClr val="FFFFFF"/>
                  </a:outerShdw>
                </a:effectLst>
              </a:rPr>
            </a:br>
            <a:endParaRPr lang="en-GB" smtClean="0">
              <a:solidFill>
                <a:srgbClr val="000000"/>
              </a:solidFill>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p:txBody>
          <a:bodyPr/>
          <a:lstStyle/>
          <a:p>
            <a:pPr eaLnBrk="1" hangingPunct="1">
              <a:defRPr/>
            </a:pPr>
            <a:r>
              <a:rPr lang="en-GB" smtClean="0"/>
              <a:t>MSA</a:t>
            </a:r>
          </a:p>
        </p:txBody>
      </p:sp>
      <p:sp>
        <p:nvSpPr>
          <p:cNvPr id="217091" name="Rectangle 3"/>
          <p:cNvSpPr>
            <a:spLocks noGrp="1" noChangeArrowheads="1"/>
          </p:cNvSpPr>
          <p:nvPr>
            <p:ph type="body" idx="1"/>
          </p:nvPr>
        </p:nvSpPr>
        <p:spPr/>
        <p:txBody>
          <a:bodyPr/>
          <a:lstStyle/>
          <a:p>
            <a:pPr eaLnBrk="1" hangingPunct="1">
              <a:lnSpc>
                <a:spcPct val="90000"/>
              </a:lnSpc>
            </a:pPr>
            <a:r>
              <a:rPr lang="en-GB" sz="2800" smtClean="0">
                <a:solidFill>
                  <a:srgbClr val="000000"/>
                </a:solidFill>
                <a:effectLst>
                  <a:outerShdw blurRad="38100" dist="38100" dir="2700000" algn="tl">
                    <a:srgbClr val="FFFFFF"/>
                  </a:outerShdw>
                </a:effectLst>
              </a:rPr>
              <a:t>Broken down MSA stands for:</a:t>
            </a:r>
            <a:br>
              <a:rPr lang="en-GB" sz="2800" smtClean="0">
                <a:solidFill>
                  <a:srgbClr val="000000"/>
                </a:solidFill>
                <a:effectLst>
                  <a:outerShdw blurRad="38100" dist="38100" dir="2700000" algn="tl">
                    <a:srgbClr val="FFFFFF"/>
                  </a:outerShdw>
                </a:effectLst>
              </a:rPr>
            </a:br>
            <a:r>
              <a:rPr lang="en-GB" sz="2800" b="1" smtClean="0">
                <a:solidFill>
                  <a:srgbClr val="000000"/>
                </a:solidFill>
                <a:effectLst>
                  <a:outerShdw blurRad="38100" dist="38100" dir="2700000" algn="tl">
                    <a:srgbClr val="FFFFFF"/>
                  </a:outerShdw>
                </a:effectLst>
              </a:rPr>
              <a:t>M</a:t>
            </a:r>
            <a:r>
              <a:rPr lang="en-GB" sz="2800" smtClean="0">
                <a:solidFill>
                  <a:srgbClr val="000000"/>
                </a:solidFill>
                <a:effectLst>
                  <a:outerShdw blurRad="38100" dist="38100" dir="2700000" algn="tl">
                    <a:srgbClr val="FFFFFF"/>
                  </a:outerShdw>
                </a:effectLst>
              </a:rPr>
              <a:t>ultiple - many</a:t>
            </a:r>
            <a:br>
              <a:rPr lang="en-GB" sz="2800" smtClean="0">
                <a:solidFill>
                  <a:srgbClr val="000000"/>
                </a:solidFill>
                <a:effectLst>
                  <a:outerShdw blurRad="38100" dist="38100" dir="2700000" algn="tl">
                    <a:srgbClr val="FFFFFF"/>
                  </a:outerShdw>
                </a:effectLst>
              </a:rPr>
            </a:br>
            <a:r>
              <a:rPr lang="en-GB" sz="2800" b="1" smtClean="0">
                <a:solidFill>
                  <a:srgbClr val="000000"/>
                </a:solidFill>
                <a:effectLst>
                  <a:outerShdw blurRad="38100" dist="38100" dir="2700000" algn="tl">
                    <a:srgbClr val="FFFFFF"/>
                  </a:outerShdw>
                </a:effectLst>
              </a:rPr>
              <a:t>S</a:t>
            </a:r>
            <a:r>
              <a:rPr lang="en-GB" sz="2800" smtClean="0">
                <a:solidFill>
                  <a:srgbClr val="000000"/>
                </a:solidFill>
                <a:effectLst>
                  <a:outerShdw blurRad="38100" dist="38100" dir="2700000" algn="tl">
                    <a:srgbClr val="FFFFFF"/>
                  </a:outerShdw>
                </a:effectLst>
              </a:rPr>
              <a:t>ystem - brain structures that control different functions</a:t>
            </a:r>
            <a:br>
              <a:rPr lang="en-GB" sz="2800" smtClean="0">
                <a:solidFill>
                  <a:srgbClr val="000000"/>
                </a:solidFill>
                <a:effectLst>
                  <a:outerShdw blurRad="38100" dist="38100" dir="2700000" algn="tl">
                    <a:srgbClr val="FFFFFF"/>
                  </a:outerShdw>
                </a:effectLst>
              </a:rPr>
            </a:br>
            <a:r>
              <a:rPr lang="en-GB" sz="2800" b="1" smtClean="0">
                <a:solidFill>
                  <a:srgbClr val="000000"/>
                </a:solidFill>
                <a:effectLst>
                  <a:outerShdw blurRad="38100" dist="38100" dir="2700000" algn="tl">
                    <a:srgbClr val="FFFFFF"/>
                  </a:outerShdw>
                </a:effectLst>
              </a:rPr>
              <a:t>A</a:t>
            </a:r>
            <a:r>
              <a:rPr lang="en-GB" sz="2800" smtClean="0">
                <a:solidFill>
                  <a:srgbClr val="000000"/>
                </a:solidFill>
                <a:effectLst>
                  <a:outerShdw blurRad="38100" dist="38100" dir="2700000" algn="tl">
                    <a:srgbClr val="FFFFFF"/>
                  </a:outerShdw>
                </a:effectLst>
              </a:rPr>
              <a:t>trophy - cell shrinkage or damage</a:t>
            </a:r>
            <a:br>
              <a:rPr lang="en-GB" sz="2800" smtClean="0">
                <a:solidFill>
                  <a:srgbClr val="000000"/>
                </a:solidFill>
                <a:effectLst>
                  <a:outerShdw blurRad="38100" dist="38100" dir="2700000" algn="tl">
                    <a:srgbClr val="FFFFFF"/>
                  </a:outerShdw>
                </a:effectLst>
              </a:rPr>
            </a:br>
            <a:r>
              <a:rPr lang="en-GB" sz="2800" smtClean="0">
                <a:solidFill>
                  <a:srgbClr val="000000"/>
                </a:solidFill>
                <a:effectLst>
                  <a:outerShdw blurRad="38100" dist="38100" dir="2700000" algn="tl">
                    <a:srgbClr val="FFFFFF"/>
                  </a:outerShdw>
                </a:effectLst>
              </a:rPr>
              <a:t>This means that cells are damaged in different areas of the brain that control different body functions. The three areas affected are the basal ganglia, cerebellum and brain stem. These areas are responsible for movement, balance and automatic body functions like bladder control.</a:t>
            </a:r>
            <a:br>
              <a:rPr lang="en-GB" sz="2800" smtClean="0">
                <a:solidFill>
                  <a:srgbClr val="000000"/>
                </a:solidFill>
                <a:effectLst>
                  <a:outerShdw blurRad="38100" dist="38100" dir="2700000" algn="tl">
                    <a:srgbClr val="FFFFFF"/>
                  </a:outerShdw>
                </a:effectLst>
              </a:rPr>
            </a:br>
            <a:endParaRPr lang="en-GB" sz="2800" smtClean="0">
              <a:solidFill>
                <a:srgbClr val="000000"/>
              </a:solidFill>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1026"/>
          <p:cNvSpPr>
            <a:spLocks noGrp="1" noChangeArrowheads="1"/>
          </p:cNvSpPr>
          <p:nvPr>
            <p:ph type="title"/>
          </p:nvPr>
        </p:nvSpPr>
        <p:spPr/>
        <p:txBody>
          <a:bodyPr/>
          <a:lstStyle/>
          <a:p>
            <a:pPr eaLnBrk="1" hangingPunct="1"/>
            <a:r>
              <a:rPr lang="en-GB" b="1" smtClean="0">
                <a:solidFill>
                  <a:srgbClr val="000000"/>
                </a:solidFill>
                <a:effectLst>
                  <a:outerShdw blurRad="38100" dist="38100" dir="2700000" algn="tl">
                    <a:srgbClr val="FFFFFF"/>
                  </a:outerShdw>
                </a:effectLst>
              </a:rPr>
              <a:t/>
            </a:r>
            <a:br>
              <a:rPr lang="en-GB" b="1" smtClean="0">
                <a:solidFill>
                  <a:srgbClr val="000000"/>
                </a:solidFill>
                <a:effectLst>
                  <a:outerShdw blurRad="38100" dist="38100" dir="2700000" algn="tl">
                    <a:srgbClr val="FFFFFF"/>
                  </a:outerShdw>
                </a:effectLst>
              </a:rPr>
            </a:br>
            <a:r>
              <a:rPr lang="en-GB" b="1" smtClean="0">
                <a:solidFill>
                  <a:srgbClr val="000000"/>
                </a:solidFill>
                <a:effectLst>
                  <a:outerShdw blurRad="38100" dist="38100" dir="2700000" algn="tl">
                    <a:srgbClr val="FFFFFF"/>
                  </a:outerShdw>
                </a:effectLst>
              </a:rPr>
              <a:t/>
            </a:r>
            <a:br>
              <a:rPr lang="en-GB" b="1" smtClean="0">
                <a:solidFill>
                  <a:srgbClr val="000000"/>
                </a:solidFill>
                <a:effectLst>
                  <a:outerShdw blurRad="38100" dist="38100" dir="2700000" algn="tl">
                    <a:srgbClr val="FFFFFF"/>
                  </a:outerShdw>
                </a:effectLst>
              </a:rPr>
            </a:br>
            <a:r>
              <a:rPr lang="en-GB" b="1" smtClean="0">
                <a:solidFill>
                  <a:srgbClr val="000000"/>
                </a:solidFill>
                <a:effectLst>
                  <a:outerShdw blurRad="38100" dist="38100" dir="2700000" algn="tl">
                    <a:srgbClr val="FFFFFF"/>
                  </a:outerShdw>
                </a:effectLst>
              </a:rPr>
              <a:t/>
            </a:r>
            <a:br>
              <a:rPr lang="en-GB" b="1" smtClean="0">
                <a:solidFill>
                  <a:srgbClr val="000000"/>
                </a:solidFill>
                <a:effectLst>
                  <a:outerShdw blurRad="38100" dist="38100" dir="2700000" algn="tl">
                    <a:srgbClr val="FFFFFF"/>
                  </a:outerShdw>
                </a:effectLst>
              </a:rPr>
            </a:br>
            <a:r>
              <a:rPr lang="en-GB" b="1" smtClean="0">
                <a:solidFill>
                  <a:srgbClr val="000000"/>
                </a:solidFill>
                <a:effectLst>
                  <a:outerShdw blurRad="38100" dist="38100" dir="2700000" algn="tl">
                    <a:srgbClr val="FFFFFF"/>
                  </a:outerShdw>
                </a:effectLst>
              </a:rPr>
              <a:t>What else happens in MSA?</a:t>
            </a:r>
            <a:r>
              <a:rPr lang="en-GB" smtClean="0">
                <a:solidFill>
                  <a:srgbClr val="000000"/>
                </a:solidFill>
                <a:effectLst>
                  <a:outerShdw blurRad="38100" dist="38100" dir="2700000" algn="tl">
                    <a:srgbClr val="FFFFFF"/>
                  </a:outerShdw>
                </a:effectLst>
              </a:rPr>
              <a:t/>
            </a:r>
            <a:br>
              <a:rPr lang="en-GB" smtClean="0">
                <a:solidFill>
                  <a:srgbClr val="000000"/>
                </a:solidFill>
                <a:effectLst>
                  <a:outerShdw blurRad="38100" dist="38100" dir="2700000" algn="tl">
                    <a:srgbClr val="FFFFFF"/>
                  </a:outerShdw>
                </a:effectLst>
              </a:rPr>
            </a:br>
            <a:r>
              <a:rPr lang="en-GB" smtClean="0">
                <a:solidFill>
                  <a:srgbClr val="000000"/>
                </a:solidFill>
                <a:effectLst>
                  <a:outerShdw blurRad="38100" dist="38100" dir="2700000" algn="tl">
                    <a:srgbClr val="FFFFFF"/>
                  </a:outerShdw>
                </a:effectLst>
              </a:rPr>
              <a:t/>
            </a:r>
            <a:br>
              <a:rPr lang="en-GB" smtClean="0">
                <a:solidFill>
                  <a:srgbClr val="000000"/>
                </a:solidFill>
                <a:effectLst>
                  <a:outerShdw blurRad="38100" dist="38100" dir="2700000" algn="tl">
                    <a:srgbClr val="FFFFFF"/>
                  </a:outerShdw>
                </a:effectLst>
              </a:rPr>
            </a:br>
            <a:endParaRPr lang="en-GB" smtClean="0">
              <a:solidFill>
                <a:srgbClr val="000000"/>
              </a:solidFill>
              <a:effectLst>
                <a:outerShdw blurRad="38100" dist="38100" dir="2700000" algn="tl">
                  <a:srgbClr val="FFFFFF"/>
                </a:outerShdw>
              </a:effectLst>
            </a:endParaRPr>
          </a:p>
        </p:txBody>
      </p:sp>
      <p:sp>
        <p:nvSpPr>
          <p:cNvPr id="218115" name="Rectangle 1027"/>
          <p:cNvSpPr>
            <a:spLocks noGrp="1" noChangeArrowheads="1"/>
          </p:cNvSpPr>
          <p:nvPr>
            <p:ph type="body" idx="1"/>
          </p:nvPr>
        </p:nvSpPr>
        <p:spPr/>
        <p:txBody>
          <a:bodyPr/>
          <a:lstStyle/>
          <a:p>
            <a:pPr algn="just" eaLnBrk="1" hangingPunct="1"/>
            <a:r>
              <a:rPr lang="en-GB" smtClean="0">
                <a:solidFill>
                  <a:srgbClr val="000000"/>
                </a:solidFill>
                <a:effectLst>
                  <a:outerShdw blurRad="38100" dist="38100" dir="2700000" algn="tl">
                    <a:srgbClr val="FFFFFF"/>
                  </a:outerShdw>
                </a:effectLst>
              </a:rPr>
              <a:t>There are three groups of symptoms. They are sometimes called </a:t>
            </a:r>
          </a:p>
          <a:p>
            <a:pPr algn="just" eaLnBrk="1" hangingPunct="1"/>
            <a:r>
              <a:rPr lang="en-GB" smtClean="0">
                <a:solidFill>
                  <a:srgbClr val="000000"/>
                </a:solidFill>
                <a:effectLst>
                  <a:outerShdw blurRad="38100" dist="38100" dir="2700000" algn="tl">
                    <a:srgbClr val="FFFFFF"/>
                  </a:outerShdw>
                </a:effectLst>
                <a:hlinkClick r:id="" action="ppaction://noaction"/>
              </a:rPr>
              <a:t>parkinsonism</a:t>
            </a:r>
            <a:r>
              <a:rPr lang="en-GB" smtClean="0">
                <a:solidFill>
                  <a:srgbClr val="000000"/>
                </a:solidFill>
                <a:effectLst>
                  <a:outerShdw blurRad="38100" dist="38100" dir="2700000" algn="tl">
                    <a:srgbClr val="FFFFFF"/>
                  </a:outerShdw>
                </a:effectLst>
              </a:rPr>
              <a:t> (slow, stiff movement), </a:t>
            </a:r>
          </a:p>
          <a:p>
            <a:pPr algn="just" eaLnBrk="1" hangingPunct="1"/>
            <a:r>
              <a:rPr lang="en-GB" smtClean="0">
                <a:solidFill>
                  <a:srgbClr val="000000"/>
                </a:solidFill>
                <a:effectLst>
                  <a:outerShdw blurRad="38100" dist="38100" dir="2700000" algn="tl">
                    <a:srgbClr val="FFFFFF"/>
                  </a:outerShdw>
                </a:effectLst>
                <a:hlinkClick r:id="" action="ppaction://noaction"/>
              </a:rPr>
              <a:t>cerebellar</a:t>
            </a:r>
            <a:r>
              <a:rPr lang="en-GB" smtClean="0">
                <a:solidFill>
                  <a:srgbClr val="000000"/>
                </a:solidFill>
                <a:effectLst>
                  <a:outerShdw blurRad="38100" dist="38100" dir="2700000" algn="tl">
                    <a:srgbClr val="FFFFFF"/>
                  </a:outerShdw>
                </a:effectLst>
              </a:rPr>
              <a:t>(co-coordinating movement and balance) </a:t>
            </a:r>
          </a:p>
          <a:p>
            <a:pPr algn="just" eaLnBrk="1" hangingPunct="1"/>
            <a:r>
              <a:rPr lang="en-GB" smtClean="0">
                <a:solidFill>
                  <a:srgbClr val="000000"/>
                </a:solidFill>
                <a:effectLst>
                  <a:outerShdw blurRad="38100" dist="38100" dir="2700000" algn="tl">
                    <a:srgbClr val="FFFFFF"/>
                  </a:outerShdw>
                </a:effectLst>
                <a:hlinkClick r:id="" action="ppaction://noaction"/>
              </a:rPr>
              <a:t>autonomic</a:t>
            </a:r>
            <a:r>
              <a:rPr lang="en-GB" smtClean="0">
                <a:solidFill>
                  <a:srgbClr val="000000"/>
                </a:solidFill>
                <a:effectLst>
                  <a:outerShdw blurRad="38100" dist="38100" dir="2700000" algn="tl">
                    <a:srgbClr val="FFFFFF"/>
                  </a:outerShdw>
                </a:effectLst>
              </a:rPr>
              <a:t>(automatic body functions) </a:t>
            </a:r>
          </a:p>
          <a:p>
            <a:pPr eaLnBrk="1" hangingPunct="1"/>
            <a:endParaRPr lang="en-GB"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1026"/>
          <p:cNvSpPr>
            <a:spLocks noGrp="1" noChangeArrowheads="1"/>
          </p:cNvSpPr>
          <p:nvPr>
            <p:ph type="title"/>
          </p:nvPr>
        </p:nvSpPr>
        <p:spPr/>
        <p:txBody>
          <a:bodyPr/>
          <a:lstStyle/>
          <a:p>
            <a:pPr eaLnBrk="1" hangingPunct="1">
              <a:defRPr/>
            </a:pPr>
            <a:r>
              <a:rPr lang="en-GB" smtClean="0"/>
              <a:t>MSA</a:t>
            </a:r>
          </a:p>
        </p:txBody>
      </p:sp>
      <p:sp>
        <p:nvSpPr>
          <p:cNvPr id="219139" name="Rectangle 1027"/>
          <p:cNvSpPr>
            <a:spLocks noGrp="1" noChangeArrowheads="1"/>
          </p:cNvSpPr>
          <p:nvPr>
            <p:ph type="body" idx="1"/>
          </p:nvPr>
        </p:nvSpPr>
        <p:spPr/>
        <p:txBody>
          <a:bodyPr/>
          <a:lstStyle/>
          <a:p>
            <a:pPr algn="just" eaLnBrk="1" hangingPunct="1"/>
            <a:r>
              <a:rPr lang="en-GB" smtClean="0">
                <a:solidFill>
                  <a:srgbClr val="000000"/>
                </a:solidFill>
                <a:effectLst>
                  <a:outerShdw blurRad="38100" dist="38100" dir="2700000" algn="tl">
                    <a:srgbClr val="FFFFFF"/>
                  </a:outerShdw>
                </a:effectLst>
              </a:rPr>
              <a:t>Parkinsonism </a:t>
            </a:r>
          </a:p>
          <a:p>
            <a:pPr algn="just" eaLnBrk="1" hangingPunct="1"/>
            <a:r>
              <a:rPr lang="en-GB" smtClean="0">
                <a:solidFill>
                  <a:srgbClr val="000000"/>
                </a:solidFill>
                <a:effectLst>
                  <a:outerShdw blurRad="38100" dist="38100" dir="2700000" algn="tl">
                    <a:srgbClr val="FFFFFF"/>
                  </a:outerShdw>
                </a:effectLst>
              </a:rPr>
              <a:t>feeling slow and stiff when moving </a:t>
            </a:r>
          </a:p>
          <a:p>
            <a:pPr algn="just" eaLnBrk="1" hangingPunct="1"/>
            <a:r>
              <a:rPr lang="en-GB" smtClean="0">
                <a:solidFill>
                  <a:srgbClr val="000000"/>
                </a:solidFill>
                <a:effectLst>
                  <a:outerShdw blurRad="38100" dist="38100" dir="2700000" algn="tl">
                    <a:srgbClr val="FFFFFF"/>
                  </a:outerShdw>
                </a:effectLst>
              </a:rPr>
              <a:t>difficulty turning in bed </a:t>
            </a:r>
          </a:p>
          <a:p>
            <a:pPr algn="just" eaLnBrk="1" hangingPunct="1"/>
            <a:r>
              <a:rPr lang="en-GB" smtClean="0">
                <a:solidFill>
                  <a:srgbClr val="000000"/>
                </a:solidFill>
                <a:effectLst>
                  <a:outerShdw blurRad="38100" dist="38100" dir="2700000" algn="tl">
                    <a:srgbClr val="FFFFFF"/>
                  </a:outerShdw>
                </a:effectLst>
              </a:rPr>
              <a:t>difficulty in starting to move </a:t>
            </a:r>
          </a:p>
          <a:p>
            <a:pPr algn="just" eaLnBrk="1" hangingPunct="1"/>
            <a:r>
              <a:rPr lang="en-GB" smtClean="0">
                <a:solidFill>
                  <a:srgbClr val="000000"/>
                </a:solidFill>
                <a:effectLst>
                  <a:outerShdw blurRad="38100" dist="38100" dir="2700000" algn="tl">
                    <a:srgbClr val="FFFFFF"/>
                  </a:outerShdw>
                </a:effectLst>
              </a:rPr>
              <a:t>writing becoming small and spidery </a:t>
            </a:r>
          </a:p>
          <a:p>
            <a:pPr eaLnBrk="1" hangingPunct="1"/>
            <a:endParaRPr lang="en-GB"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757238" y="325438"/>
            <a:ext cx="7626350" cy="909637"/>
          </a:xfrm>
        </p:spPr>
        <p:txBody>
          <a:bodyPr/>
          <a:lstStyle/>
          <a:p>
            <a:pPr eaLnBrk="1" hangingPunct="1">
              <a:defRPr/>
            </a:pPr>
            <a:r>
              <a:rPr lang="en-GB" sz="4000" smtClean="0">
                <a:latin typeface="Comic Sans MS" pitchFamily="66" charset="0"/>
              </a:rPr>
              <a:t>What is Parkinson’s disease?</a:t>
            </a:r>
          </a:p>
        </p:txBody>
      </p:sp>
      <p:sp>
        <p:nvSpPr>
          <p:cNvPr id="10243" name="Rectangle 3"/>
          <p:cNvSpPr>
            <a:spLocks noGrp="1" noChangeArrowheads="1"/>
          </p:cNvSpPr>
          <p:nvPr>
            <p:ph type="body" idx="1"/>
          </p:nvPr>
        </p:nvSpPr>
        <p:spPr>
          <a:xfrm>
            <a:off x="914400" y="1828800"/>
            <a:ext cx="7772400" cy="4114800"/>
          </a:xfrm>
        </p:spPr>
        <p:txBody>
          <a:bodyPr/>
          <a:lstStyle/>
          <a:p>
            <a:pPr eaLnBrk="1" hangingPunct="1">
              <a:defRPr/>
            </a:pPr>
            <a:r>
              <a:rPr lang="en-GB" sz="2800" smtClean="0"/>
              <a:t>Chronic, progressive, neurological degenerative disease</a:t>
            </a:r>
          </a:p>
          <a:p>
            <a:pPr eaLnBrk="1" hangingPunct="1">
              <a:defRPr/>
            </a:pPr>
            <a:r>
              <a:rPr lang="en-GB" sz="2800" smtClean="0"/>
              <a:t>degeneration of dopaminergic neurones in substantia nigra</a:t>
            </a:r>
          </a:p>
          <a:p>
            <a:pPr eaLnBrk="1" hangingPunct="1">
              <a:defRPr/>
            </a:pPr>
            <a:r>
              <a:rPr lang="en-GB" sz="2800" smtClean="0"/>
              <a:t>80- 90% depletion of dopamine in the substantia nigra</a:t>
            </a:r>
          </a:p>
          <a:p>
            <a:pPr eaLnBrk="1" hangingPunct="1">
              <a:defRPr/>
            </a:pPr>
            <a:r>
              <a:rPr lang="en-GB" sz="2800" smtClean="0"/>
              <a:t>Lewy bodies usually seen in PD but also seen in other conditions (i.e. Dementia)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p:cTn id="7" dur="500" fill="hold"/>
                                        <p:tgtEl>
                                          <p:spTgt spid="10242"/>
                                        </p:tgtEl>
                                        <p:attrNameLst>
                                          <p:attrName>ppt_w</p:attrName>
                                        </p:attrNameLst>
                                      </p:cBhvr>
                                      <p:tavLst>
                                        <p:tav tm="0">
                                          <p:val>
                                            <p:fltVal val="0"/>
                                          </p:val>
                                        </p:tav>
                                        <p:tav tm="100000">
                                          <p:val>
                                            <p:strVal val="#ppt_w"/>
                                          </p:val>
                                        </p:tav>
                                      </p:tavLst>
                                    </p:anim>
                                    <p:anim calcmode="lin" valueType="num">
                                      <p:cBhvr>
                                        <p:cTn id="8" dur="500" fill="hold"/>
                                        <p:tgtEl>
                                          <p:spTgt spid="1024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0243">
                                            <p:txEl>
                                              <p:pRg st="0" end="0"/>
                                            </p:txEl>
                                          </p:spTgt>
                                        </p:tgtEl>
                                        <p:attrNameLst>
                                          <p:attrName>style.visibility</p:attrName>
                                        </p:attrNameLst>
                                      </p:cBhvr>
                                      <p:to>
                                        <p:strVal val="visible"/>
                                      </p:to>
                                    </p:set>
                                    <p:anim calcmode="lin" valueType="num">
                                      <p:cBhvr>
                                        <p:cTn id="13" dur="500" fill="hold"/>
                                        <p:tgtEl>
                                          <p:spTgt spid="1024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024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0243">
                                            <p:txEl>
                                              <p:pRg st="1" end="1"/>
                                            </p:txEl>
                                          </p:spTgt>
                                        </p:tgtEl>
                                        <p:attrNameLst>
                                          <p:attrName>style.visibility</p:attrName>
                                        </p:attrNameLst>
                                      </p:cBhvr>
                                      <p:to>
                                        <p:strVal val="visible"/>
                                      </p:to>
                                    </p:set>
                                    <p:anim calcmode="lin" valueType="num">
                                      <p:cBhvr>
                                        <p:cTn id="19" dur="500" fill="hold"/>
                                        <p:tgtEl>
                                          <p:spTgt spid="1024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1024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0243">
                                            <p:txEl>
                                              <p:pRg st="2" end="2"/>
                                            </p:txEl>
                                          </p:spTgt>
                                        </p:tgtEl>
                                        <p:attrNameLst>
                                          <p:attrName>style.visibility</p:attrName>
                                        </p:attrNameLst>
                                      </p:cBhvr>
                                      <p:to>
                                        <p:strVal val="visible"/>
                                      </p:to>
                                    </p:set>
                                    <p:anim calcmode="lin" valueType="num">
                                      <p:cBhvr>
                                        <p:cTn id="25" dur="500" fill="hold"/>
                                        <p:tgtEl>
                                          <p:spTgt spid="1024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1024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0243">
                                            <p:txEl>
                                              <p:pRg st="3" end="3"/>
                                            </p:txEl>
                                          </p:spTgt>
                                        </p:tgtEl>
                                        <p:attrNameLst>
                                          <p:attrName>style.visibility</p:attrName>
                                        </p:attrNameLst>
                                      </p:cBhvr>
                                      <p:to>
                                        <p:strVal val="visible"/>
                                      </p:to>
                                    </p:set>
                                    <p:anim calcmode="lin" valueType="num">
                                      <p:cBhvr>
                                        <p:cTn id="31" dur="500" fill="hold"/>
                                        <p:tgtEl>
                                          <p:spTgt spid="10243">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10243">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1026"/>
          <p:cNvSpPr>
            <a:spLocks noGrp="1" noChangeArrowheads="1"/>
          </p:cNvSpPr>
          <p:nvPr>
            <p:ph type="title"/>
          </p:nvPr>
        </p:nvSpPr>
        <p:spPr/>
        <p:txBody>
          <a:bodyPr/>
          <a:lstStyle/>
          <a:p>
            <a:pPr eaLnBrk="1" hangingPunct="1">
              <a:defRPr/>
            </a:pPr>
            <a:r>
              <a:rPr lang="en-GB" smtClean="0"/>
              <a:t>MSA</a:t>
            </a:r>
          </a:p>
        </p:txBody>
      </p:sp>
      <p:sp>
        <p:nvSpPr>
          <p:cNvPr id="220163" name="Rectangle 1027"/>
          <p:cNvSpPr>
            <a:spLocks noGrp="1" noChangeArrowheads="1"/>
          </p:cNvSpPr>
          <p:nvPr>
            <p:ph type="body" idx="1"/>
          </p:nvPr>
        </p:nvSpPr>
        <p:spPr/>
        <p:txBody>
          <a:bodyPr/>
          <a:lstStyle/>
          <a:p>
            <a:pPr algn="just" eaLnBrk="1" hangingPunct="1"/>
            <a:r>
              <a:rPr lang="en-GB" smtClean="0">
                <a:solidFill>
                  <a:srgbClr val="000000"/>
                </a:solidFill>
                <a:effectLst>
                  <a:outerShdw blurRad="38100" dist="38100" dir="2700000" algn="tl">
                    <a:srgbClr val="FFFFFF"/>
                  </a:outerShdw>
                </a:effectLst>
              </a:rPr>
              <a:t>Cerebellar </a:t>
            </a:r>
          </a:p>
          <a:p>
            <a:pPr algn="just" eaLnBrk="1" hangingPunct="1"/>
            <a:r>
              <a:rPr lang="en-GB" smtClean="0">
                <a:solidFill>
                  <a:srgbClr val="000000"/>
                </a:solidFill>
                <a:effectLst>
                  <a:outerShdw blurRad="38100" dist="38100" dir="2700000" algn="tl">
                    <a:srgbClr val="FFFFFF"/>
                  </a:outerShdw>
                </a:effectLst>
              </a:rPr>
              <a:t>feeling clumsy, dropping things </a:t>
            </a:r>
          </a:p>
          <a:p>
            <a:pPr algn="just" eaLnBrk="1" hangingPunct="1"/>
            <a:r>
              <a:rPr lang="en-GB" smtClean="0">
                <a:solidFill>
                  <a:srgbClr val="000000"/>
                </a:solidFill>
                <a:effectLst>
                  <a:outerShdw blurRad="38100" dist="38100" dir="2700000" algn="tl">
                    <a:srgbClr val="FFFFFF"/>
                  </a:outerShdw>
                </a:effectLst>
              </a:rPr>
              <a:t>finding it difficult to fasten buttons </a:t>
            </a:r>
          </a:p>
          <a:p>
            <a:pPr algn="just" eaLnBrk="1" hangingPunct="1"/>
            <a:r>
              <a:rPr lang="en-GB" smtClean="0">
                <a:solidFill>
                  <a:srgbClr val="000000"/>
                </a:solidFill>
                <a:effectLst>
                  <a:outerShdw blurRad="38100" dist="38100" dir="2700000" algn="tl">
                    <a:srgbClr val="FFFFFF"/>
                  </a:outerShdw>
                </a:effectLst>
              </a:rPr>
              <a:t>feeling unsteady in crowds </a:t>
            </a:r>
          </a:p>
          <a:p>
            <a:pPr algn="just" eaLnBrk="1" hangingPunct="1"/>
            <a:r>
              <a:rPr lang="en-GB" smtClean="0">
                <a:solidFill>
                  <a:srgbClr val="000000"/>
                </a:solidFill>
                <a:effectLst>
                  <a:outerShdw blurRad="38100" dist="38100" dir="2700000" algn="tl">
                    <a:srgbClr val="FFFFFF"/>
                  </a:outerShdw>
                </a:effectLst>
              </a:rPr>
              <a:t>unable to balance without support </a:t>
            </a:r>
          </a:p>
          <a:p>
            <a:pPr algn="just" eaLnBrk="1" hangingPunct="1"/>
            <a:r>
              <a:rPr lang="en-GB" smtClean="0">
                <a:solidFill>
                  <a:srgbClr val="000000"/>
                </a:solidFill>
                <a:effectLst>
                  <a:outerShdw blurRad="38100" dist="38100" dir="2700000" algn="tl">
                    <a:srgbClr val="FFFFFF"/>
                  </a:outerShdw>
                </a:effectLst>
              </a:rPr>
              <a:t>difficulty writing </a:t>
            </a:r>
          </a:p>
          <a:p>
            <a:pPr algn="just" eaLnBrk="1" hangingPunct="1"/>
            <a:r>
              <a:rPr lang="en-GB" smtClean="0">
                <a:solidFill>
                  <a:srgbClr val="000000"/>
                </a:solidFill>
                <a:effectLst>
                  <a:outerShdw blurRad="38100" dist="38100" dir="2700000" algn="tl">
                    <a:srgbClr val="FFFFFF"/>
                  </a:outerShdw>
                </a:effectLst>
              </a:rPr>
              <a:t>slurred speech </a:t>
            </a:r>
          </a:p>
          <a:p>
            <a:pPr eaLnBrk="1" hangingPunct="1"/>
            <a:endParaRPr lang="en-GB"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lstStyle/>
          <a:p>
            <a:pPr eaLnBrk="1" hangingPunct="1">
              <a:defRPr/>
            </a:pPr>
            <a:r>
              <a:rPr lang="en-GB" smtClean="0"/>
              <a:t> </a:t>
            </a:r>
            <a:r>
              <a:rPr lang="en-GB" smtClean="0">
                <a:solidFill>
                  <a:srgbClr val="000000"/>
                </a:solidFill>
                <a:effectLst>
                  <a:outerShdw blurRad="38100" dist="38100" dir="2700000" algn="tl">
                    <a:srgbClr val="FFFFFF"/>
                  </a:outerShdw>
                </a:effectLst>
              </a:rPr>
              <a:t>Autonomic </a:t>
            </a:r>
          </a:p>
        </p:txBody>
      </p:sp>
      <p:sp>
        <p:nvSpPr>
          <p:cNvPr id="221187" name="Rectangle 3"/>
          <p:cNvSpPr>
            <a:spLocks noGrp="1" noChangeArrowheads="1"/>
          </p:cNvSpPr>
          <p:nvPr>
            <p:ph type="body" idx="1"/>
          </p:nvPr>
        </p:nvSpPr>
        <p:spPr/>
        <p:txBody>
          <a:bodyPr/>
          <a:lstStyle/>
          <a:p>
            <a:pPr algn="just" eaLnBrk="1" hangingPunct="1">
              <a:lnSpc>
                <a:spcPct val="90000"/>
              </a:lnSpc>
            </a:pPr>
            <a:endParaRPr lang="en-GB" sz="2800" smtClean="0">
              <a:solidFill>
                <a:srgbClr val="000000"/>
              </a:solidFill>
              <a:effectLst>
                <a:outerShdw blurRad="38100" dist="38100" dir="2700000" algn="tl">
                  <a:srgbClr val="FFFFFF"/>
                </a:outerShdw>
              </a:effectLst>
            </a:endParaRPr>
          </a:p>
          <a:p>
            <a:pPr algn="just" eaLnBrk="1" hangingPunct="1">
              <a:lnSpc>
                <a:spcPct val="90000"/>
              </a:lnSpc>
            </a:pPr>
            <a:r>
              <a:rPr lang="en-GB" sz="2800" smtClean="0">
                <a:solidFill>
                  <a:srgbClr val="000000"/>
                </a:solidFill>
                <a:effectLst>
                  <a:outerShdw blurRad="38100" dist="38100" dir="2700000" algn="tl">
                    <a:srgbClr val="FFFFFF"/>
                  </a:outerShdw>
                </a:effectLst>
              </a:rPr>
              <a:t>bladder problems </a:t>
            </a:r>
          </a:p>
          <a:p>
            <a:pPr algn="just" eaLnBrk="1" hangingPunct="1">
              <a:lnSpc>
                <a:spcPct val="90000"/>
              </a:lnSpc>
            </a:pPr>
            <a:r>
              <a:rPr lang="en-GB" sz="2800" smtClean="0">
                <a:solidFill>
                  <a:srgbClr val="000000"/>
                </a:solidFill>
                <a:effectLst>
                  <a:outerShdw blurRad="38100" dist="38100" dir="2700000" algn="tl">
                    <a:srgbClr val="FFFFFF"/>
                  </a:outerShdw>
                </a:effectLst>
              </a:rPr>
              <a:t>difficulty with erections </a:t>
            </a:r>
          </a:p>
          <a:p>
            <a:pPr algn="just" eaLnBrk="1" hangingPunct="1">
              <a:lnSpc>
                <a:spcPct val="90000"/>
              </a:lnSpc>
            </a:pPr>
            <a:r>
              <a:rPr lang="en-GB" sz="2800" smtClean="0">
                <a:solidFill>
                  <a:srgbClr val="000000"/>
                </a:solidFill>
                <a:effectLst>
                  <a:outerShdw blurRad="38100" dist="38100" dir="2700000" algn="tl">
                    <a:srgbClr val="FFFFFF"/>
                  </a:outerShdw>
                </a:effectLst>
              </a:rPr>
              <a:t>feeling dizzy or fainting (blood pressure problems) </a:t>
            </a:r>
          </a:p>
          <a:p>
            <a:pPr algn="just" eaLnBrk="1" hangingPunct="1">
              <a:lnSpc>
                <a:spcPct val="90000"/>
              </a:lnSpc>
            </a:pPr>
            <a:r>
              <a:rPr lang="en-GB" sz="2800" smtClean="0">
                <a:solidFill>
                  <a:srgbClr val="000000"/>
                </a:solidFill>
                <a:effectLst>
                  <a:outerShdw blurRad="38100" dist="38100" dir="2700000" algn="tl">
                    <a:srgbClr val="FFFFFF"/>
                  </a:outerShdw>
                </a:effectLst>
              </a:rPr>
              <a:t>pain around neck and shoulders </a:t>
            </a:r>
          </a:p>
          <a:p>
            <a:pPr algn="just" eaLnBrk="1" hangingPunct="1">
              <a:lnSpc>
                <a:spcPct val="90000"/>
              </a:lnSpc>
            </a:pPr>
            <a:r>
              <a:rPr lang="en-GB" sz="2800" smtClean="0">
                <a:solidFill>
                  <a:srgbClr val="000000"/>
                </a:solidFill>
                <a:effectLst>
                  <a:outerShdw blurRad="38100" dist="38100" dir="2700000" algn="tl">
                    <a:srgbClr val="FFFFFF"/>
                  </a:outerShdw>
                </a:effectLst>
              </a:rPr>
              <a:t>constipation </a:t>
            </a:r>
          </a:p>
          <a:p>
            <a:pPr algn="just" eaLnBrk="1" hangingPunct="1">
              <a:lnSpc>
                <a:spcPct val="90000"/>
              </a:lnSpc>
            </a:pPr>
            <a:r>
              <a:rPr lang="en-GB" sz="2800" smtClean="0">
                <a:solidFill>
                  <a:srgbClr val="000000"/>
                </a:solidFill>
                <a:effectLst>
                  <a:outerShdw blurRad="38100" dist="38100" dir="2700000" algn="tl">
                    <a:srgbClr val="FFFFFF"/>
                  </a:outerShdw>
                </a:effectLst>
              </a:rPr>
              <a:t>cold hands and feet </a:t>
            </a:r>
          </a:p>
          <a:p>
            <a:pPr algn="just" eaLnBrk="1" hangingPunct="1">
              <a:lnSpc>
                <a:spcPct val="90000"/>
              </a:lnSpc>
            </a:pPr>
            <a:r>
              <a:rPr lang="en-GB" sz="2800" smtClean="0">
                <a:solidFill>
                  <a:srgbClr val="000000"/>
                </a:solidFill>
                <a:effectLst>
                  <a:outerShdw blurRad="38100" dist="38100" dir="2700000" algn="tl">
                    <a:srgbClr val="FFFFFF"/>
                  </a:outerShdw>
                </a:effectLst>
              </a:rPr>
              <a:t>inability to sweat </a:t>
            </a:r>
          </a:p>
          <a:p>
            <a:pPr eaLnBrk="1" hangingPunct="1">
              <a:lnSpc>
                <a:spcPct val="90000"/>
              </a:lnSpc>
            </a:pPr>
            <a:endParaRPr lang="en-GB" sz="2800"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1026"/>
          <p:cNvSpPr>
            <a:spLocks noGrp="1" noChangeArrowheads="1"/>
          </p:cNvSpPr>
          <p:nvPr>
            <p:ph type="title"/>
          </p:nvPr>
        </p:nvSpPr>
        <p:spPr/>
        <p:txBody>
          <a:bodyPr/>
          <a:lstStyle/>
          <a:p>
            <a:pPr eaLnBrk="1" hangingPunct="1">
              <a:defRPr/>
            </a:pPr>
            <a:r>
              <a:rPr lang="en-GB" smtClean="0"/>
              <a:t>MSA</a:t>
            </a:r>
          </a:p>
        </p:txBody>
      </p:sp>
      <p:sp>
        <p:nvSpPr>
          <p:cNvPr id="222211" name="Rectangle 1027"/>
          <p:cNvSpPr>
            <a:spLocks noGrp="1" noChangeArrowheads="1"/>
          </p:cNvSpPr>
          <p:nvPr>
            <p:ph type="body" idx="1"/>
          </p:nvPr>
        </p:nvSpPr>
        <p:spPr/>
        <p:txBody>
          <a:bodyPr/>
          <a:lstStyle/>
          <a:p>
            <a:pPr algn="just" eaLnBrk="1" hangingPunct="1">
              <a:lnSpc>
                <a:spcPct val="90000"/>
              </a:lnSpc>
            </a:pPr>
            <a:r>
              <a:rPr lang="en-GB" sz="2800" smtClean="0">
                <a:solidFill>
                  <a:srgbClr val="000000"/>
                </a:solidFill>
                <a:effectLst>
                  <a:outerShdw blurRad="38100" dist="38100" dir="2700000" algn="tl">
                    <a:srgbClr val="FFFFFF"/>
                  </a:outerShdw>
                </a:effectLst>
              </a:rPr>
              <a:t>weakness in arms and legs </a:t>
            </a:r>
          </a:p>
          <a:p>
            <a:pPr algn="just" eaLnBrk="1" hangingPunct="1">
              <a:lnSpc>
                <a:spcPct val="90000"/>
              </a:lnSpc>
            </a:pPr>
            <a:r>
              <a:rPr lang="en-GB" sz="2800" smtClean="0">
                <a:solidFill>
                  <a:srgbClr val="000000"/>
                </a:solidFill>
                <a:effectLst>
                  <a:outerShdw blurRad="38100" dist="38100" dir="2700000" algn="tl">
                    <a:srgbClr val="FFFFFF"/>
                  </a:outerShdw>
                </a:effectLst>
              </a:rPr>
              <a:t>heightened emotional response, laughing or crying </a:t>
            </a:r>
          </a:p>
          <a:p>
            <a:pPr algn="just" eaLnBrk="1" hangingPunct="1">
              <a:lnSpc>
                <a:spcPct val="90000"/>
              </a:lnSpc>
            </a:pPr>
            <a:r>
              <a:rPr lang="en-GB" sz="2800" smtClean="0">
                <a:solidFill>
                  <a:srgbClr val="000000"/>
                </a:solidFill>
                <a:effectLst>
                  <a:outerShdw blurRad="38100" dist="38100" dir="2700000" algn="tl">
                    <a:srgbClr val="FFFFFF"/>
                  </a:outerShdw>
                </a:effectLst>
              </a:rPr>
              <a:t>restless sleep </a:t>
            </a:r>
          </a:p>
          <a:p>
            <a:pPr algn="just" eaLnBrk="1" hangingPunct="1">
              <a:lnSpc>
                <a:spcPct val="90000"/>
              </a:lnSpc>
            </a:pPr>
            <a:r>
              <a:rPr lang="en-GB" sz="2800" smtClean="0">
                <a:solidFill>
                  <a:srgbClr val="000000"/>
                </a:solidFill>
                <a:effectLst>
                  <a:outerShdw blurRad="38100" dist="38100" dir="2700000" algn="tl">
                    <a:srgbClr val="FFFFFF"/>
                  </a:outerShdw>
                </a:effectLst>
              </a:rPr>
              <a:t>nightmares </a:t>
            </a:r>
          </a:p>
          <a:p>
            <a:pPr algn="just" eaLnBrk="1" hangingPunct="1">
              <a:lnSpc>
                <a:spcPct val="90000"/>
              </a:lnSpc>
            </a:pPr>
            <a:r>
              <a:rPr lang="en-GB" sz="2800" smtClean="0">
                <a:solidFill>
                  <a:srgbClr val="000000"/>
                </a:solidFill>
                <a:effectLst>
                  <a:outerShdw blurRad="38100" dist="38100" dir="2700000" algn="tl">
                    <a:srgbClr val="FFFFFF"/>
                  </a:outerShdw>
                </a:effectLst>
              </a:rPr>
              <a:t>noisy breathing during the day, snoring at night </a:t>
            </a:r>
          </a:p>
          <a:p>
            <a:pPr algn="just" eaLnBrk="1" hangingPunct="1">
              <a:lnSpc>
                <a:spcPct val="90000"/>
              </a:lnSpc>
            </a:pPr>
            <a:r>
              <a:rPr lang="en-GB" sz="2800" smtClean="0">
                <a:solidFill>
                  <a:srgbClr val="000000"/>
                </a:solidFill>
                <a:effectLst>
                  <a:outerShdw blurRad="38100" dist="38100" dir="2700000" algn="tl">
                    <a:srgbClr val="FFFFFF"/>
                  </a:outerShdw>
                </a:effectLst>
              </a:rPr>
              <a:t>unintentional sighing </a:t>
            </a:r>
          </a:p>
          <a:p>
            <a:pPr algn="just" eaLnBrk="1" hangingPunct="1">
              <a:lnSpc>
                <a:spcPct val="90000"/>
              </a:lnSpc>
            </a:pPr>
            <a:r>
              <a:rPr lang="en-GB" sz="2800" smtClean="0">
                <a:solidFill>
                  <a:srgbClr val="000000"/>
                </a:solidFill>
                <a:effectLst>
                  <a:outerShdw blurRad="38100" dist="38100" dir="2700000" algn="tl">
                    <a:srgbClr val="FFFFFF"/>
                  </a:outerShdw>
                </a:effectLst>
              </a:rPr>
              <a:t>swallowing problems, difficulty chewing, choking episodes </a:t>
            </a:r>
          </a:p>
          <a:p>
            <a:pPr algn="just" eaLnBrk="1" hangingPunct="1">
              <a:lnSpc>
                <a:spcPct val="90000"/>
              </a:lnSpc>
            </a:pPr>
            <a:r>
              <a:rPr lang="en-GB" sz="2800" smtClean="0">
                <a:solidFill>
                  <a:srgbClr val="000000"/>
                </a:solidFill>
                <a:effectLst>
                  <a:outerShdw blurRad="38100" dist="38100" dir="2700000" algn="tl">
                    <a:srgbClr val="FFFFFF"/>
                  </a:outerShdw>
                </a:effectLst>
              </a:rPr>
              <a:t>weak, quiet voice </a:t>
            </a:r>
          </a:p>
          <a:p>
            <a:pPr eaLnBrk="1" hangingPunct="1">
              <a:lnSpc>
                <a:spcPct val="90000"/>
              </a:lnSpc>
            </a:pPr>
            <a:endParaRPr lang="en-GB" sz="2800"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lstStyle/>
          <a:p>
            <a:pPr eaLnBrk="1" hangingPunct="1">
              <a:defRPr/>
            </a:pPr>
            <a:r>
              <a:rPr lang="en-GB" smtClean="0"/>
              <a:t>MSA</a:t>
            </a:r>
          </a:p>
        </p:txBody>
      </p:sp>
      <p:sp>
        <p:nvSpPr>
          <p:cNvPr id="223235" name="Rectangle 3"/>
          <p:cNvSpPr>
            <a:spLocks noGrp="1" noChangeArrowheads="1"/>
          </p:cNvSpPr>
          <p:nvPr>
            <p:ph type="body" idx="1"/>
          </p:nvPr>
        </p:nvSpPr>
        <p:spPr/>
        <p:txBody>
          <a:bodyPr/>
          <a:lstStyle/>
          <a:p>
            <a:pPr algn="just" eaLnBrk="1" hangingPunct="1">
              <a:lnSpc>
                <a:spcPct val="90000"/>
              </a:lnSpc>
              <a:buFont typeface="Wingdings" panose="05000000000000000000" pitchFamily="2" charset="2"/>
              <a:buNone/>
              <a:defRPr/>
            </a:pPr>
            <a:r>
              <a:rPr lang="en-GB" u="sng" smtClean="0">
                <a:solidFill>
                  <a:srgbClr val="000000"/>
                </a:solidFill>
                <a:effectLst>
                  <a:outerShdw blurRad="38100" dist="38100" dir="2700000" algn="tl">
                    <a:srgbClr val="FFFFFF"/>
                  </a:outerShdw>
                </a:effectLst>
              </a:rPr>
              <a:t>Movement problems</a:t>
            </a:r>
            <a:r>
              <a:rPr lang="en-GB" smtClean="0">
                <a:solidFill>
                  <a:srgbClr val="000000"/>
                </a:solidFill>
                <a:effectLst>
                  <a:outerShdw blurRad="38100" dist="38100" dir="2700000" algn="tl">
                    <a:srgbClr val="FFFFFF"/>
                  </a:outerShdw>
                </a:effectLst>
              </a:rPr>
              <a:t> - drugs to help stiffness and slowness are the same drugs used in Parkinson's disease (PD). They are not as effective in MSA and can make blood pressure problems worse. It may take time to find what suits you best. </a:t>
            </a:r>
          </a:p>
          <a:p>
            <a:pPr algn="just" eaLnBrk="1" hangingPunct="1">
              <a:lnSpc>
                <a:spcPct val="90000"/>
              </a:lnSpc>
              <a:defRPr/>
            </a:pPr>
            <a:r>
              <a:rPr lang="en-GB" smtClean="0">
                <a:solidFill>
                  <a:srgbClr val="000000"/>
                </a:solidFill>
                <a:effectLst>
                  <a:outerShdw blurRad="38100" dist="38100" dir="2700000" algn="tl">
                    <a:srgbClr val="FFFFFF"/>
                  </a:outerShdw>
                </a:effectLst>
              </a:rPr>
              <a:t>L-Dopa (Madopar or Sinemet) </a:t>
            </a:r>
          </a:p>
          <a:p>
            <a:pPr algn="just" eaLnBrk="1" hangingPunct="1">
              <a:lnSpc>
                <a:spcPct val="90000"/>
              </a:lnSpc>
              <a:defRPr/>
            </a:pPr>
            <a:r>
              <a:rPr lang="en-GB" smtClean="0">
                <a:solidFill>
                  <a:srgbClr val="000000"/>
                </a:solidFill>
                <a:effectLst>
                  <a:outerShdw blurRad="38100" dist="38100" dir="2700000" algn="tl">
                    <a:srgbClr val="FFFFFF"/>
                  </a:outerShdw>
                </a:effectLst>
              </a:rPr>
              <a:t>Amantadine (Symmetrel) </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p:txBody>
          <a:bodyPr/>
          <a:lstStyle/>
          <a:p>
            <a:pPr eaLnBrk="1" hangingPunct="1">
              <a:defRPr/>
            </a:pPr>
            <a:r>
              <a:rPr lang="en-GB" u="sng" smtClean="0">
                <a:solidFill>
                  <a:srgbClr val="000000"/>
                </a:solidFill>
                <a:effectLst>
                  <a:outerShdw blurRad="38100" dist="38100" dir="2700000" algn="tl">
                    <a:srgbClr val="FFFFFF"/>
                  </a:outerShdw>
                </a:effectLst>
                <a:latin typeface="Verdana" pitchFamily="34" charset="0"/>
              </a:rPr>
              <a:t>Blood pressure problems</a:t>
            </a:r>
            <a:r>
              <a:rPr lang="en-GB" smtClean="0">
                <a:solidFill>
                  <a:srgbClr val="000000"/>
                </a:solidFill>
                <a:effectLst>
                  <a:outerShdw blurRad="38100" dist="38100" dir="2700000" algn="tl">
                    <a:srgbClr val="FFFFFF"/>
                  </a:outerShdw>
                </a:effectLst>
                <a:latin typeface="Verdana" pitchFamily="34" charset="0"/>
              </a:rPr>
              <a:t> </a:t>
            </a:r>
          </a:p>
        </p:txBody>
      </p:sp>
      <p:sp>
        <p:nvSpPr>
          <p:cNvPr id="224259" name="Rectangle 3"/>
          <p:cNvSpPr>
            <a:spLocks noGrp="1" noChangeArrowheads="1"/>
          </p:cNvSpPr>
          <p:nvPr>
            <p:ph type="body" idx="1"/>
          </p:nvPr>
        </p:nvSpPr>
        <p:spPr/>
        <p:txBody>
          <a:bodyPr/>
          <a:lstStyle/>
          <a:p>
            <a:pPr algn="just" eaLnBrk="1" hangingPunct="1">
              <a:lnSpc>
                <a:spcPct val="90000"/>
              </a:lnSpc>
            </a:pPr>
            <a:r>
              <a:rPr lang="en-GB" sz="2800" smtClean="0">
                <a:solidFill>
                  <a:srgbClr val="000000"/>
                </a:solidFill>
                <a:effectLst>
                  <a:outerShdw blurRad="38100" dist="38100" dir="2700000" algn="tl">
                    <a:srgbClr val="FFFFFF"/>
                  </a:outerShdw>
                </a:effectLst>
              </a:rPr>
              <a:t>Fludrocortisone (Florinef) - A steroid, taken in very small doses; may cause ankle swelling. </a:t>
            </a:r>
          </a:p>
          <a:p>
            <a:pPr algn="just" eaLnBrk="1" hangingPunct="1">
              <a:lnSpc>
                <a:spcPct val="90000"/>
              </a:lnSpc>
            </a:pPr>
            <a:r>
              <a:rPr lang="en-GB" sz="2800" smtClean="0">
                <a:solidFill>
                  <a:srgbClr val="000000"/>
                </a:solidFill>
                <a:effectLst>
                  <a:outerShdw blurRad="38100" dist="38100" dir="2700000" algn="tl">
                    <a:srgbClr val="FFFFFF"/>
                  </a:outerShdw>
                </a:effectLst>
              </a:rPr>
              <a:t>Ephedrine - Works quickly to raise the blood pressure, usually taken three times a day. </a:t>
            </a:r>
          </a:p>
          <a:p>
            <a:pPr algn="just" eaLnBrk="1" hangingPunct="1">
              <a:lnSpc>
                <a:spcPct val="90000"/>
              </a:lnSpc>
            </a:pPr>
            <a:r>
              <a:rPr lang="en-GB" sz="2800" smtClean="0">
                <a:solidFill>
                  <a:srgbClr val="000000"/>
                </a:solidFill>
                <a:effectLst>
                  <a:outerShdw blurRad="38100" dist="38100" dir="2700000" algn="tl">
                    <a:srgbClr val="FFFFFF"/>
                  </a:outerShdw>
                </a:effectLst>
              </a:rPr>
              <a:t>Midodrine (Gutron) - Works quickly to raise the blood pressure (within 30-60 minutes), usually taken three times a day. Only prescribed by specialists. </a:t>
            </a:r>
          </a:p>
          <a:p>
            <a:pPr eaLnBrk="1" hangingPunct="1">
              <a:lnSpc>
                <a:spcPct val="90000"/>
              </a:lnSpc>
            </a:pPr>
            <a:endParaRPr lang="en-GB" sz="2800" smtClean="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p:txBody>
          <a:bodyPr/>
          <a:lstStyle/>
          <a:p>
            <a:pPr eaLnBrk="1" hangingPunct="1">
              <a:defRPr/>
            </a:pPr>
            <a:r>
              <a:rPr lang="en-GB" u="sng" smtClean="0">
                <a:solidFill>
                  <a:srgbClr val="000000"/>
                </a:solidFill>
                <a:effectLst>
                  <a:outerShdw blurRad="38100" dist="38100" dir="2700000" algn="tl">
                    <a:srgbClr val="FFFFFF"/>
                  </a:outerShdw>
                </a:effectLst>
                <a:latin typeface="Verdana" pitchFamily="34" charset="0"/>
              </a:rPr>
              <a:t>Bladder problems</a:t>
            </a:r>
            <a:r>
              <a:rPr lang="en-GB" smtClean="0">
                <a:solidFill>
                  <a:srgbClr val="000000"/>
                </a:solidFill>
                <a:effectLst>
                  <a:outerShdw blurRad="38100" dist="38100" dir="2700000" algn="tl">
                    <a:srgbClr val="FFFFFF"/>
                  </a:outerShdw>
                </a:effectLst>
                <a:latin typeface="Verdana" pitchFamily="34" charset="0"/>
              </a:rPr>
              <a:t> </a:t>
            </a:r>
          </a:p>
        </p:txBody>
      </p:sp>
      <p:sp>
        <p:nvSpPr>
          <p:cNvPr id="225283" name="Rectangle 3"/>
          <p:cNvSpPr>
            <a:spLocks noGrp="1" noChangeArrowheads="1"/>
          </p:cNvSpPr>
          <p:nvPr>
            <p:ph type="body" idx="1"/>
          </p:nvPr>
        </p:nvSpPr>
        <p:spPr/>
        <p:txBody>
          <a:bodyPr/>
          <a:lstStyle/>
          <a:p>
            <a:pPr algn="just" eaLnBrk="1" hangingPunct="1">
              <a:lnSpc>
                <a:spcPct val="90000"/>
              </a:lnSpc>
            </a:pPr>
            <a:r>
              <a:rPr lang="en-GB" sz="2800" smtClean="0">
                <a:solidFill>
                  <a:srgbClr val="000000"/>
                </a:solidFill>
                <a:effectLst>
                  <a:outerShdw blurRad="38100" dist="38100" dir="2700000" algn="tl">
                    <a:srgbClr val="FFFFFF"/>
                  </a:outerShdw>
                </a:effectLst>
              </a:rPr>
              <a:t>drugs can reduce urgency and frequency problems </a:t>
            </a:r>
          </a:p>
          <a:p>
            <a:pPr algn="just" eaLnBrk="1" hangingPunct="1">
              <a:lnSpc>
                <a:spcPct val="90000"/>
              </a:lnSpc>
            </a:pPr>
            <a:r>
              <a:rPr lang="en-GB" sz="2800" smtClean="0">
                <a:solidFill>
                  <a:srgbClr val="000000"/>
                </a:solidFill>
                <a:effectLst>
                  <a:outerShdw blurRad="38100" dist="38100" dir="2700000" algn="tl">
                    <a:srgbClr val="FFFFFF"/>
                  </a:outerShdw>
                </a:effectLst>
              </a:rPr>
              <a:t>Oxybutinin (Ditropan) - improves bladder control </a:t>
            </a:r>
          </a:p>
          <a:p>
            <a:pPr algn="just" eaLnBrk="1" hangingPunct="1">
              <a:lnSpc>
                <a:spcPct val="90000"/>
              </a:lnSpc>
            </a:pPr>
            <a:r>
              <a:rPr lang="en-GB" sz="2800" smtClean="0">
                <a:solidFill>
                  <a:srgbClr val="000000"/>
                </a:solidFill>
                <a:effectLst>
                  <a:outerShdw blurRad="38100" dist="38100" dir="2700000" algn="tl">
                    <a:srgbClr val="FFFFFF"/>
                  </a:outerShdw>
                </a:effectLst>
              </a:rPr>
              <a:t>DDAVP (Desmopressin) - used to reduce the production of urine overnight </a:t>
            </a:r>
          </a:p>
          <a:p>
            <a:pPr algn="just" eaLnBrk="1" hangingPunct="1">
              <a:lnSpc>
                <a:spcPct val="90000"/>
              </a:lnSpc>
            </a:pPr>
            <a:r>
              <a:rPr lang="en-GB" sz="2800" smtClean="0">
                <a:solidFill>
                  <a:srgbClr val="000000"/>
                </a:solidFill>
                <a:effectLst>
                  <a:outerShdw blurRad="38100" dist="38100" dir="2700000" algn="tl">
                    <a:srgbClr val="FFFFFF"/>
                  </a:outerShdw>
                </a:effectLst>
              </a:rPr>
              <a:t>Antibiotics - should be prescribed at the first signs of infection. Any infection in someone with MSA can worsen symptoms like postural hypotension dramatically.</a:t>
            </a:r>
            <a:br>
              <a:rPr lang="en-GB" sz="2800" smtClean="0">
                <a:solidFill>
                  <a:srgbClr val="000000"/>
                </a:solidFill>
                <a:effectLst>
                  <a:outerShdw blurRad="38100" dist="38100" dir="2700000" algn="tl">
                    <a:srgbClr val="FFFFFF"/>
                  </a:outerShdw>
                </a:effectLst>
              </a:rPr>
            </a:br>
            <a:r>
              <a:rPr lang="en-GB" sz="2800" smtClean="0">
                <a:solidFill>
                  <a:srgbClr val="000000"/>
                </a:solidFill>
                <a:effectLst>
                  <a:outerShdw blurRad="38100" dist="38100" dir="2700000" algn="tl">
                    <a:srgbClr val="FFFFFF"/>
                  </a:outerShdw>
                </a:effectLst>
              </a:rPr>
              <a:t/>
            </a:r>
            <a:br>
              <a:rPr lang="en-GB" sz="2800" smtClean="0">
                <a:solidFill>
                  <a:srgbClr val="000000"/>
                </a:solidFill>
                <a:effectLst>
                  <a:outerShdw blurRad="38100" dist="38100" dir="2700000" algn="tl">
                    <a:srgbClr val="FFFFFF"/>
                  </a:outerShdw>
                </a:effectLst>
              </a:rPr>
            </a:br>
            <a:endParaRPr lang="en-GB" sz="2800" smtClean="0">
              <a:solidFill>
                <a:srgbClr val="000000"/>
              </a:solidFill>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p:txBody>
          <a:bodyPr/>
          <a:lstStyle/>
          <a:p>
            <a:pPr eaLnBrk="1" hangingPunct="1"/>
            <a:r>
              <a:rPr lang="en-GB" b="1" smtClean="0">
                <a:solidFill>
                  <a:srgbClr val="000000"/>
                </a:solidFill>
                <a:effectLst>
                  <a:outerShdw blurRad="38100" dist="38100" dir="2700000" algn="tl">
                    <a:srgbClr val="FFFFFF"/>
                  </a:outerShdw>
                </a:effectLst>
                <a:latin typeface="Verdana" panose="020B0604030504040204" pitchFamily="34" charset="0"/>
              </a:rPr>
              <a:t/>
            </a:r>
            <a:br>
              <a:rPr lang="en-GB" b="1" smtClean="0">
                <a:solidFill>
                  <a:srgbClr val="000000"/>
                </a:solidFill>
                <a:effectLst>
                  <a:outerShdw blurRad="38100" dist="38100" dir="2700000" algn="tl">
                    <a:srgbClr val="FFFFFF"/>
                  </a:outerShdw>
                </a:effectLst>
                <a:latin typeface="Verdana" panose="020B0604030504040204" pitchFamily="34" charset="0"/>
              </a:rPr>
            </a:br>
            <a:r>
              <a:rPr lang="en-GB" b="1" smtClean="0">
                <a:solidFill>
                  <a:srgbClr val="000000"/>
                </a:solidFill>
                <a:effectLst>
                  <a:outerShdw blurRad="38100" dist="38100" dir="2700000" algn="tl">
                    <a:srgbClr val="FFFFFF"/>
                  </a:outerShdw>
                </a:effectLst>
                <a:latin typeface="Verdana" panose="020B0604030504040204" pitchFamily="34" charset="0"/>
              </a:rPr>
              <a:t>What are the first signs of MSA?</a:t>
            </a:r>
            <a:r>
              <a:rPr lang="en-GB" smtClean="0">
                <a:solidFill>
                  <a:srgbClr val="000000"/>
                </a:solidFill>
                <a:effectLst>
                  <a:outerShdw blurRad="38100" dist="38100" dir="2700000" algn="tl">
                    <a:srgbClr val="FFFFFF"/>
                  </a:outerShdw>
                </a:effectLst>
                <a:latin typeface="Verdana" panose="020B0604030504040204" pitchFamily="34" charset="0"/>
              </a:rPr>
              <a:t/>
            </a:r>
            <a:br>
              <a:rPr lang="en-GB" smtClean="0">
                <a:solidFill>
                  <a:srgbClr val="000000"/>
                </a:solidFill>
                <a:effectLst>
                  <a:outerShdw blurRad="38100" dist="38100" dir="2700000" algn="tl">
                    <a:srgbClr val="FFFFFF"/>
                  </a:outerShdw>
                </a:effectLst>
                <a:latin typeface="Verdana" panose="020B0604030504040204" pitchFamily="34" charset="0"/>
              </a:rPr>
            </a:br>
            <a:endParaRPr lang="en-GB" smtClean="0">
              <a:solidFill>
                <a:srgbClr val="000000"/>
              </a:solidFill>
              <a:effectLst>
                <a:outerShdw blurRad="38100" dist="38100" dir="2700000" algn="tl">
                  <a:srgbClr val="FFFFFF"/>
                </a:outerShdw>
              </a:effectLst>
              <a:latin typeface="Verdana" panose="020B0604030504040204" pitchFamily="34" charset="0"/>
            </a:endParaRPr>
          </a:p>
        </p:txBody>
      </p:sp>
      <p:sp>
        <p:nvSpPr>
          <p:cNvPr id="226307" name="Rectangle 3"/>
          <p:cNvSpPr>
            <a:spLocks noGrp="1" noChangeArrowheads="1"/>
          </p:cNvSpPr>
          <p:nvPr>
            <p:ph type="body" idx="1"/>
          </p:nvPr>
        </p:nvSpPr>
        <p:spPr/>
        <p:txBody>
          <a:bodyPr/>
          <a:lstStyle/>
          <a:p>
            <a:pPr eaLnBrk="1" hangingPunct="1"/>
            <a:r>
              <a:rPr lang="en-GB" sz="2800" smtClean="0">
                <a:solidFill>
                  <a:srgbClr val="000000"/>
                </a:solidFill>
                <a:effectLst>
                  <a:outerShdw blurRad="38100" dist="38100" dir="2700000" algn="tl">
                    <a:srgbClr val="FFFFFF"/>
                  </a:outerShdw>
                </a:effectLst>
              </a:rPr>
              <a:t>For men, the first sign is often erectile dysfunction (unable to achieve or sustain an erection). Both men and women often have early bladder problems: urgency, frequency, incomplete bladder emptying or an inability to pass urine (retention). These problems may sometimes be incorrectly attributed to the ageing process or to prostrate disease in men.</a:t>
            </a:r>
            <a:br>
              <a:rPr lang="en-GB" sz="2800" smtClean="0">
                <a:solidFill>
                  <a:srgbClr val="000000"/>
                </a:solidFill>
                <a:effectLst>
                  <a:outerShdw blurRad="38100" dist="38100" dir="2700000" algn="tl">
                    <a:srgbClr val="FFFFFF"/>
                  </a:outerShdw>
                </a:effectLst>
              </a:rPr>
            </a:br>
            <a:endParaRPr lang="en-GB" sz="2800" smtClean="0">
              <a:solidFill>
                <a:srgbClr val="000000"/>
              </a:solidFill>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p:txBody>
          <a:bodyPr/>
          <a:lstStyle/>
          <a:p>
            <a:pPr eaLnBrk="1" hangingPunct="1">
              <a:defRPr/>
            </a:pPr>
            <a:r>
              <a:rPr lang="en-GB" smtClean="0"/>
              <a:t>MSA</a:t>
            </a:r>
          </a:p>
        </p:txBody>
      </p:sp>
      <p:sp>
        <p:nvSpPr>
          <p:cNvPr id="228355" name="Rectangle 3"/>
          <p:cNvSpPr>
            <a:spLocks noGrp="1" noChangeArrowheads="1"/>
          </p:cNvSpPr>
          <p:nvPr>
            <p:ph type="body" idx="1"/>
          </p:nvPr>
        </p:nvSpPr>
        <p:spPr/>
        <p:txBody>
          <a:bodyPr/>
          <a:lstStyle/>
          <a:p>
            <a:pPr eaLnBrk="1" hangingPunct="1">
              <a:lnSpc>
                <a:spcPct val="90000"/>
              </a:lnSpc>
            </a:pPr>
            <a:r>
              <a:rPr lang="en-GB" sz="2800" smtClean="0"/>
              <a:t>3-5 years life expectancy with MSA type C</a:t>
            </a:r>
          </a:p>
          <a:p>
            <a:pPr eaLnBrk="1" hangingPunct="1">
              <a:lnSpc>
                <a:spcPct val="90000"/>
              </a:lnSpc>
            </a:pPr>
            <a:r>
              <a:rPr lang="en-GB" sz="2800" smtClean="0"/>
              <a:t>5-12 years MSA type P </a:t>
            </a:r>
          </a:p>
          <a:p>
            <a:pPr eaLnBrk="1" hangingPunct="1">
              <a:lnSpc>
                <a:spcPct val="90000"/>
              </a:lnSpc>
            </a:pPr>
            <a:r>
              <a:rPr lang="en-GB" sz="2800" smtClean="0"/>
              <a:t>Falls forward from diagnosis</a:t>
            </a:r>
          </a:p>
          <a:p>
            <a:pPr eaLnBrk="1" hangingPunct="1">
              <a:lnSpc>
                <a:spcPct val="90000"/>
              </a:lnSpc>
            </a:pPr>
            <a:r>
              <a:rPr lang="en-GB" sz="2800" smtClean="0"/>
              <a:t>Hypotension and postural hypotension</a:t>
            </a:r>
          </a:p>
          <a:p>
            <a:pPr eaLnBrk="1" hangingPunct="1">
              <a:lnSpc>
                <a:spcPct val="90000"/>
              </a:lnSpc>
            </a:pPr>
            <a:r>
              <a:rPr lang="en-GB" sz="2800" smtClean="0"/>
              <a:t>Drooling</a:t>
            </a:r>
          </a:p>
          <a:p>
            <a:pPr eaLnBrk="1" hangingPunct="1">
              <a:lnSpc>
                <a:spcPct val="90000"/>
              </a:lnSpc>
            </a:pPr>
            <a:r>
              <a:rPr lang="en-GB" sz="2800" smtClean="0"/>
              <a:t>Early Palliative input/Sudden death</a:t>
            </a:r>
          </a:p>
          <a:p>
            <a:pPr eaLnBrk="1" hangingPunct="1">
              <a:lnSpc>
                <a:spcPct val="90000"/>
              </a:lnSpc>
              <a:buFont typeface="Wingdings" panose="05000000000000000000" pitchFamily="2" charset="2"/>
              <a:buNone/>
            </a:pPr>
            <a:endParaRPr lang="en-GB" sz="2800" smtClean="0"/>
          </a:p>
          <a:p>
            <a:pPr eaLnBrk="1" hangingPunct="1">
              <a:lnSpc>
                <a:spcPct val="90000"/>
              </a:lnSpc>
            </a:pPr>
            <a:r>
              <a:rPr lang="en-GB" sz="2800" smtClean="0"/>
              <a:t>and weight-loss, may appear. </a:t>
            </a:r>
            <a:br>
              <a:rPr lang="en-GB" sz="2800" smtClean="0"/>
            </a:br>
            <a:endParaRPr lang="en-GB" sz="2800" smtClean="0"/>
          </a:p>
          <a:p>
            <a:pPr eaLnBrk="1" hangingPunct="1">
              <a:lnSpc>
                <a:spcPct val="90000"/>
              </a:lnSpc>
            </a:pPr>
            <a:endParaRPr lang="en-GB" sz="2800" smtClean="0"/>
          </a:p>
          <a:p>
            <a:pPr eaLnBrk="1" hangingPunct="1">
              <a:lnSpc>
                <a:spcPct val="90000"/>
              </a:lnSpc>
            </a:pPr>
            <a:endParaRPr lang="en-GB" sz="2800" smtClean="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p:txBody>
          <a:bodyPr/>
          <a:lstStyle/>
          <a:p>
            <a:pPr eaLnBrk="1" hangingPunct="1">
              <a:defRPr/>
            </a:pPr>
            <a:r>
              <a:rPr lang="en-GB" smtClean="0"/>
              <a:t>Progressive supra nuclear Palsy</a:t>
            </a:r>
          </a:p>
        </p:txBody>
      </p:sp>
      <p:sp>
        <p:nvSpPr>
          <p:cNvPr id="229379" name="Rectangle 3"/>
          <p:cNvSpPr>
            <a:spLocks noGrp="1" noChangeArrowheads="1"/>
          </p:cNvSpPr>
          <p:nvPr>
            <p:ph type="body" idx="1"/>
          </p:nvPr>
        </p:nvSpPr>
        <p:spPr/>
        <p:txBody>
          <a:bodyPr/>
          <a:lstStyle/>
          <a:p>
            <a:pPr eaLnBrk="1" hangingPunct="1"/>
            <a:r>
              <a:rPr lang="en-GB" sz="2800" smtClean="0"/>
              <a:t>Progressive Supranuclear Palsy (PSP) is a degenerative brain disease which affects eye movement, balance, mobility, speech and swallowing.</a:t>
            </a:r>
          </a:p>
          <a:p>
            <a:pPr eaLnBrk="1" hangingPunct="1"/>
            <a:r>
              <a:rPr lang="en-GB" sz="2800" smtClean="0"/>
              <a:t>P - Progressive - the disease gets steadily worse.</a:t>
            </a:r>
          </a:p>
          <a:p>
            <a:pPr eaLnBrk="1" hangingPunct="1"/>
            <a:r>
              <a:rPr lang="en-GB" sz="2800" smtClean="0"/>
              <a:t>S - Supranuclear - the area affected is above ('supra') the nuclei in the brain.</a:t>
            </a:r>
          </a:p>
          <a:p>
            <a:pPr eaLnBrk="1" hangingPunct="1"/>
            <a:r>
              <a:rPr lang="en-GB" sz="2800" smtClean="0"/>
              <a:t>P - Palsy - paralysis</a:t>
            </a:r>
          </a:p>
          <a:p>
            <a:pPr eaLnBrk="1" hangingPunct="1"/>
            <a:endParaRPr lang="en-GB" sz="2800" smtClean="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pPr eaLnBrk="1" hangingPunct="1">
              <a:defRPr/>
            </a:pPr>
            <a:r>
              <a:rPr lang="en-GB" smtClean="0"/>
              <a:t>PSP</a:t>
            </a:r>
          </a:p>
        </p:txBody>
      </p:sp>
      <p:sp>
        <p:nvSpPr>
          <p:cNvPr id="230403" name="Rectangle 3"/>
          <p:cNvSpPr>
            <a:spLocks noGrp="1" noChangeArrowheads="1"/>
          </p:cNvSpPr>
          <p:nvPr>
            <p:ph type="body" idx="1"/>
          </p:nvPr>
        </p:nvSpPr>
        <p:spPr/>
        <p:txBody>
          <a:bodyPr/>
          <a:lstStyle/>
          <a:p>
            <a:pPr eaLnBrk="1" hangingPunct="1"/>
            <a:r>
              <a:rPr lang="en-GB" smtClean="0"/>
              <a:t>Progressive Supranuclear Palsy (PSP) involves the progressive death of neurons (nerve endings) in the brain, mainly in the basal ganglia and brainstem, just above the nuclei (hence ‘Supranuclear' being a key part of its name).</a:t>
            </a:r>
          </a:p>
          <a:p>
            <a:pPr eaLnBrk="1" hangingPunct="1"/>
            <a:endParaRPr lang="en-GB"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1026"/>
          <p:cNvSpPr>
            <a:spLocks noGrp="1" noChangeArrowheads="1"/>
          </p:cNvSpPr>
          <p:nvPr>
            <p:ph type="title"/>
          </p:nvPr>
        </p:nvSpPr>
        <p:spPr>
          <a:xfrm>
            <a:off x="609600" y="-228600"/>
            <a:ext cx="7772400" cy="1143000"/>
          </a:xfrm>
        </p:spPr>
        <p:txBody>
          <a:bodyPr/>
          <a:lstStyle/>
          <a:p>
            <a:pPr eaLnBrk="1" hangingPunct="1">
              <a:defRPr/>
            </a:pPr>
            <a:r>
              <a:rPr lang="en-GB" smtClean="0">
                <a:solidFill>
                  <a:srgbClr val="FFFF99"/>
                </a:solidFill>
              </a:rPr>
              <a:t>Pathology &amp; Pathways</a:t>
            </a:r>
            <a:r>
              <a:rPr lang="en-GB" smtClean="0"/>
              <a:t> </a:t>
            </a:r>
          </a:p>
        </p:txBody>
      </p:sp>
      <p:sp>
        <p:nvSpPr>
          <p:cNvPr id="171011" name="Rectangle 1027"/>
          <p:cNvSpPr>
            <a:spLocks noGrp="1" noChangeArrowheads="1"/>
          </p:cNvSpPr>
          <p:nvPr>
            <p:ph type="body" sz="half" idx="2"/>
          </p:nvPr>
        </p:nvSpPr>
        <p:spPr>
          <a:xfrm>
            <a:off x="0" y="5486400"/>
            <a:ext cx="8991600" cy="1752600"/>
          </a:xfrm>
        </p:spPr>
        <p:txBody>
          <a:bodyPr/>
          <a:lstStyle/>
          <a:p>
            <a:pPr eaLnBrk="1" hangingPunct="1">
              <a:defRPr/>
            </a:pPr>
            <a:r>
              <a:rPr lang="en-GB" sz="2800" smtClean="0">
                <a:solidFill>
                  <a:srgbClr val="FFFF99"/>
                </a:solidFill>
              </a:rPr>
              <a:t>Symptoms of PD only manifest themselves: 70- 80% loss of dopaminergic cells</a:t>
            </a:r>
          </a:p>
        </p:txBody>
      </p:sp>
      <p:pic>
        <p:nvPicPr>
          <p:cNvPr id="9220" name="Picture 1028" descr="Dopamineseraton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66800"/>
            <a:ext cx="5943600" cy="377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Text Box 1029"/>
          <p:cNvSpPr txBox="1">
            <a:spLocks noChangeArrowheads="1"/>
          </p:cNvSpPr>
          <p:nvPr/>
        </p:nvSpPr>
        <p:spPr bwMode="auto">
          <a:xfrm>
            <a:off x="6172200" y="609600"/>
            <a:ext cx="2743200" cy="465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buFontTx/>
              <a:buChar char="•"/>
            </a:pPr>
            <a:r>
              <a:rPr lang="en-GB" sz="2400">
                <a:solidFill>
                  <a:srgbClr val="FFFF99"/>
                </a:solidFill>
                <a:latin typeface="Times New Roman" panose="02020603050405020304" pitchFamily="18" charset="0"/>
              </a:rPr>
              <a:t> Reduced level of dopamine</a:t>
            </a:r>
          </a:p>
          <a:p>
            <a:pPr eaLnBrk="1" hangingPunct="1">
              <a:spcBef>
                <a:spcPct val="50000"/>
              </a:spcBef>
              <a:buFontTx/>
              <a:buChar char="•"/>
            </a:pPr>
            <a:r>
              <a:rPr lang="en-GB" sz="2400">
                <a:solidFill>
                  <a:srgbClr val="FFFF99"/>
                </a:solidFill>
                <a:latin typeface="Times New Roman" panose="02020603050405020304" pitchFamily="18" charset="0"/>
              </a:rPr>
              <a:t>Loss of dopaminergic cells in the substantia nigra</a:t>
            </a:r>
          </a:p>
          <a:p>
            <a:pPr eaLnBrk="1" hangingPunct="1">
              <a:spcBef>
                <a:spcPct val="50000"/>
              </a:spcBef>
              <a:buFontTx/>
              <a:buChar char="•"/>
            </a:pPr>
            <a:r>
              <a:rPr lang="en-GB" sz="2400">
                <a:solidFill>
                  <a:srgbClr val="FFFF99"/>
                </a:solidFill>
                <a:latin typeface="Times New Roman" panose="02020603050405020304" pitchFamily="18" charset="0"/>
              </a:rPr>
              <a:t>Other neurotransmitters: serotonin, acetylcholine</a:t>
            </a:r>
            <a:r>
              <a:rPr lang="en-GB" sz="2400">
                <a:latin typeface="Times New Roman" panose="02020603050405020304" pitchFamily="18" charset="0"/>
              </a:rPr>
              <a:t> </a:t>
            </a:r>
          </a:p>
          <a:p>
            <a:pPr eaLnBrk="1" hangingPunct="1">
              <a:spcBef>
                <a:spcPct val="50000"/>
              </a:spcBef>
              <a:buFontTx/>
              <a:buChar char="•"/>
            </a:pPr>
            <a:endParaRPr lang="en-GB" sz="240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p:txBody>
          <a:bodyPr/>
          <a:lstStyle/>
          <a:p>
            <a:pPr eaLnBrk="1" hangingPunct="1">
              <a:defRPr/>
            </a:pPr>
            <a:r>
              <a:rPr lang="en-GB" smtClean="0"/>
              <a:t>PSP</a:t>
            </a:r>
          </a:p>
        </p:txBody>
      </p:sp>
      <p:sp>
        <p:nvSpPr>
          <p:cNvPr id="233475" name="Rectangle 3"/>
          <p:cNvSpPr>
            <a:spLocks noGrp="1" noChangeArrowheads="1"/>
          </p:cNvSpPr>
          <p:nvPr>
            <p:ph type="body" idx="1"/>
          </p:nvPr>
        </p:nvSpPr>
        <p:spPr/>
        <p:txBody>
          <a:bodyPr/>
          <a:lstStyle/>
          <a:p>
            <a:pPr eaLnBrk="1" hangingPunct="1"/>
            <a:r>
              <a:rPr lang="en-GB" smtClean="0"/>
              <a:t>The exact cause of PSP is unknown, however, there is now known to be a complex genetic component involved and the disease itself appears to be triggered environmentally and selectively, perhaps by any one of a variety of neurotoxins, or injury to the head.</a:t>
            </a:r>
          </a:p>
          <a:p>
            <a:pPr eaLnBrk="1" hangingPunct="1"/>
            <a:endParaRPr lang="en-GB" smtClean="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p:txBody>
          <a:bodyPr/>
          <a:lstStyle/>
          <a:p>
            <a:pPr eaLnBrk="1" hangingPunct="1">
              <a:defRPr/>
            </a:pPr>
            <a:r>
              <a:rPr lang="en-GB" smtClean="0"/>
              <a:t>PSP</a:t>
            </a:r>
          </a:p>
        </p:txBody>
      </p:sp>
      <p:sp>
        <p:nvSpPr>
          <p:cNvPr id="241667" name="Rectangle 3"/>
          <p:cNvSpPr>
            <a:spLocks noGrp="1" noChangeArrowheads="1"/>
          </p:cNvSpPr>
          <p:nvPr>
            <p:ph type="body" idx="1"/>
          </p:nvPr>
        </p:nvSpPr>
        <p:spPr/>
        <p:txBody>
          <a:bodyPr/>
          <a:lstStyle/>
          <a:p>
            <a:pPr eaLnBrk="1" hangingPunct="1">
              <a:defRPr/>
            </a:pPr>
            <a:r>
              <a:rPr lang="en-GB" smtClean="0"/>
              <a:t>The area affected in PSP controls balance, movement, vision (particularly upgaze and downgaze) speech and the ability to swallow, hence the main symptoms, some of which may not appear or progress at all or until later in the disease. Other symptoms, including behavioural changes</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p:txBody>
          <a:bodyPr/>
          <a:lstStyle/>
          <a:p>
            <a:pPr eaLnBrk="1" hangingPunct="1">
              <a:defRPr/>
            </a:pPr>
            <a:r>
              <a:rPr lang="en-GB" smtClean="0"/>
              <a:t>PSP</a:t>
            </a:r>
          </a:p>
        </p:txBody>
      </p:sp>
      <p:sp>
        <p:nvSpPr>
          <p:cNvPr id="242691" name="Rectangle 3"/>
          <p:cNvSpPr>
            <a:spLocks noGrp="1" noChangeArrowheads="1"/>
          </p:cNvSpPr>
          <p:nvPr>
            <p:ph type="body" idx="1"/>
          </p:nvPr>
        </p:nvSpPr>
        <p:spPr/>
        <p:txBody>
          <a:bodyPr/>
          <a:lstStyle/>
          <a:p>
            <a:pPr eaLnBrk="1" hangingPunct="1">
              <a:buFont typeface="Wingdings" panose="05000000000000000000" pitchFamily="2" charset="2"/>
              <a:buNone/>
            </a:pPr>
            <a:r>
              <a:rPr lang="en-GB" smtClean="0"/>
              <a:t>Over time PSP can rob a person of the ability to walk, talk, feed themselves or communicate effectively they have 60% risk of cognitive impairment</a:t>
            </a:r>
          </a:p>
          <a:p>
            <a:pPr eaLnBrk="1" hangingPunct="1"/>
            <a:r>
              <a:rPr lang="en-GB" smtClean="0"/>
              <a:t>Usually debates regarding PEG/supra pubic catheter start early</a:t>
            </a:r>
          </a:p>
          <a:p>
            <a:pPr eaLnBrk="1" hangingPunct="1"/>
            <a:r>
              <a:rPr lang="en-GB" smtClean="0"/>
              <a:t>Diagnosis 5-9 years</a:t>
            </a:r>
          </a:p>
          <a:p>
            <a:pPr eaLnBrk="1" hangingPunct="1"/>
            <a:endParaRPr lang="en-GB" smtClean="0"/>
          </a:p>
          <a:p>
            <a:pPr eaLnBrk="1" hangingPunct="1"/>
            <a:endParaRPr lang="en-GB" smtClean="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p:txBody>
          <a:bodyPr/>
          <a:lstStyle/>
          <a:p>
            <a:pPr eaLnBrk="1" hangingPunct="1"/>
            <a:r>
              <a:rPr lang="en-GB" b="1" smtClean="0"/>
              <a:t>What is Lewy Body dementia?</a:t>
            </a:r>
            <a:br>
              <a:rPr lang="en-GB" b="1" smtClean="0"/>
            </a:br>
            <a:endParaRPr lang="en-GB" b="1" smtClean="0"/>
          </a:p>
        </p:txBody>
      </p:sp>
      <p:sp>
        <p:nvSpPr>
          <p:cNvPr id="243715" name="Rectangle 3"/>
          <p:cNvSpPr>
            <a:spLocks noGrp="1" noChangeArrowheads="1"/>
          </p:cNvSpPr>
          <p:nvPr>
            <p:ph type="body" idx="1"/>
          </p:nvPr>
        </p:nvSpPr>
        <p:spPr/>
        <p:txBody>
          <a:bodyPr/>
          <a:lstStyle/>
          <a:p>
            <a:pPr eaLnBrk="1" hangingPunct="1"/>
            <a:r>
              <a:rPr lang="en-GB" sz="2800" smtClean="0"/>
              <a:t>Lewy bodies are abnormal microscopic protein deposits in the brain that disrupt the brain's normal functioning causing it to slowly deteriorate. The effects include a degradation of cognitive functioning, similar to  Alzheimer's disease, or a degradation of motor control, similar to  Parkinson's disease. Lewy bodies are named after Frederick Lewy who first observed their effects</a:t>
            </a:r>
          </a:p>
          <a:p>
            <a:pPr eaLnBrk="1" hangingPunct="1"/>
            <a:endParaRPr lang="en-GB" sz="2800" smtClean="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p:txBody>
          <a:bodyPr/>
          <a:lstStyle/>
          <a:p>
            <a:pPr eaLnBrk="1" hangingPunct="1">
              <a:defRPr/>
            </a:pPr>
            <a:r>
              <a:rPr lang="en-GB" smtClean="0"/>
              <a:t>DLBD</a:t>
            </a:r>
          </a:p>
        </p:txBody>
      </p:sp>
      <p:sp>
        <p:nvSpPr>
          <p:cNvPr id="244739" name="Rectangle 3"/>
          <p:cNvSpPr>
            <a:spLocks noGrp="1" noChangeArrowheads="1"/>
          </p:cNvSpPr>
          <p:nvPr>
            <p:ph type="body" idx="1"/>
          </p:nvPr>
        </p:nvSpPr>
        <p:spPr/>
        <p:txBody>
          <a:bodyPr/>
          <a:lstStyle/>
          <a:p>
            <a:pPr eaLnBrk="1" hangingPunct="1">
              <a:lnSpc>
                <a:spcPct val="90000"/>
              </a:lnSpc>
            </a:pPr>
            <a:r>
              <a:rPr lang="en-GB" smtClean="0"/>
              <a:t>Lewy Body Dementia can start differently in people. Sometimes those with LBD initially have a movement disorder that looks like Parkinson's but later they also develop dementia symptoms. Others have a memory disorder that looks like Alzheimer's but they later develop hallucinations and other behavior problems. </a:t>
            </a:r>
          </a:p>
          <a:p>
            <a:pPr eaLnBrk="1" hangingPunct="1">
              <a:lnSpc>
                <a:spcPct val="90000"/>
              </a:lnSpc>
            </a:pPr>
            <a:endParaRPr lang="en-GB" smtClean="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p:txBody>
          <a:bodyPr/>
          <a:lstStyle/>
          <a:p>
            <a:pPr eaLnBrk="1" hangingPunct="1">
              <a:defRPr/>
            </a:pPr>
            <a:r>
              <a:rPr lang="en-GB" smtClean="0"/>
              <a:t>DLBD</a:t>
            </a:r>
          </a:p>
        </p:txBody>
      </p:sp>
      <p:sp>
        <p:nvSpPr>
          <p:cNvPr id="245763" name="Rectangle 3"/>
          <p:cNvSpPr>
            <a:spLocks noGrp="1" noChangeArrowheads="1"/>
          </p:cNvSpPr>
          <p:nvPr>
            <p:ph type="body" idx="1"/>
          </p:nvPr>
        </p:nvSpPr>
        <p:spPr/>
        <p:txBody>
          <a:bodyPr/>
          <a:lstStyle/>
          <a:p>
            <a:pPr eaLnBrk="1" hangingPunct="1"/>
            <a:r>
              <a:rPr lang="en-GB" smtClean="0"/>
              <a:t>Over time most people with LBD develop a spectrum of problems that include great variations in attention and alertness from day to day, recurrent visual hallucinations, shuffling gait, tremors, and blank expression, along with various sleep disorders. </a:t>
            </a:r>
          </a:p>
          <a:p>
            <a:pPr eaLnBrk="1" hangingPunct="1"/>
            <a:endParaRPr lang="en-GB" smtClean="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p:txBody>
          <a:bodyPr/>
          <a:lstStyle/>
          <a:p>
            <a:pPr eaLnBrk="1" hangingPunct="1">
              <a:defRPr/>
            </a:pPr>
            <a:r>
              <a:rPr lang="en-GB" b="1" smtClean="0"/>
              <a:t>Signs and symptoms of Lewy Body dementia</a:t>
            </a:r>
          </a:p>
        </p:txBody>
      </p:sp>
      <p:sp>
        <p:nvSpPr>
          <p:cNvPr id="246787" name="Rectangle 3"/>
          <p:cNvSpPr>
            <a:spLocks noGrp="1" noChangeArrowheads="1"/>
          </p:cNvSpPr>
          <p:nvPr>
            <p:ph type="body" idx="1"/>
          </p:nvPr>
        </p:nvSpPr>
        <p:spPr/>
        <p:txBody>
          <a:bodyPr/>
          <a:lstStyle/>
          <a:p>
            <a:pPr eaLnBrk="1" hangingPunct="1">
              <a:lnSpc>
                <a:spcPct val="90000"/>
              </a:lnSpc>
            </a:pPr>
            <a:endParaRPr lang="en-GB" sz="2800" b="1" smtClean="0"/>
          </a:p>
          <a:p>
            <a:pPr eaLnBrk="1" hangingPunct="1">
              <a:lnSpc>
                <a:spcPct val="90000"/>
              </a:lnSpc>
            </a:pPr>
            <a:r>
              <a:rPr lang="en-GB" sz="2800" b="1" smtClean="0"/>
              <a:t>Mental decline</a:t>
            </a:r>
            <a:r>
              <a:rPr lang="en-GB" sz="2800" smtClean="0"/>
              <a:t>. Lewy Body patients may experience reduced alertness and lowered attention span. </a:t>
            </a:r>
          </a:p>
          <a:p>
            <a:pPr eaLnBrk="1" hangingPunct="1">
              <a:lnSpc>
                <a:spcPct val="90000"/>
              </a:lnSpc>
            </a:pPr>
            <a:r>
              <a:rPr lang="en-GB" sz="2800" b="1" smtClean="0"/>
              <a:t>Recurrent visual hallucinations</a:t>
            </a:r>
            <a:r>
              <a:rPr lang="en-GB" sz="2800" smtClean="0"/>
              <a:t> </a:t>
            </a:r>
            <a:r>
              <a:rPr lang="en-GB" sz="2800" b="1" smtClean="0"/>
              <a:t>or depression.</a:t>
            </a:r>
            <a:r>
              <a:rPr lang="en-GB" sz="2800" smtClean="0"/>
              <a:t> Hallucinations, usually related to people or animals, occur in most LBD patients. Depression is also common. </a:t>
            </a:r>
          </a:p>
          <a:p>
            <a:pPr eaLnBrk="1" hangingPunct="1">
              <a:lnSpc>
                <a:spcPct val="90000"/>
              </a:lnSpc>
            </a:pPr>
            <a:r>
              <a:rPr lang="en-GB" sz="2800" smtClean="0"/>
              <a:t>. </a:t>
            </a:r>
          </a:p>
          <a:p>
            <a:pPr eaLnBrk="1" hangingPunct="1">
              <a:lnSpc>
                <a:spcPct val="90000"/>
              </a:lnSpc>
            </a:pPr>
            <a:endParaRPr lang="en-GB" sz="2800" smtClean="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p:txBody>
          <a:bodyPr/>
          <a:lstStyle/>
          <a:p>
            <a:pPr eaLnBrk="1" hangingPunct="1">
              <a:defRPr/>
            </a:pPr>
            <a:r>
              <a:rPr lang="en-GB" smtClean="0"/>
              <a:t>DLBD</a:t>
            </a:r>
          </a:p>
        </p:txBody>
      </p:sp>
      <p:sp>
        <p:nvSpPr>
          <p:cNvPr id="247811" name="Rectangle 3"/>
          <p:cNvSpPr>
            <a:spLocks noGrp="1" noChangeArrowheads="1"/>
          </p:cNvSpPr>
          <p:nvPr>
            <p:ph type="body" idx="1"/>
          </p:nvPr>
        </p:nvSpPr>
        <p:spPr/>
        <p:txBody>
          <a:bodyPr/>
          <a:lstStyle/>
          <a:p>
            <a:pPr eaLnBrk="1" hangingPunct="1">
              <a:lnSpc>
                <a:spcPct val="90000"/>
              </a:lnSpc>
              <a:defRPr/>
            </a:pPr>
            <a:r>
              <a:rPr lang="en-GB" sz="2800" b="1" smtClean="0"/>
              <a:t>Increasing problems handling the tasks of daily living. </a:t>
            </a:r>
            <a:r>
              <a:rPr lang="en-GB" sz="2800" smtClean="0"/>
              <a:t>Tasks that used to be simple may become difficult for a person with Lewy Body dementia. </a:t>
            </a:r>
          </a:p>
          <a:p>
            <a:pPr eaLnBrk="1" hangingPunct="1">
              <a:lnSpc>
                <a:spcPct val="90000"/>
              </a:lnSpc>
              <a:defRPr/>
            </a:pPr>
            <a:r>
              <a:rPr lang="en-GB" sz="2800" b="1" smtClean="0"/>
              <a:t>Repeated falls and sleep disturbances</a:t>
            </a:r>
            <a:r>
              <a:rPr lang="en-GB" sz="2800" smtClean="0"/>
              <a:t>. This includes insomnia and acting out dreams. </a:t>
            </a:r>
          </a:p>
          <a:p>
            <a:pPr eaLnBrk="1" hangingPunct="1">
              <a:lnSpc>
                <a:spcPct val="90000"/>
              </a:lnSpc>
              <a:defRPr/>
            </a:pPr>
            <a:r>
              <a:rPr lang="en-GB" sz="2800" b="1" smtClean="0"/>
              <a:t>Fluctuations in autonomic processes</a:t>
            </a:r>
            <a:r>
              <a:rPr lang="en-GB" sz="2800" smtClean="0"/>
              <a:t>. This includes blood pressure, body temperature, urinary difficulties, constipation, and difficulty swallowing</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lstStyle/>
          <a:p>
            <a:pPr eaLnBrk="1" hangingPunct="1"/>
            <a:r>
              <a:rPr lang="en-GB" b="1" smtClean="0"/>
              <a:t/>
            </a:r>
            <a:br>
              <a:rPr lang="en-GB" b="1" smtClean="0"/>
            </a:br>
            <a:r>
              <a:rPr lang="en-GB" b="1" smtClean="0"/>
              <a:t/>
            </a:r>
            <a:br>
              <a:rPr lang="en-GB" b="1" smtClean="0"/>
            </a:br>
            <a:r>
              <a:rPr lang="en-GB" sz="3600" b="1" smtClean="0"/>
              <a:t>Parkinson’s, Alzheimer’s and Lewy Body dementia</a:t>
            </a:r>
            <a:r>
              <a:rPr lang="en-GB" b="1" smtClean="0"/>
              <a:t/>
            </a:r>
            <a:br>
              <a:rPr lang="en-GB" b="1" smtClean="0"/>
            </a:br>
            <a:endParaRPr lang="en-GB" b="1" smtClean="0"/>
          </a:p>
        </p:txBody>
      </p:sp>
      <p:sp>
        <p:nvSpPr>
          <p:cNvPr id="248835" name="Rectangle 3"/>
          <p:cNvSpPr>
            <a:spLocks noGrp="1" noChangeArrowheads="1"/>
          </p:cNvSpPr>
          <p:nvPr>
            <p:ph type="body" idx="1"/>
          </p:nvPr>
        </p:nvSpPr>
        <p:spPr/>
        <p:txBody>
          <a:bodyPr/>
          <a:lstStyle/>
          <a:p>
            <a:pPr eaLnBrk="1" hangingPunct="1"/>
            <a:r>
              <a:rPr lang="en-GB" smtClean="0"/>
              <a:t>Since Lewy Body dementia is commonly misdiagnosed for both Parkinson’s and Alzheimer’s, it is helpful to understand how these diseases overlap. </a:t>
            </a:r>
          </a:p>
          <a:p>
            <a:pPr eaLnBrk="1" hangingPunct="1"/>
            <a:endParaRPr lang="en-GB" smtClean="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p:txBody>
          <a:bodyPr/>
          <a:lstStyle/>
          <a:p>
            <a:pPr eaLnBrk="1" hangingPunct="1"/>
            <a:r>
              <a:rPr lang="en-GB" b="1" smtClean="0"/>
              <a:t>Parkinson’s and Lewy Body Disease</a:t>
            </a:r>
            <a:endParaRPr lang="en-GB" smtClean="0"/>
          </a:p>
        </p:txBody>
      </p:sp>
      <p:sp>
        <p:nvSpPr>
          <p:cNvPr id="249859" name="Rectangle 3"/>
          <p:cNvSpPr>
            <a:spLocks noGrp="1" noChangeArrowheads="1"/>
          </p:cNvSpPr>
          <p:nvPr>
            <p:ph type="body" idx="1"/>
          </p:nvPr>
        </p:nvSpPr>
        <p:spPr/>
        <p:txBody>
          <a:bodyPr/>
          <a:lstStyle/>
          <a:p>
            <a:pPr eaLnBrk="1" hangingPunct="1">
              <a:lnSpc>
                <a:spcPct val="90000"/>
              </a:lnSpc>
            </a:pPr>
            <a:r>
              <a:rPr lang="en-GB" sz="2800" smtClean="0"/>
              <a:t>Some of the </a:t>
            </a:r>
            <a:r>
              <a:rPr lang="en-GB" sz="2800" b="1" smtClean="0"/>
              <a:t>motor symptoms</a:t>
            </a:r>
            <a:r>
              <a:rPr lang="en-GB" sz="2800" smtClean="0"/>
              <a:t> found in both </a:t>
            </a:r>
            <a:r>
              <a:rPr lang="en-GB" sz="2800" b="1" smtClean="0"/>
              <a:t>Parkinson’s</a:t>
            </a:r>
            <a:r>
              <a:rPr lang="en-GB" sz="2800" smtClean="0"/>
              <a:t> and Lewy Body Disease's patients include:</a:t>
            </a:r>
          </a:p>
          <a:p>
            <a:pPr eaLnBrk="1" hangingPunct="1">
              <a:lnSpc>
                <a:spcPct val="90000"/>
              </a:lnSpc>
            </a:pPr>
            <a:r>
              <a:rPr lang="en-GB" sz="2800" smtClean="0"/>
              <a:t>tremors </a:t>
            </a:r>
          </a:p>
          <a:p>
            <a:pPr eaLnBrk="1" hangingPunct="1">
              <a:lnSpc>
                <a:spcPct val="90000"/>
              </a:lnSpc>
            </a:pPr>
            <a:r>
              <a:rPr lang="en-GB" sz="2800" smtClean="0"/>
              <a:t>muscle stiffness </a:t>
            </a:r>
          </a:p>
          <a:p>
            <a:pPr eaLnBrk="1" hangingPunct="1">
              <a:lnSpc>
                <a:spcPct val="90000"/>
              </a:lnSpc>
            </a:pPr>
            <a:r>
              <a:rPr lang="en-GB" sz="2800" smtClean="0"/>
              <a:t>difficulties with balance </a:t>
            </a:r>
          </a:p>
          <a:p>
            <a:pPr eaLnBrk="1" hangingPunct="1">
              <a:lnSpc>
                <a:spcPct val="90000"/>
              </a:lnSpc>
            </a:pPr>
            <a:r>
              <a:rPr lang="en-GB" sz="2800" smtClean="0"/>
              <a:t>shuffling gait </a:t>
            </a:r>
          </a:p>
          <a:p>
            <a:pPr eaLnBrk="1" hangingPunct="1">
              <a:lnSpc>
                <a:spcPct val="90000"/>
              </a:lnSpc>
            </a:pPr>
            <a:r>
              <a:rPr lang="en-GB" sz="2800" smtClean="0"/>
              <a:t>stooped posture </a:t>
            </a:r>
          </a:p>
          <a:p>
            <a:pPr eaLnBrk="1" hangingPunct="1">
              <a:lnSpc>
                <a:spcPct val="90000"/>
              </a:lnSpc>
            </a:pPr>
            <a:r>
              <a:rPr lang="en-GB" sz="2800" smtClean="0"/>
              <a:t>slow movements </a:t>
            </a:r>
          </a:p>
          <a:p>
            <a:pPr eaLnBrk="1" hangingPunct="1">
              <a:lnSpc>
                <a:spcPct val="90000"/>
              </a:lnSpc>
            </a:pPr>
            <a:r>
              <a:rPr lang="en-GB" sz="2800" smtClean="0"/>
              <a:t>restless leg syndrome </a:t>
            </a:r>
          </a:p>
          <a:p>
            <a:pPr eaLnBrk="1" hangingPunct="1">
              <a:lnSpc>
                <a:spcPct val="90000"/>
              </a:lnSpc>
            </a:pPr>
            <a:endParaRPr lang="en-GB" sz="28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altLang="en-US" smtClean="0"/>
              <a:t>Pathology of Parkinson’s Disease</a:t>
            </a:r>
            <a:endParaRPr lang="en-GB" smtClean="0"/>
          </a:p>
        </p:txBody>
      </p:sp>
      <p:pic>
        <p:nvPicPr>
          <p:cNvPr id="409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981200"/>
            <a:ext cx="8535988"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09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1026"/>
          <p:cNvSpPr>
            <a:spLocks noGrp="1" noChangeArrowheads="1"/>
          </p:cNvSpPr>
          <p:nvPr>
            <p:ph type="title"/>
          </p:nvPr>
        </p:nvSpPr>
        <p:spPr/>
        <p:txBody>
          <a:bodyPr/>
          <a:lstStyle/>
          <a:p>
            <a:pPr eaLnBrk="1" hangingPunct="1">
              <a:defRPr/>
            </a:pPr>
            <a:r>
              <a:rPr lang="en-GB" b="1" smtClean="0"/>
              <a:t>Alzheimer’s and Lewy Body Disease</a:t>
            </a:r>
          </a:p>
        </p:txBody>
      </p:sp>
      <p:sp>
        <p:nvSpPr>
          <p:cNvPr id="250883" name="Rectangle 1027"/>
          <p:cNvSpPr>
            <a:spLocks noGrp="1" noChangeArrowheads="1"/>
          </p:cNvSpPr>
          <p:nvPr>
            <p:ph type="body" idx="1"/>
          </p:nvPr>
        </p:nvSpPr>
        <p:spPr/>
        <p:txBody>
          <a:bodyPr/>
          <a:lstStyle/>
          <a:p>
            <a:pPr eaLnBrk="1" hangingPunct="1">
              <a:lnSpc>
                <a:spcPct val="90000"/>
              </a:lnSpc>
            </a:pPr>
            <a:r>
              <a:rPr lang="en-GB" smtClean="0"/>
              <a:t>Some of the cognitive symptoms found in both Alzheimer's and Lewy Body's patients include:</a:t>
            </a:r>
          </a:p>
          <a:p>
            <a:pPr eaLnBrk="1" hangingPunct="1">
              <a:lnSpc>
                <a:spcPct val="90000"/>
              </a:lnSpc>
            </a:pPr>
            <a:r>
              <a:rPr lang="en-GB" smtClean="0"/>
              <a:t>behavioural changes </a:t>
            </a:r>
          </a:p>
          <a:p>
            <a:pPr eaLnBrk="1" hangingPunct="1">
              <a:lnSpc>
                <a:spcPct val="90000"/>
              </a:lnSpc>
            </a:pPr>
            <a:r>
              <a:rPr lang="en-GB" smtClean="0"/>
              <a:t>decreased judgment </a:t>
            </a:r>
          </a:p>
          <a:p>
            <a:pPr eaLnBrk="1" hangingPunct="1">
              <a:lnSpc>
                <a:spcPct val="90000"/>
              </a:lnSpc>
            </a:pPr>
            <a:r>
              <a:rPr lang="en-GB" smtClean="0"/>
              <a:t>confusion and temporal/spatial disorientation </a:t>
            </a:r>
          </a:p>
          <a:p>
            <a:pPr eaLnBrk="1" hangingPunct="1">
              <a:lnSpc>
                <a:spcPct val="90000"/>
              </a:lnSpc>
            </a:pPr>
            <a:r>
              <a:rPr lang="en-GB" smtClean="0"/>
              <a:t>difficulty following directions </a:t>
            </a:r>
          </a:p>
          <a:p>
            <a:pPr eaLnBrk="1" hangingPunct="1">
              <a:lnSpc>
                <a:spcPct val="90000"/>
              </a:lnSpc>
            </a:pPr>
            <a:r>
              <a:rPr lang="en-GB" smtClean="0"/>
              <a:t>decreased ability to communicate </a:t>
            </a:r>
          </a:p>
          <a:p>
            <a:pPr eaLnBrk="1" hangingPunct="1">
              <a:lnSpc>
                <a:spcPct val="90000"/>
              </a:lnSpc>
            </a:pPr>
            <a:endParaRPr lang="en-GB" smtClean="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1026"/>
          <p:cNvSpPr>
            <a:spLocks noGrp="1" noChangeArrowheads="1"/>
          </p:cNvSpPr>
          <p:nvPr>
            <p:ph type="title"/>
          </p:nvPr>
        </p:nvSpPr>
        <p:spPr/>
        <p:txBody>
          <a:bodyPr/>
          <a:lstStyle/>
          <a:p>
            <a:pPr eaLnBrk="1" hangingPunct="1"/>
            <a:r>
              <a:rPr lang="en-GB" sz="4000" b="1" smtClean="0"/>
              <a:t>How is Lewy Body dementia diagnosed?</a:t>
            </a:r>
            <a:br>
              <a:rPr lang="en-GB" sz="4000" b="1" smtClean="0"/>
            </a:br>
            <a:endParaRPr lang="en-GB" sz="4000" b="1" smtClean="0"/>
          </a:p>
        </p:txBody>
      </p:sp>
      <p:sp>
        <p:nvSpPr>
          <p:cNvPr id="252931" name="Rectangle 1027"/>
          <p:cNvSpPr>
            <a:spLocks noGrp="1" noChangeArrowheads="1"/>
          </p:cNvSpPr>
          <p:nvPr>
            <p:ph type="body" idx="1"/>
          </p:nvPr>
        </p:nvSpPr>
        <p:spPr/>
        <p:txBody>
          <a:bodyPr/>
          <a:lstStyle/>
          <a:p>
            <a:pPr eaLnBrk="1" hangingPunct="1"/>
            <a:r>
              <a:rPr lang="en-GB" smtClean="0"/>
              <a:t>Since the Lewy bodies themselves can be identified only by autopsy, an accurate diagnosis relies heavily on physician awareness of the defining characteristics of the disease. A brain scan can detect mental deterioration, but not the actual Lewy bodies.</a:t>
            </a:r>
          </a:p>
          <a:p>
            <a:pPr eaLnBrk="1" hangingPunct="1"/>
            <a:endParaRPr lang="en-GB" smtClean="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ChangeArrowheads="1"/>
          </p:cNvSpPr>
          <p:nvPr>
            <p:ph type="title"/>
          </p:nvPr>
        </p:nvSpPr>
        <p:spPr/>
        <p:txBody>
          <a:bodyPr/>
          <a:lstStyle/>
          <a:p>
            <a:pPr eaLnBrk="1" hangingPunct="1">
              <a:defRPr/>
            </a:pPr>
            <a:r>
              <a:rPr lang="en-GB" smtClean="0"/>
              <a:t>dlbd</a:t>
            </a:r>
          </a:p>
        </p:txBody>
      </p:sp>
      <p:sp>
        <p:nvSpPr>
          <p:cNvPr id="262147" name="Rectangle 3"/>
          <p:cNvSpPr>
            <a:spLocks noGrp="1" noChangeArrowheads="1"/>
          </p:cNvSpPr>
          <p:nvPr>
            <p:ph type="body" idx="1"/>
          </p:nvPr>
        </p:nvSpPr>
        <p:spPr/>
        <p:txBody>
          <a:bodyPr/>
          <a:lstStyle/>
          <a:p>
            <a:pPr eaLnBrk="1" hangingPunct="1"/>
            <a:r>
              <a:rPr lang="en-GB" smtClean="0"/>
              <a:t>Once other possible conditions have been ruled out, the optimal route for diagnosis is a thorough medical history that focuses on the pattern of symptoms and looks particularly for the hallucinations and sleep disturbances that are common to LBD patients.</a:t>
            </a:r>
          </a:p>
          <a:p>
            <a:pPr eaLnBrk="1" hangingPunct="1"/>
            <a:endParaRPr lang="en-GB" smtClean="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1026"/>
          <p:cNvSpPr>
            <a:spLocks noGrp="1" noChangeArrowheads="1"/>
          </p:cNvSpPr>
          <p:nvPr>
            <p:ph type="title"/>
          </p:nvPr>
        </p:nvSpPr>
        <p:spPr/>
        <p:txBody>
          <a:bodyPr/>
          <a:lstStyle/>
          <a:p>
            <a:pPr eaLnBrk="1" hangingPunct="1"/>
            <a:r>
              <a:rPr lang="en-GB" sz="4000" b="1" smtClean="0"/>
              <a:t>Dementia with Lewy bodies and narcoleptics </a:t>
            </a:r>
            <a:br>
              <a:rPr lang="en-GB" sz="4000" b="1" smtClean="0"/>
            </a:br>
            <a:endParaRPr lang="en-GB" sz="4000" b="1" smtClean="0"/>
          </a:p>
        </p:txBody>
      </p:sp>
      <p:sp>
        <p:nvSpPr>
          <p:cNvPr id="253955" name="Rectangle 1027"/>
          <p:cNvSpPr>
            <a:spLocks noGrp="1" noChangeArrowheads="1"/>
          </p:cNvSpPr>
          <p:nvPr>
            <p:ph type="body" idx="1"/>
          </p:nvPr>
        </p:nvSpPr>
        <p:spPr/>
        <p:txBody>
          <a:bodyPr/>
          <a:lstStyle/>
          <a:p>
            <a:pPr eaLnBrk="1" hangingPunct="1">
              <a:defRPr/>
            </a:pPr>
            <a:r>
              <a:rPr lang="en-GB" sz="2800" smtClean="0"/>
              <a:t>Neuroleptics are strong tranquillizers usually given to people with severe mental health problems. They are sometimes also prescribed for people with dementia. However, if taken by people with LBD, neuroleptics may be particularly dangerous. This class of drugs induce Parkinson-like side-effects, including rigidity, immobility, and an inability to perform tasks or to communicate.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1026"/>
          <p:cNvSpPr>
            <a:spLocks noGrp="1" noChangeArrowheads="1"/>
          </p:cNvSpPr>
          <p:nvPr>
            <p:ph type="title"/>
          </p:nvPr>
        </p:nvSpPr>
        <p:spPr/>
        <p:txBody>
          <a:bodyPr/>
          <a:lstStyle/>
          <a:p>
            <a:pPr eaLnBrk="1" hangingPunct="1">
              <a:defRPr/>
            </a:pPr>
            <a:r>
              <a:rPr lang="en-GB" smtClean="0"/>
              <a:t>DLBD</a:t>
            </a:r>
          </a:p>
        </p:txBody>
      </p:sp>
      <p:sp>
        <p:nvSpPr>
          <p:cNvPr id="254979" name="Rectangle 1027"/>
          <p:cNvSpPr>
            <a:spLocks noGrp="1" noChangeArrowheads="1"/>
          </p:cNvSpPr>
          <p:nvPr>
            <p:ph type="body" idx="1"/>
          </p:nvPr>
        </p:nvSpPr>
        <p:spPr/>
        <p:txBody>
          <a:bodyPr/>
          <a:lstStyle/>
          <a:p>
            <a:pPr eaLnBrk="1" hangingPunct="1"/>
            <a:r>
              <a:rPr lang="en-GB" smtClean="0"/>
              <a:t>Studies have shown that they may even cause sudden death in people with LBD. If a person with LBD must be prescribed a narcoleptic, this should be done with the utmost care, under constant supervision, and should be monitored carefully and regularly.</a:t>
            </a:r>
          </a:p>
          <a:p>
            <a:pPr eaLnBrk="1" hangingPunct="1"/>
            <a:endParaRPr lang="en-GB" smtClean="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1026"/>
          <p:cNvSpPr>
            <a:spLocks noGrp="1" noChangeArrowheads="1"/>
          </p:cNvSpPr>
          <p:nvPr>
            <p:ph type="title"/>
          </p:nvPr>
        </p:nvSpPr>
        <p:spPr/>
        <p:txBody>
          <a:bodyPr/>
          <a:lstStyle/>
          <a:p>
            <a:pPr eaLnBrk="1" hangingPunct="1">
              <a:defRPr/>
            </a:pPr>
            <a:r>
              <a:rPr lang="en-GB" smtClean="0"/>
              <a:t>DLBD</a:t>
            </a:r>
          </a:p>
        </p:txBody>
      </p:sp>
      <p:sp>
        <p:nvSpPr>
          <p:cNvPr id="256003" name="Rectangle 1027"/>
          <p:cNvSpPr>
            <a:spLocks noGrp="1" noChangeArrowheads="1"/>
          </p:cNvSpPr>
          <p:nvPr>
            <p:ph type="body" idx="1"/>
          </p:nvPr>
        </p:nvSpPr>
        <p:spPr/>
        <p:txBody>
          <a:bodyPr/>
          <a:lstStyle/>
          <a:p>
            <a:pPr eaLnBrk="1" hangingPunct="1">
              <a:lnSpc>
                <a:spcPct val="90000"/>
              </a:lnSpc>
            </a:pPr>
            <a:r>
              <a:rPr lang="en-GB" sz="2800" smtClean="0"/>
              <a:t>According to Lewy Body Dementia Association: </a:t>
            </a:r>
            <a:r>
              <a:rPr lang="en-GB" sz="2800" b="1" i="1" smtClean="0"/>
              <a:t>Up to 50% of patients with LBD who are treated with any antipsychotic medication may experience severe neuroleptic sensitivity, such as worsening cognition, heavy sedation, increased or possibly irreversible parkinsonism, or symptoms resembling neuroleptic malignant syndrome (NMS), which can be fatal. (NMS causes severe fever, muscle rigidity and breakdown that can lead to kidney failure.)</a:t>
            </a:r>
            <a:r>
              <a:rPr lang="en-GB" sz="2800" smtClean="0"/>
              <a:t> </a:t>
            </a:r>
          </a:p>
          <a:p>
            <a:pPr eaLnBrk="1" hangingPunct="1">
              <a:lnSpc>
                <a:spcPct val="90000"/>
              </a:lnSpc>
            </a:pPr>
            <a:endParaRPr lang="en-GB" sz="2800" smtClean="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1026"/>
          <p:cNvSpPr>
            <a:spLocks noGrp="1" noChangeArrowheads="1"/>
          </p:cNvSpPr>
          <p:nvPr>
            <p:ph type="title"/>
          </p:nvPr>
        </p:nvSpPr>
        <p:spPr/>
        <p:txBody>
          <a:bodyPr/>
          <a:lstStyle/>
          <a:p>
            <a:pPr eaLnBrk="1" hangingPunct="1">
              <a:defRPr/>
            </a:pPr>
            <a:r>
              <a:rPr lang="en-GB" smtClean="0"/>
              <a:t>PDD</a:t>
            </a:r>
          </a:p>
        </p:txBody>
      </p:sp>
      <p:sp>
        <p:nvSpPr>
          <p:cNvPr id="257027" name="Rectangle 1027"/>
          <p:cNvSpPr>
            <a:spLocks noGrp="1" noChangeArrowheads="1"/>
          </p:cNvSpPr>
          <p:nvPr>
            <p:ph type="body" idx="1"/>
          </p:nvPr>
        </p:nvSpPr>
        <p:spPr/>
        <p:txBody>
          <a:bodyPr/>
          <a:lstStyle/>
          <a:p>
            <a:pPr eaLnBrk="1" hangingPunct="1">
              <a:defRPr/>
            </a:pPr>
            <a:r>
              <a:rPr lang="en-GB" sz="2800" b="1" smtClean="0"/>
              <a:t>The relationship between Parkinson's disease and dementia</a:t>
            </a:r>
          </a:p>
          <a:p>
            <a:pPr eaLnBrk="1" hangingPunct="1">
              <a:defRPr/>
            </a:pPr>
            <a:r>
              <a:rPr lang="en-GB" sz="2800" smtClean="0"/>
              <a:t>Dementia is a common feature of Parkinson’s disease. Approximately 80%develop Parkinson’s Disease Dementia (PDD). </a:t>
            </a:r>
          </a:p>
          <a:p>
            <a:pPr eaLnBrk="1" hangingPunct="1">
              <a:defRPr/>
            </a:pPr>
            <a:r>
              <a:rPr lang="en-GB" sz="2800" smtClean="0"/>
              <a:t>Parkinson’s patients who experience hallucinations and more severe motor control problems are at risk for dementia.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p:txBody>
          <a:bodyPr/>
          <a:lstStyle/>
          <a:p>
            <a:pPr eaLnBrk="1" hangingPunct="1">
              <a:defRPr/>
            </a:pPr>
            <a:r>
              <a:rPr lang="en-GB" smtClean="0"/>
              <a:t>PDD</a:t>
            </a:r>
          </a:p>
        </p:txBody>
      </p:sp>
      <p:sp>
        <p:nvSpPr>
          <p:cNvPr id="258051" name="Rectangle 3"/>
          <p:cNvSpPr>
            <a:spLocks noGrp="1" noChangeArrowheads="1"/>
          </p:cNvSpPr>
          <p:nvPr>
            <p:ph type="body" idx="1"/>
          </p:nvPr>
        </p:nvSpPr>
        <p:spPr/>
        <p:txBody>
          <a:bodyPr/>
          <a:lstStyle/>
          <a:p>
            <a:pPr eaLnBrk="1" hangingPunct="1">
              <a:defRPr/>
            </a:pPr>
            <a:r>
              <a:rPr lang="en-GB" smtClean="0"/>
              <a:t>For those patients with Parkinson’s disease who go on to develop dementia, there is usually at least a 10- to 15-year lag time between their Parkinson’s diagnosis and the onset of dementia.</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pPr eaLnBrk="1" hangingPunct="1">
              <a:defRPr/>
            </a:pPr>
            <a:r>
              <a:rPr lang="en-GB" sz="2800" b="1" smtClean="0">
                <a:solidFill>
                  <a:schemeClr val="tx1"/>
                </a:solidFill>
                <a:latin typeface="Verdana" pitchFamily="34" charset="0"/>
              </a:rPr>
              <a:t>Signs of dementia in Parkinson’s patients include</a:t>
            </a:r>
          </a:p>
        </p:txBody>
      </p:sp>
      <p:sp>
        <p:nvSpPr>
          <p:cNvPr id="259075" name="Rectangle 3"/>
          <p:cNvSpPr>
            <a:spLocks noGrp="1" noChangeArrowheads="1"/>
          </p:cNvSpPr>
          <p:nvPr>
            <p:ph type="body" idx="1"/>
          </p:nvPr>
        </p:nvSpPr>
        <p:spPr/>
        <p:txBody>
          <a:bodyPr/>
          <a:lstStyle/>
          <a:p>
            <a:pPr eaLnBrk="1" hangingPunct="1">
              <a:lnSpc>
                <a:spcPct val="90000"/>
              </a:lnSpc>
            </a:pPr>
            <a:endParaRPr lang="en-GB" sz="2800" b="1" smtClean="0"/>
          </a:p>
          <a:p>
            <a:pPr eaLnBrk="1" hangingPunct="1">
              <a:lnSpc>
                <a:spcPct val="90000"/>
              </a:lnSpc>
            </a:pPr>
            <a:r>
              <a:rPr lang="en-GB" sz="2800" smtClean="0"/>
              <a:t>memory problems </a:t>
            </a:r>
          </a:p>
          <a:p>
            <a:pPr eaLnBrk="1" hangingPunct="1">
              <a:lnSpc>
                <a:spcPct val="90000"/>
              </a:lnSpc>
            </a:pPr>
            <a:r>
              <a:rPr lang="en-GB" sz="2800" smtClean="0"/>
              <a:t>distractibility </a:t>
            </a:r>
          </a:p>
          <a:p>
            <a:pPr eaLnBrk="1" hangingPunct="1">
              <a:lnSpc>
                <a:spcPct val="90000"/>
              </a:lnSpc>
            </a:pPr>
            <a:r>
              <a:rPr lang="en-GB" sz="2800" smtClean="0"/>
              <a:t>slowed thinking </a:t>
            </a:r>
          </a:p>
          <a:p>
            <a:pPr eaLnBrk="1" hangingPunct="1">
              <a:lnSpc>
                <a:spcPct val="90000"/>
              </a:lnSpc>
            </a:pPr>
            <a:r>
              <a:rPr lang="en-GB" sz="2800" smtClean="0"/>
              <a:t>disorientation     </a:t>
            </a:r>
          </a:p>
          <a:p>
            <a:pPr eaLnBrk="1" hangingPunct="1">
              <a:lnSpc>
                <a:spcPct val="90000"/>
              </a:lnSpc>
            </a:pPr>
            <a:r>
              <a:rPr lang="en-GB" sz="2800" smtClean="0"/>
              <a:t>confusion </a:t>
            </a:r>
          </a:p>
          <a:p>
            <a:pPr eaLnBrk="1" hangingPunct="1">
              <a:lnSpc>
                <a:spcPct val="90000"/>
              </a:lnSpc>
            </a:pPr>
            <a:r>
              <a:rPr lang="en-GB" sz="2800" smtClean="0"/>
              <a:t>moodiness </a:t>
            </a:r>
          </a:p>
          <a:p>
            <a:pPr eaLnBrk="1" hangingPunct="1">
              <a:lnSpc>
                <a:spcPct val="90000"/>
              </a:lnSpc>
            </a:pPr>
            <a:r>
              <a:rPr lang="en-GB" sz="2800" smtClean="0"/>
              <a:t>lack of motivation </a:t>
            </a:r>
          </a:p>
          <a:p>
            <a:pPr eaLnBrk="1" hangingPunct="1">
              <a:lnSpc>
                <a:spcPct val="90000"/>
              </a:lnSpc>
            </a:pPr>
            <a:r>
              <a:rPr lang="en-GB" sz="2800" smtClean="0"/>
              <a:t>hallucinations </a:t>
            </a:r>
          </a:p>
          <a:p>
            <a:pPr eaLnBrk="1" hangingPunct="1">
              <a:lnSpc>
                <a:spcPct val="90000"/>
              </a:lnSpc>
            </a:pPr>
            <a:endParaRPr lang="en-GB" sz="2800" smtClean="0"/>
          </a:p>
        </p:txBody>
      </p:sp>
      <p:sp>
        <p:nvSpPr>
          <p:cNvPr id="259076" name="Rectangle 4"/>
          <p:cNvSpPr>
            <a:spLocks noChangeArrowheads="1"/>
          </p:cNvSpPr>
          <p:nvPr/>
        </p:nvSpPr>
        <p:spPr bwMode="auto">
          <a:xfrm>
            <a:off x="-530225" y="3170238"/>
            <a:ext cx="3270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GB" sz="2800" b="1">
                <a:effectLst>
                  <a:outerShdw blurRad="38100" dist="38100" dir="2700000" algn="tl">
                    <a:srgbClr val="000000"/>
                  </a:outerShdw>
                </a:effectLst>
              </a:rPr>
              <a:t>:</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ChangeArrowheads="1"/>
          </p:cNvSpPr>
          <p:nvPr>
            <p:ph type="title"/>
          </p:nvPr>
        </p:nvSpPr>
        <p:spPr/>
        <p:txBody>
          <a:bodyPr/>
          <a:lstStyle/>
          <a:p>
            <a:pPr eaLnBrk="1" hangingPunct="1">
              <a:defRPr/>
            </a:pPr>
            <a:r>
              <a:rPr lang="en-GB" smtClean="0"/>
              <a:t>PDD</a:t>
            </a:r>
          </a:p>
        </p:txBody>
      </p:sp>
      <p:sp>
        <p:nvSpPr>
          <p:cNvPr id="260099" name="Rectangle 3"/>
          <p:cNvSpPr>
            <a:spLocks noGrp="1" noChangeArrowheads="1"/>
          </p:cNvSpPr>
          <p:nvPr>
            <p:ph type="body" idx="1"/>
          </p:nvPr>
        </p:nvSpPr>
        <p:spPr/>
        <p:txBody>
          <a:bodyPr/>
          <a:lstStyle/>
          <a:p>
            <a:pPr eaLnBrk="1" hangingPunct="1"/>
            <a:r>
              <a:rPr lang="en-GB" smtClean="0"/>
              <a:t>Parkinson’s Disease Dementia (PDD) is different from a similar disorder, known as Dementia with Lewy Bodies (DLB).  DLB is characterized by fluctuations in alertness and attention, recurrent visual hallucinations, and parkinsonian motor symptoms like rigidity and the loss of spontaneous movement. </a:t>
            </a:r>
          </a:p>
        </p:txBody>
      </p:sp>
    </p:spTree>
  </p:cSld>
  <p:clrMapOvr>
    <a:masterClrMapping/>
  </p:clrMapOvr>
</p:sld>
</file>

<file path=ppt/theme/theme1.xml><?xml version="1.0" encoding="utf-8"?>
<a:theme xmlns:a="http://schemas.openxmlformats.org/drawingml/2006/main" name="Cliff">
  <a:themeElements>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Cliff">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Cliff 1">
        <a:dk1>
          <a:srgbClr val="5B5B49"/>
        </a:dk1>
        <a:lt1>
          <a:srgbClr val="DDDDDD"/>
        </a:lt1>
        <a:dk2>
          <a:srgbClr val="2B2A00"/>
        </a:dk2>
        <a:lt2>
          <a:srgbClr val="E0DFBE"/>
        </a:lt2>
        <a:accent1>
          <a:srgbClr val="878543"/>
        </a:accent1>
        <a:accent2>
          <a:srgbClr val="716E00"/>
        </a:accent2>
        <a:accent3>
          <a:srgbClr val="ACACAA"/>
        </a:accent3>
        <a:accent4>
          <a:srgbClr val="BDBDBD"/>
        </a:accent4>
        <a:accent5>
          <a:srgbClr val="C3C2B0"/>
        </a:accent5>
        <a:accent6>
          <a:srgbClr val="666300"/>
        </a:accent6>
        <a:hlink>
          <a:srgbClr val="CC9900"/>
        </a:hlink>
        <a:folHlink>
          <a:srgbClr val="996600"/>
        </a:folHlink>
      </a:clrScheme>
      <a:clrMap bg1="dk2" tx1="lt1" bg2="dk1" tx2="lt2" accent1="accent1" accent2="accent2" accent3="accent3" accent4="accent4" accent5="accent5" accent6="accent6" hlink="hlink" folHlink="folHlink"/>
    </a:extraClrScheme>
    <a:extraClrScheme>
      <a:clrScheme name="Cliff 2">
        <a:dk1>
          <a:srgbClr val="746354"/>
        </a:dk1>
        <a:lt1>
          <a:srgbClr val="FFFFFF"/>
        </a:lt1>
        <a:dk2>
          <a:srgbClr val="523E26"/>
        </a:dk2>
        <a:lt2>
          <a:srgbClr val="E1DFAF"/>
        </a:lt2>
        <a:accent1>
          <a:srgbClr val="CC9900"/>
        </a:accent1>
        <a:accent2>
          <a:srgbClr val="669900"/>
        </a:accent2>
        <a:accent3>
          <a:srgbClr val="B3AFAC"/>
        </a:accent3>
        <a:accent4>
          <a:srgbClr val="DADADA"/>
        </a:accent4>
        <a:accent5>
          <a:srgbClr val="E2CAAA"/>
        </a:accent5>
        <a:accent6>
          <a:srgbClr val="5C8A00"/>
        </a:accent6>
        <a:hlink>
          <a:srgbClr val="CCCC00"/>
        </a:hlink>
        <a:folHlink>
          <a:srgbClr val="AC7934"/>
        </a:folHlink>
      </a:clrScheme>
      <a:clrMap bg1="dk2" tx1="lt1" bg2="dk1" tx2="lt2" accent1="accent1" accent2="accent2" accent3="accent3" accent4="accent4" accent5="accent5" accent6="accent6" hlink="hlink" folHlink="folHlink"/>
    </a:extraClrScheme>
    <a:extraClrScheme>
      <a:clrScheme name="Cliff 3">
        <a:dk1>
          <a:srgbClr val="667B5B"/>
        </a:dk1>
        <a:lt1>
          <a:srgbClr val="E6E6DA"/>
        </a:lt1>
        <a:dk2>
          <a:srgbClr val="295200"/>
        </a:dk2>
        <a:lt2>
          <a:srgbClr val="F3F2D9"/>
        </a:lt2>
        <a:accent1>
          <a:srgbClr val="808000"/>
        </a:accent1>
        <a:accent2>
          <a:srgbClr val="838D75"/>
        </a:accent2>
        <a:accent3>
          <a:srgbClr val="ACB3AA"/>
        </a:accent3>
        <a:accent4>
          <a:srgbClr val="C4C4BA"/>
        </a:accent4>
        <a:accent5>
          <a:srgbClr val="C0C0AA"/>
        </a:accent5>
        <a:accent6>
          <a:srgbClr val="767F69"/>
        </a:accent6>
        <a:hlink>
          <a:srgbClr val="33CC33"/>
        </a:hlink>
        <a:folHlink>
          <a:srgbClr val="339966"/>
        </a:folHlink>
      </a:clrScheme>
      <a:clrMap bg1="dk2" tx1="lt1" bg2="dk1" tx2="lt2" accent1="accent1" accent2="accent2" accent3="accent3" accent4="accent4" accent5="accent5" accent6="accent6" hlink="hlink" folHlink="folHlink"/>
    </a:extraClrScheme>
    <a:extraClrScheme>
      <a:clrScheme name="Cliff 4">
        <a:dk1>
          <a:srgbClr val="86615A"/>
        </a:dk1>
        <a:lt1>
          <a:srgbClr val="FFFFFF"/>
        </a:lt1>
        <a:dk2>
          <a:srgbClr val="633427"/>
        </a:dk2>
        <a:lt2>
          <a:srgbClr val="E9DDCD"/>
        </a:lt2>
        <a:accent1>
          <a:srgbClr val="A34545"/>
        </a:accent1>
        <a:accent2>
          <a:srgbClr val="C86400"/>
        </a:accent2>
        <a:accent3>
          <a:srgbClr val="B7AEAC"/>
        </a:accent3>
        <a:accent4>
          <a:srgbClr val="DADADA"/>
        </a:accent4>
        <a:accent5>
          <a:srgbClr val="CEB0B0"/>
        </a:accent5>
        <a:accent6>
          <a:srgbClr val="B55A00"/>
        </a:accent6>
        <a:hlink>
          <a:srgbClr val="ECAE00"/>
        </a:hlink>
        <a:folHlink>
          <a:srgbClr val="BAA88A"/>
        </a:folHlink>
      </a:clrScheme>
      <a:clrMap bg1="dk2" tx1="lt1" bg2="dk1" tx2="lt2" accent1="accent1" accent2="accent2" accent3="accent3" accent4="accent4" accent5="accent5" accent6="accent6" hlink="hlink" folHlink="folHlink"/>
    </a:extraClrScheme>
    <a:extraClrScheme>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clrMap bg1="dk2" tx1="lt1" bg2="dk1" tx2="lt2" accent1="accent1" accent2="accent2" accent3="accent3" accent4="accent4" accent5="accent5" accent6="accent6" hlink="hlink" folHlink="folHlink"/>
    </a:extraClrScheme>
    <a:extraClrScheme>
      <a:clrScheme name="Cliff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clrMap bg1="dk2" tx1="lt1" bg2="dk1" tx2="lt2" accent1="accent1" accent2="accent2" accent3="accent3" accent4="accent4" accent5="accent5" accent6="accent6" hlink="hlink" folHlink="folHlink"/>
    </a:extraClrScheme>
    <a:extraClrScheme>
      <a:clrScheme name="Cliff 7">
        <a:dk1>
          <a:srgbClr val="336699"/>
        </a:dk1>
        <a:lt1>
          <a:srgbClr val="F8F8F8"/>
        </a:lt1>
        <a:dk2>
          <a:srgbClr val="003366"/>
        </a:dk2>
        <a:lt2>
          <a:srgbClr val="D1DDD4"/>
        </a:lt2>
        <a:accent1>
          <a:srgbClr val="3399FF"/>
        </a:accent1>
        <a:accent2>
          <a:srgbClr val="006699"/>
        </a:accent2>
        <a:accent3>
          <a:srgbClr val="AAADB8"/>
        </a:accent3>
        <a:accent4>
          <a:srgbClr val="D4D4D4"/>
        </a:accent4>
        <a:accent5>
          <a:srgbClr val="ADCAFF"/>
        </a:accent5>
        <a:accent6>
          <a:srgbClr val="005C8A"/>
        </a:accent6>
        <a:hlink>
          <a:srgbClr val="86C0CE"/>
        </a:hlink>
        <a:folHlink>
          <a:srgbClr val="0080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Cliff</Template>
  <TotalTime>1911</TotalTime>
  <Words>4138</Words>
  <Application>Microsoft Office PowerPoint</Application>
  <PresentationFormat>On-screen Show (4:3)</PresentationFormat>
  <Paragraphs>567</Paragraphs>
  <Slides>106</Slides>
  <Notes>106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106</vt:i4>
      </vt:variant>
    </vt:vector>
  </HeadingPairs>
  <TitlesOfParts>
    <vt:vector size="116" baseType="lpstr">
      <vt:lpstr>MS PGothic</vt:lpstr>
      <vt:lpstr>Arial</vt:lpstr>
      <vt:lpstr>Arial Narrow</vt:lpstr>
      <vt:lpstr>Comic Sans MS</vt:lpstr>
      <vt:lpstr>Monotype Sorts</vt:lpstr>
      <vt:lpstr>Symbol</vt:lpstr>
      <vt:lpstr>Times New Roman</vt:lpstr>
      <vt:lpstr>Verdana</vt:lpstr>
      <vt:lpstr>Wingdings</vt:lpstr>
      <vt:lpstr>Cliff</vt:lpstr>
      <vt:lpstr>Introduction to Parkinson’s disease</vt:lpstr>
      <vt:lpstr>Aims</vt:lpstr>
      <vt:lpstr>Perception of IPD </vt:lpstr>
      <vt:lpstr>History of Parkinson’s disease?</vt:lpstr>
      <vt:lpstr>James Parkinson</vt:lpstr>
      <vt:lpstr>What is Parkinson’s disease?</vt:lpstr>
      <vt:lpstr>What is Parkinson’s disease?</vt:lpstr>
      <vt:lpstr>Pathology &amp; Pathways </vt:lpstr>
      <vt:lpstr>Pathology of Parkinson’s Disease</vt:lpstr>
      <vt:lpstr>Lewy Body</vt:lpstr>
      <vt:lpstr>Cont.</vt:lpstr>
      <vt:lpstr>Other interesting bits</vt:lpstr>
      <vt:lpstr>Signs and Symptoms</vt:lpstr>
      <vt:lpstr>Diagnostic criteria</vt:lpstr>
      <vt:lpstr>Typical PD features</vt:lpstr>
      <vt:lpstr>Constant levels of dopamine are vital for normal movement</vt:lpstr>
      <vt:lpstr>In PD, pulsatile delivery of traditional levodopa leads to pulsatile stimulation of dopamine receptors</vt:lpstr>
      <vt:lpstr>Normal Movement</vt:lpstr>
      <vt:lpstr>PowerPoint Presentation</vt:lpstr>
      <vt:lpstr>Parkinsonian State</vt:lpstr>
      <vt:lpstr>PowerPoint Presentation</vt:lpstr>
      <vt:lpstr>Parkinsonian State with Intermittent Levodopa</vt:lpstr>
      <vt:lpstr>PowerPoint Presentation</vt:lpstr>
      <vt:lpstr>Making a diagnosis</vt:lpstr>
      <vt:lpstr>SPECT and progression</vt:lpstr>
      <vt:lpstr>Additional presenting symptoms</vt:lpstr>
      <vt:lpstr>Cause of PD</vt:lpstr>
      <vt:lpstr>Causes cont.</vt:lpstr>
      <vt:lpstr>Parkinson’s disease risk factors</vt:lpstr>
      <vt:lpstr>How common is Parkinson’s disease?</vt:lpstr>
      <vt:lpstr>Pharmacologic Treatment of Parkinson’s Disease</vt:lpstr>
      <vt:lpstr>Drug Classes in PD</vt:lpstr>
      <vt:lpstr>Levodopa</vt:lpstr>
      <vt:lpstr>Levodopa Preparations</vt:lpstr>
      <vt:lpstr>Duodopa Infusion</vt:lpstr>
      <vt:lpstr>Is Levodopa Toxic?</vt:lpstr>
      <vt:lpstr>Levodopa complications</vt:lpstr>
      <vt:lpstr>Levodopa-Induced Dyskinesias</vt:lpstr>
      <vt:lpstr>Dopamine deregulation (DDR)</vt:lpstr>
      <vt:lpstr>Impulse control disorder (icd)</vt:lpstr>
      <vt:lpstr>Dopamine Agonists: Distinguishing Features</vt:lpstr>
      <vt:lpstr>Action of DA ’s </vt:lpstr>
      <vt:lpstr>Dopamine Agonists (DA) used in PD</vt:lpstr>
      <vt:lpstr>DAs: Common Adverse Effects</vt:lpstr>
      <vt:lpstr>Side effects</vt:lpstr>
      <vt:lpstr>Apomorphine</vt:lpstr>
      <vt:lpstr>Apo-Go pen jets</vt:lpstr>
      <vt:lpstr>Apo-Go</vt:lpstr>
      <vt:lpstr>COMT Inhibitors</vt:lpstr>
      <vt:lpstr>Entacapone</vt:lpstr>
      <vt:lpstr>stalevo</vt:lpstr>
      <vt:lpstr>Amantadine</vt:lpstr>
      <vt:lpstr>Selegiline</vt:lpstr>
      <vt:lpstr>Rasagaline</vt:lpstr>
      <vt:lpstr>Rasagaline</vt:lpstr>
      <vt:lpstr>Anticholinergics</vt:lpstr>
      <vt:lpstr>Deep Brain Stimulation (DBS)</vt:lpstr>
      <vt:lpstr>The four stages of Parkinson’s disease </vt:lpstr>
      <vt:lpstr>Diagnosis</vt:lpstr>
      <vt:lpstr>Aims of care in Early Parkinson’s disease</vt:lpstr>
      <vt:lpstr>Aims of the Maintenance phase</vt:lpstr>
      <vt:lpstr>Multidisciplinary team input in the early and maintenance stages of  PD</vt:lpstr>
      <vt:lpstr>Management of the Complex phase of PD</vt:lpstr>
      <vt:lpstr>H and Y stage 5 </vt:lpstr>
      <vt:lpstr>MSA</vt:lpstr>
      <vt:lpstr>MSA </vt:lpstr>
      <vt:lpstr>MSA</vt:lpstr>
      <vt:lpstr>   What else happens in MSA?  </vt:lpstr>
      <vt:lpstr>MSA</vt:lpstr>
      <vt:lpstr>MSA</vt:lpstr>
      <vt:lpstr> Autonomic </vt:lpstr>
      <vt:lpstr>MSA</vt:lpstr>
      <vt:lpstr>MSA</vt:lpstr>
      <vt:lpstr>Blood pressure problems </vt:lpstr>
      <vt:lpstr>Bladder problems </vt:lpstr>
      <vt:lpstr> What are the first signs of MSA? </vt:lpstr>
      <vt:lpstr>MSA</vt:lpstr>
      <vt:lpstr>Progressive supra nuclear Palsy</vt:lpstr>
      <vt:lpstr>PSP</vt:lpstr>
      <vt:lpstr>PSP</vt:lpstr>
      <vt:lpstr>PSP</vt:lpstr>
      <vt:lpstr>PSP</vt:lpstr>
      <vt:lpstr>What is Lewy Body dementia? </vt:lpstr>
      <vt:lpstr>DLBD</vt:lpstr>
      <vt:lpstr>DLBD</vt:lpstr>
      <vt:lpstr>Signs and symptoms of Lewy Body dementia</vt:lpstr>
      <vt:lpstr>DLBD</vt:lpstr>
      <vt:lpstr>  Parkinson’s, Alzheimer’s and Lewy Body dementia </vt:lpstr>
      <vt:lpstr>Parkinson’s and Lewy Body Disease</vt:lpstr>
      <vt:lpstr>Alzheimer’s and Lewy Body Disease</vt:lpstr>
      <vt:lpstr>How is Lewy Body dementia diagnosed? </vt:lpstr>
      <vt:lpstr>dlbd</vt:lpstr>
      <vt:lpstr>Dementia with Lewy bodies and narcoleptics  </vt:lpstr>
      <vt:lpstr>DLBD</vt:lpstr>
      <vt:lpstr>DLBD</vt:lpstr>
      <vt:lpstr>PDD</vt:lpstr>
      <vt:lpstr>PDD</vt:lpstr>
      <vt:lpstr>Signs of dementia in Parkinson’s patients include</vt:lpstr>
      <vt:lpstr>PDD</vt:lpstr>
      <vt:lpstr>PDD</vt:lpstr>
      <vt:lpstr>CBD</vt:lpstr>
      <vt:lpstr>cbd</vt:lpstr>
      <vt:lpstr>CBD</vt:lpstr>
      <vt:lpstr>cbd</vt:lpstr>
      <vt:lpstr>CBD</vt:lpstr>
      <vt:lpstr>                  Thank You</vt:lpstr>
    </vt:vector>
  </TitlesOfParts>
  <Company>Kings Healthcare NHS Trust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Parkinson’s disease</dc:title>
  <dc:creator>Kings College Hospital</dc:creator>
  <cp:lastModifiedBy>anne martin</cp:lastModifiedBy>
  <cp:revision>121</cp:revision>
  <dcterms:created xsi:type="dcterms:W3CDTF">2001-05-22T07:33:23Z</dcterms:created>
  <dcterms:modified xsi:type="dcterms:W3CDTF">2015-04-25T19:26:08Z</dcterms:modified>
</cp:coreProperties>
</file>