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7" r:id="rId1"/>
  </p:sldMasterIdLst>
  <p:notesMasterIdLst>
    <p:notesMasterId r:id="rId70"/>
  </p:notesMasterIdLst>
  <p:handoutMasterIdLst>
    <p:handoutMasterId r:id="rId71"/>
  </p:handoutMasterIdLst>
  <p:sldIdLst>
    <p:sldId id="256" r:id="rId2"/>
    <p:sldId id="475" r:id="rId3"/>
    <p:sldId id="260" r:id="rId4"/>
    <p:sldId id="262" r:id="rId5"/>
    <p:sldId id="399" r:id="rId6"/>
    <p:sldId id="290" r:id="rId7"/>
    <p:sldId id="266" r:id="rId8"/>
    <p:sldId id="291" r:id="rId9"/>
    <p:sldId id="287" r:id="rId10"/>
    <p:sldId id="487" r:id="rId11"/>
    <p:sldId id="488" r:id="rId12"/>
    <p:sldId id="397" r:id="rId13"/>
    <p:sldId id="417" r:id="rId14"/>
    <p:sldId id="409" r:id="rId15"/>
    <p:sldId id="410" r:id="rId16"/>
    <p:sldId id="411" r:id="rId17"/>
    <p:sldId id="412" r:id="rId18"/>
    <p:sldId id="413" r:id="rId19"/>
    <p:sldId id="414" r:id="rId20"/>
    <p:sldId id="415" r:id="rId21"/>
    <p:sldId id="394" r:id="rId22"/>
    <p:sldId id="393" r:id="rId23"/>
    <p:sldId id="491" r:id="rId24"/>
    <p:sldId id="293" r:id="rId25"/>
    <p:sldId id="285" r:id="rId26"/>
    <p:sldId id="292" r:id="rId27"/>
    <p:sldId id="284" r:id="rId28"/>
    <p:sldId id="295" r:id="rId29"/>
    <p:sldId id="490" r:id="rId30"/>
    <p:sldId id="327" r:id="rId31"/>
    <p:sldId id="329" r:id="rId32"/>
    <p:sldId id="334" r:id="rId33"/>
    <p:sldId id="404" r:id="rId34"/>
    <p:sldId id="405" r:id="rId35"/>
    <p:sldId id="335" r:id="rId36"/>
    <p:sldId id="418" r:id="rId37"/>
    <p:sldId id="336" r:id="rId38"/>
    <p:sldId id="339" r:id="rId39"/>
    <p:sldId id="391" r:id="rId40"/>
    <p:sldId id="401" r:id="rId41"/>
    <p:sldId id="340" r:id="rId42"/>
    <p:sldId id="421" r:id="rId43"/>
    <p:sldId id="341" r:id="rId44"/>
    <p:sldId id="489" r:id="rId45"/>
    <p:sldId id="422" r:id="rId46"/>
    <p:sldId id="388" r:id="rId47"/>
    <p:sldId id="337" r:id="rId48"/>
    <p:sldId id="338" r:id="rId49"/>
    <p:sldId id="423" r:id="rId50"/>
    <p:sldId id="331" r:id="rId51"/>
    <p:sldId id="332" r:id="rId52"/>
    <p:sldId id="474" r:id="rId53"/>
    <p:sldId id="330" r:id="rId54"/>
    <p:sldId id="406" r:id="rId55"/>
    <p:sldId id="308" r:id="rId56"/>
    <p:sldId id="476" r:id="rId57"/>
    <p:sldId id="493" r:id="rId58"/>
    <p:sldId id="483" r:id="rId59"/>
    <p:sldId id="482" r:id="rId60"/>
    <p:sldId id="495" r:id="rId61"/>
    <p:sldId id="480" r:id="rId62"/>
    <p:sldId id="484" r:id="rId63"/>
    <p:sldId id="485" r:id="rId64"/>
    <p:sldId id="486" r:id="rId65"/>
    <p:sldId id="498" r:id="rId66"/>
    <p:sldId id="494" r:id="rId67"/>
    <p:sldId id="496" r:id="rId68"/>
    <p:sldId id="497" r:id="rId69"/>
  </p:sldIdLst>
  <p:sldSz cx="9144000" cy="6858000" type="screen4x3"/>
  <p:notesSz cx="6858000" cy="9723438"/>
  <p:defaultTextStyle>
    <a:defPPr>
      <a:defRPr lang="en-GB"/>
    </a:defPPr>
    <a:lvl1pPr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5pPr>
    <a:lvl6pPr marL="2286000" algn="l" defTabSz="914400" rtl="0" eaLnBrk="1" latinLnBrk="0" hangingPunct="1">
      <a:defRPr kern="1200">
        <a:solidFill>
          <a:schemeClr val="tx1"/>
        </a:solidFill>
        <a:latin typeface="Verdana" panose="020B0604030504040204" pitchFamily="34" charset="0"/>
        <a:ea typeface="+mn-ea"/>
        <a:cs typeface="+mn-cs"/>
      </a:defRPr>
    </a:lvl6pPr>
    <a:lvl7pPr marL="2743200" algn="l" defTabSz="914400" rtl="0" eaLnBrk="1" latinLnBrk="0" hangingPunct="1">
      <a:defRPr kern="1200">
        <a:solidFill>
          <a:schemeClr val="tx1"/>
        </a:solidFill>
        <a:latin typeface="Verdana" panose="020B0604030504040204" pitchFamily="34" charset="0"/>
        <a:ea typeface="+mn-ea"/>
        <a:cs typeface="+mn-cs"/>
      </a:defRPr>
    </a:lvl7pPr>
    <a:lvl8pPr marL="3200400" algn="l" defTabSz="914400" rtl="0" eaLnBrk="1" latinLnBrk="0" hangingPunct="1">
      <a:defRPr kern="1200">
        <a:solidFill>
          <a:schemeClr val="tx1"/>
        </a:solidFill>
        <a:latin typeface="Verdana" panose="020B0604030504040204" pitchFamily="34" charset="0"/>
        <a:ea typeface="+mn-ea"/>
        <a:cs typeface="+mn-cs"/>
      </a:defRPr>
    </a:lvl8pPr>
    <a:lvl9pPr marL="3657600" algn="l" defTabSz="914400" rtl="0" eaLnBrk="1" latinLnBrk="0" hangingPunct="1">
      <a:defRPr kern="1200">
        <a:solidFill>
          <a:schemeClr val="tx1"/>
        </a:solidFill>
        <a:latin typeface="Verdan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62">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autoAdjust="0"/>
    <p:restoredTop sz="94617" autoAdjust="0"/>
  </p:normalViewPr>
  <p:slideViewPr>
    <p:cSldViewPr>
      <p:cViewPr varScale="1">
        <p:scale>
          <a:sx n="110" d="100"/>
          <a:sy n="110" d="100"/>
        </p:scale>
        <p:origin x="924"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0" d="100"/>
        <a:sy n="60" d="100"/>
      </p:scale>
      <p:origin x="0" y="0"/>
    </p:cViewPr>
  </p:sorterViewPr>
  <p:notesViewPr>
    <p:cSldViewPr>
      <p:cViewPr varScale="1">
        <p:scale>
          <a:sx n="40" d="100"/>
          <a:sy n="40" d="100"/>
        </p:scale>
        <p:origin x="-1392" y="-96"/>
      </p:cViewPr>
      <p:guideLst>
        <p:guide orient="horz" pos="3062"/>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298" name="Rectangle 2"/>
          <p:cNvSpPr>
            <a:spLocks noGrp="1" noChangeArrowheads="1"/>
          </p:cNvSpPr>
          <p:nvPr>
            <p:ph type="hdr" sz="quarter"/>
          </p:nvPr>
        </p:nvSpPr>
        <p:spPr bwMode="auto">
          <a:xfrm>
            <a:off x="0" y="0"/>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panose="020B0604020202020204" pitchFamily="34" charset="0"/>
              </a:defRPr>
            </a:lvl1pPr>
          </a:lstStyle>
          <a:p>
            <a:endParaRPr lang="en-US"/>
          </a:p>
        </p:txBody>
      </p:sp>
      <p:sp>
        <p:nvSpPr>
          <p:cNvPr id="55299" name="Rectangle 3"/>
          <p:cNvSpPr>
            <a:spLocks noGrp="1" noChangeArrowheads="1"/>
          </p:cNvSpPr>
          <p:nvPr>
            <p:ph type="dt" sz="quarter" idx="1"/>
          </p:nvPr>
        </p:nvSpPr>
        <p:spPr bwMode="auto">
          <a:xfrm>
            <a:off x="3886200" y="0"/>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panose="020B0604020202020204" pitchFamily="34" charset="0"/>
              </a:defRPr>
            </a:lvl1pPr>
          </a:lstStyle>
          <a:p>
            <a:endParaRPr lang="en-US"/>
          </a:p>
        </p:txBody>
      </p:sp>
      <p:sp>
        <p:nvSpPr>
          <p:cNvPr id="55300" name="Rectangle 4"/>
          <p:cNvSpPr>
            <a:spLocks noGrp="1" noChangeArrowheads="1"/>
          </p:cNvSpPr>
          <p:nvPr>
            <p:ph type="ftr" sz="quarter" idx="2"/>
          </p:nvPr>
        </p:nvSpPr>
        <p:spPr bwMode="auto">
          <a:xfrm>
            <a:off x="0" y="9237663"/>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panose="020B0604020202020204" pitchFamily="34" charset="0"/>
              </a:defRPr>
            </a:lvl1pPr>
          </a:lstStyle>
          <a:p>
            <a:endParaRPr lang="en-US"/>
          </a:p>
        </p:txBody>
      </p:sp>
      <p:sp>
        <p:nvSpPr>
          <p:cNvPr id="55301" name="Rectangle 5"/>
          <p:cNvSpPr>
            <a:spLocks noGrp="1" noChangeArrowheads="1"/>
          </p:cNvSpPr>
          <p:nvPr>
            <p:ph type="sldNum" sz="quarter" idx="3"/>
          </p:nvPr>
        </p:nvSpPr>
        <p:spPr bwMode="auto">
          <a:xfrm>
            <a:off x="3886200" y="9237663"/>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panose="020B0604020202020204" pitchFamily="34" charset="0"/>
              </a:defRPr>
            </a:lvl1pPr>
          </a:lstStyle>
          <a:p>
            <a:fld id="{0C328F51-AE5C-44E8-9D9A-3FDAF3E411CF}" type="slidenum">
              <a:rPr lang="en-GB"/>
              <a:pPr/>
              <a:t>‹#›</a:t>
            </a:fld>
            <a:endParaRPr lang="en-GB"/>
          </a:p>
        </p:txBody>
      </p:sp>
    </p:spTree>
    <p:extLst>
      <p:ext uri="{BB962C8B-B14F-4D97-AF65-F5344CB8AC3E}">
        <p14:creationId xmlns:p14="http://schemas.microsoft.com/office/powerpoint/2010/main" val="2749596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panose="020B0604020202020204" pitchFamily="34" charset="0"/>
              </a:defRPr>
            </a:lvl1pPr>
          </a:lstStyle>
          <a:p>
            <a:endParaRPr lang="en-US"/>
          </a:p>
        </p:txBody>
      </p:sp>
      <p:sp>
        <p:nvSpPr>
          <p:cNvPr id="5123" name="Rectangle 3"/>
          <p:cNvSpPr>
            <a:spLocks noGrp="1" noChangeArrowheads="1"/>
          </p:cNvSpPr>
          <p:nvPr>
            <p:ph type="dt" idx="1"/>
          </p:nvPr>
        </p:nvSpPr>
        <p:spPr bwMode="auto">
          <a:xfrm>
            <a:off x="3886200" y="0"/>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panose="020B0604020202020204" pitchFamily="34" charset="0"/>
              </a:defRPr>
            </a:lvl1pPr>
          </a:lstStyle>
          <a:p>
            <a:endParaRPr lang="en-US"/>
          </a:p>
        </p:txBody>
      </p:sp>
      <p:sp>
        <p:nvSpPr>
          <p:cNvPr id="110596" name="Rectangle 4"/>
          <p:cNvSpPr>
            <a:spLocks noGrp="1" noRot="1" noChangeAspect="1" noChangeArrowheads="1" noTextEdit="1"/>
          </p:cNvSpPr>
          <p:nvPr>
            <p:ph type="sldImg" idx="2"/>
          </p:nvPr>
        </p:nvSpPr>
        <p:spPr bwMode="auto">
          <a:xfrm>
            <a:off x="998538" y="728663"/>
            <a:ext cx="4862512" cy="36464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914400" y="4618038"/>
            <a:ext cx="5029200" cy="4376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5126" name="Rectangle 6"/>
          <p:cNvSpPr>
            <a:spLocks noGrp="1" noChangeArrowheads="1"/>
          </p:cNvSpPr>
          <p:nvPr>
            <p:ph type="ftr" sz="quarter" idx="4"/>
          </p:nvPr>
        </p:nvSpPr>
        <p:spPr bwMode="auto">
          <a:xfrm>
            <a:off x="0" y="9237663"/>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panose="020B0604020202020204" pitchFamily="34" charset="0"/>
              </a:defRPr>
            </a:lvl1pPr>
          </a:lstStyle>
          <a:p>
            <a:endParaRPr lang="en-US"/>
          </a:p>
        </p:txBody>
      </p:sp>
      <p:sp>
        <p:nvSpPr>
          <p:cNvPr id="5127" name="Rectangle 7"/>
          <p:cNvSpPr>
            <a:spLocks noGrp="1" noChangeArrowheads="1"/>
          </p:cNvSpPr>
          <p:nvPr>
            <p:ph type="sldNum" sz="quarter" idx="5"/>
          </p:nvPr>
        </p:nvSpPr>
        <p:spPr bwMode="auto">
          <a:xfrm>
            <a:off x="3886200" y="9237663"/>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panose="020B0604020202020204" pitchFamily="34" charset="0"/>
              </a:defRPr>
            </a:lvl1pPr>
          </a:lstStyle>
          <a:p>
            <a:fld id="{948D7771-ED69-459A-A9F9-D85D33BB750A}" type="slidenum">
              <a:rPr lang="en-GB"/>
              <a:pPr/>
              <a:t>‹#›</a:t>
            </a:fld>
            <a:endParaRPr lang="en-GB"/>
          </a:p>
        </p:txBody>
      </p:sp>
    </p:spTree>
    <p:extLst>
      <p:ext uri="{BB962C8B-B14F-4D97-AF65-F5344CB8AC3E}">
        <p14:creationId xmlns:p14="http://schemas.microsoft.com/office/powerpoint/2010/main" val="185823628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C5E0BFC7-3A71-4A6E-85C8-5908FA9EFE25}" type="slidenum">
              <a:rPr lang="en-GB">
                <a:latin typeface="Arial" panose="020B0604020202020204" pitchFamily="34" charset="0"/>
              </a:rPr>
              <a:pPr/>
              <a:t>1</a:t>
            </a:fld>
            <a:endParaRPr lang="en-GB">
              <a:latin typeface="Arial" panose="020B0604020202020204" pitchFamily="34" charset="0"/>
            </a:endParaRPr>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38215301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5F681ABC-F027-46F3-8A35-D39630B2D55A}" type="slidenum">
              <a:rPr lang="en-GB">
                <a:latin typeface="Arial" panose="020B0604020202020204" pitchFamily="34" charset="0"/>
              </a:rPr>
              <a:pPr/>
              <a:t>12</a:t>
            </a:fld>
            <a:endParaRPr lang="en-GB">
              <a:latin typeface="Arial" panose="020B0604020202020204" pitchFamily="34" charset="0"/>
            </a:endParaRPr>
          </a:p>
        </p:txBody>
      </p:sp>
      <p:sp>
        <p:nvSpPr>
          <p:cNvPr id="115715" name="Rectangle 2"/>
          <p:cNvSpPr>
            <a:spLocks noGrp="1" noRot="1" noChangeAspect="1" noChangeArrowheads="1" noTextEdit="1"/>
          </p:cNvSpPr>
          <p:nvPr>
            <p:ph type="sldImg"/>
          </p:nvPr>
        </p:nvSpPr>
        <p:spPr>
          <a:ln/>
        </p:spPr>
      </p:sp>
      <p:sp>
        <p:nvSpPr>
          <p:cNvPr id="115716" name="Rectangle 3"/>
          <p:cNvSpPr>
            <a:spLocks noGrp="1" noChangeArrowheads="1"/>
          </p:cNvSpPr>
          <p:nvPr>
            <p:ph type="body" idx="1"/>
          </p:nvPr>
        </p:nvSpPr>
        <p:spPr>
          <a:noFill/>
        </p:spPr>
        <p:txBody>
          <a:bodyPr/>
          <a:lstStyle/>
          <a:p>
            <a:r>
              <a:rPr lang="en-GB" smtClean="0"/>
              <a:t>As the picture shows a typical posture for a person with PD: stooped forward posture, shuffling gait, ‘poker’ face, postural instability.</a:t>
            </a:r>
          </a:p>
          <a:p>
            <a:endParaRPr lang="en-GB" smtClean="0"/>
          </a:p>
          <a:p>
            <a:endParaRPr lang="en-GB" smtClean="0"/>
          </a:p>
        </p:txBody>
      </p:sp>
    </p:spTree>
    <p:extLst>
      <p:ext uri="{BB962C8B-B14F-4D97-AF65-F5344CB8AC3E}">
        <p14:creationId xmlns:p14="http://schemas.microsoft.com/office/powerpoint/2010/main" val="33402681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BF994002-9090-4926-9044-FAB65FFE7171}" type="slidenum">
              <a:rPr lang="en-GB">
                <a:latin typeface="Arial" panose="020B0604020202020204" pitchFamily="34" charset="0"/>
              </a:rPr>
              <a:pPr/>
              <a:t>13</a:t>
            </a:fld>
            <a:endParaRPr lang="en-GB">
              <a:latin typeface="Arial" panose="020B0604020202020204" pitchFamily="34" charset="0"/>
            </a:endParaRPr>
          </a:p>
        </p:txBody>
      </p:sp>
      <p:sp>
        <p:nvSpPr>
          <p:cNvPr id="116739" name="Rectangle 7"/>
          <p:cNvSpPr txBox="1">
            <a:spLocks noGrp="1" noChangeArrowheads="1"/>
          </p:cNvSpPr>
          <p:nvPr/>
        </p:nvSpPr>
        <p:spPr bwMode="auto">
          <a:xfrm>
            <a:off x="3884613" y="9236075"/>
            <a:ext cx="2971800"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r" eaLnBrk="1" hangingPunct="1"/>
            <a:fld id="{906B04BD-027F-43CD-ADA2-F70B3643A981}" type="slidenum">
              <a:rPr lang="en-GB" sz="1200">
                <a:latin typeface="Arial" panose="020B0604020202020204" pitchFamily="34" charset="0"/>
                <a:ea typeface="MS PGothic" panose="020B0600070205080204" pitchFamily="34" charset="-128"/>
              </a:rPr>
              <a:pPr algn="r" eaLnBrk="1" hangingPunct="1"/>
              <a:t>13</a:t>
            </a:fld>
            <a:endParaRPr lang="en-GB" sz="1200">
              <a:latin typeface="Arial" panose="020B0604020202020204" pitchFamily="34" charset="0"/>
              <a:ea typeface="MS PGothic" panose="020B0600070205080204" pitchFamily="34" charset="-128"/>
            </a:endParaRPr>
          </a:p>
        </p:txBody>
      </p:sp>
      <p:sp>
        <p:nvSpPr>
          <p:cNvPr id="116740" name="Rectangle 4"/>
          <p:cNvSpPr>
            <a:spLocks noGrp="1" noRot="1" noChangeAspect="1" noChangeArrowheads="1" noTextEdit="1"/>
          </p:cNvSpPr>
          <p:nvPr>
            <p:ph type="sldImg"/>
          </p:nvPr>
        </p:nvSpPr>
        <p:spPr>
          <a:ln/>
        </p:spPr>
      </p:sp>
      <p:sp>
        <p:nvSpPr>
          <p:cNvPr id="116741" name="Rectangle 5"/>
          <p:cNvSpPr>
            <a:spLocks noGrp="1" noChangeArrowheads="1"/>
          </p:cNvSpPr>
          <p:nvPr>
            <p:ph type="body" idx="1"/>
          </p:nvPr>
        </p:nvSpPr>
        <p:spPr>
          <a:xfrm>
            <a:off x="685800" y="4618038"/>
            <a:ext cx="5486400" cy="4376737"/>
          </a:xfrm>
          <a:noFill/>
        </p:spPr>
        <p:txBody>
          <a:bodyPr/>
          <a:lstStyle/>
          <a:p>
            <a:pPr eaLnBrk="1" hangingPunct="1"/>
            <a:r>
              <a:rPr lang="en-GB" smtClean="0"/>
              <a:t>Dopamine exerts presynaptic modulation (in both up and down directions) on the glutamate-mediated excitation of striatal medium spiny neurons. </a:t>
            </a:r>
          </a:p>
          <a:p>
            <a:pPr lvl="1" eaLnBrk="1" hangingPunct="1"/>
            <a:r>
              <a:rPr lang="en-GB" smtClean="0"/>
              <a:t>Most striatal neurons are medium spiny neurons that receive massive glutamatergic inputs from the cortex and thalamus </a:t>
            </a:r>
          </a:p>
          <a:p>
            <a:pPr lvl="1" eaLnBrk="1" hangingPunct="1"/>
            <a:r>
              <a:rPr lang="en-GB" smtClean="0"/>
              <a:t>Regulation of this neuronal activity requires a precise selection mechanism (ie dopamine modulation) to filter incoming and outgoing signals associated with movement</a:t>
            </a:r>
          </a:p>
          <a:p>
            <a:pPr eaLnBrk="1" hangingPunct="1"/>
            <a:r>
              <a:rPr lang="en-GB" smtClean="0"/>
              <a:t>Dopamine also acts postsynaptically to stabilise the firing rate and excitability of striatal neurons </a:t>
            </a:r>
          </a:p>
          <a:p>
            <a:pPr eaLnBrk="1" hangingPunct="1"/>
            <a:r>
              <a:rPr lang="en-GB" smtClean="0"/>
              <a:t>It has also been recently shown that a key function of dopamine is to modulate glutamate-mediated long-term potentiation and long-term depression, thereby regulating plasticity of striatal neurons</a:t>
            </a:r>
          </a:p>
          <a:p>
            <a:pPr eaLnBrk="1" hangingPunct="1"/>
            <a:endParaRPr lang="en-GB" smtClean="0"/>
          </a:p>
          <a:p>
            <a:pPr eaLnBrk="1" hangingPunct="1"/>
            <a:r>
              <a:rPr lang="en-GB" smtClean="0"/>
              <a:t>Olanow et al. (2006) Lancet Neurol 5: 677–687</a:t>
            </a:r>
          </a:p>
        </p:txBody>
      </p:sp>
    </p:spTree>
    <p:extLst>
      <p:ext uri="{BB962C8B-B14F-4D97-AF65-F5344CB8AC3E}">
        <p14:creationId xmlns:p14="http://schemas.microsoft.com/office/powerpoint/2010/main" val="31102265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DC4C5063-136E-4894-B556-04CD680CFC37}" type="slidenum">
              <a:rPr lang="en-GB">
                <a:latin typeface="Arial" panose="020B0604020202020204" pitchFamily="34" charset="0"/>
              </a:rPr>
              <a:pPr/>
              <a:t>14</a:t>
            </a:fld>
            <a:endParaRPr lang="en-GB">
              <a:latin typeface="Arial" panose="020B0604020202020204" pitchFamily="34" charset="0"/>
            </a:endParaRPr>
          </a:p>
        </p:txBody>
      </p:sp>
      <p:sp>
        <p:nvSpPr>
          <p:cNvPr id="117763" name="Rectangle 7"/>
          <p:cNvSpPr txBox="1">
            <a:spLocks noGrp="1" noChangeArrowheads="1"/>
          </p:cNvSpPr>
          <p:nvPr/>
        </p:nvSpPr>
        <p:spPr bwMode="auto">
          <a:xfrm>
            <a:off x="3884613" y="9236075"/>
            <a:ext cx="2971800"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r" eaLnBrk="1" hangingPunct="1"/>
            <a:fld id="{8BDF9B7C-14F4-4438-8C09-3C5BF528A7F2}" type="slidenum">
              <a:rPr lang="en-GB" sz="1200">
                <a:latin typeface="Arial" panose="020B0604020202020204" pitchFamily="34" charset="0"/>
                <a:ea typeface="MS PGothic" panose="020B0600070205080204" pitchFamily="34" charset="-128"/>
              </a:rPr>
              <a:pPr algn="r" eaLnBrk="1" hangingPunct="1"/>
              <a:t>14</a:t>
            </a:fld>
            <a:endParaRPr lang="en-GB" sz="1200">
              <a:latin typeface="Arial" panose="020B0604020202020204" pitchFamily="34" charset="0"/>
              <a:ea typeface="MS PGothic" panose="020B0600070205080204" pitchFamily="34" charset="-128"/>
            </a:endParaRPr>
          </a:p>
        </p:txBody>
      </p:sp>
      <p:sp>
        <p:nvSpPr>
          <p:cNvPr id="117764" name="Rectangle 4"/>
          <p:cNvSpPr>
            <a:spLocks noGrp="1" noRot="1" noChangeAspect="1" noChangeArrowheads="1" noTextEdit="1"/>
          </p:cNvSpPr>
          <p:nvPr>
            <p:ph type="sldImg"/>
          </p:nvPr>
        </p:nvSpPr>
        <p:spPr>
          <a:ln/>
        </p:spPr>
      </p:sp>
      <p:sp>
        <p:nvSpPr>
          <p:cNvPr id="117765" name="Rectangle 5"/>
          <p:cNvSpPr>
            <a:spLocks noGrp="1" noChangeArrowheads="1"/>
          </p:cNvSpPr>
          <p:nvPr>
            <p:ph type="body" idx="1"/>
          </p:nvPr>
        </p:nvSpPr>
        <p:spPr>
          <a:xfrm>
            <a:off x="685800" y="4618038"/>
            <a:ext cx="5486400" cy="4376737"/>
          </a:xfrm>
          <a:noFill/>
        </p:spPr>
        <p:txBody>
          <a:bodyPr/>
          <a:lstStyle/>
          <a:p>
            <a:pPr eaLnBrk="1" hangingPunct="1"/>
            <a:r>
              <a:rPr lang="en-GB" smtClean="0"/>
              <a:t>With continued neuronal degeneration, plasma levodopa concentrations cannot be buffered and result in fluctuations in striatal dopamine levels</a:t>
            </a:r>
          </a:p>
          <a:p>
            <a:pPr eaLnBrk="1" hangingPunct="1"/>
            <a:r>
              <a:rPr lang="en-GB" smtClean="0"/>
              <a:t>Under normal circumstances, dopamine neurons fire continuously, therefore, striatal dopamine receptors are normally exposed to relatively constant levels of dopamine and are in a constant state of activation </a:t>
            </a:r>
          </a:p>
          <a:p>
            <a:pPr eaLnBrk="1" hangingPunct="1"/>
            <a:r>
              <a:rPr lang="en-GB" smtClean="0"/>
              <a:t>In PD, there is a progressive degeneration of nigral dopaminergic neurons and striatal dopamine levels become increasingly dependent on plasma levodopa concentrations</a:t>
            </a:r>
          </a:p>
          <a:p>
            <a:pPr eaLnBrk="1" hangingPunct="1"/>
            <a:r>
              <a:rPr lang="en-GB" smtClean="0"/>
              <a:t>However, levodopa has a short plasma half-life and does not provide dopamine to striatal receptors in a continuous and physiologic manner </a:t>
            </a:r>
          </a:p>
          <a:p>
            <a:pPr eaLnBrk="1" hangingPunct="1"/>
            <a:r>
              <a:rPr lang="en-GB" smtClean="0"/>
              <a:t>With continued neuronal degeneration, fluctuations in plasma levodopa concentration are translated into fluctuations in striatal dopamine levels and striatal dopamine receptors now become exposed to alternating high and low levels of dopamine resulting in ‘pulsatile stimulation’ </a:t>
            </a:r>
          </a:p>
          <a:p>
            <a:pPr lvl="1" eaLnBrk="1" hangingPunct="1"/>
            <a:endParaRPr lang="en-GB" smtClean="0"/>
          </a:p>
          <a:p>
            <a:pPr eaLnBrk="1" hangingPunct="1"/>
            <a:r>
              <a:rPr lang="en-GB" smtClean="0"/>
              <a:t>Olanow et al. (2006) Lancet Neurol 5: 677–687</a:t>
            </a:r>
          </a:p>
          <a:p>
            <a:pPr eaLnBrk="1" hangingPunct="1"/>
            <a:endParaRPr lang="en-GB" smtClean="0"/>
          </a:p>
          <a:p>
            <a:pPr eaLnBrk="1" hangingPunct="1"/>
            <a:endParaRPr lang="en-GB" smtClean="0"/>
          </a:p>
        </p:txBody>
      </p:sp>
    </p:spTree>
    <p:extLst>
      <p:ext uri="{BB962C8B-B14F-4D97-AF65-F5344CB8AC3E}">
        <p14:creationId xmlns:p14="http://schemas.microsoft.com/office/powerpoint/2010/main" val="8943630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Rot="1" noChangeAspect="1" noChangeArrowheads="1" noTextEdit="1"/>
          </p:cNvSpPr>
          <p:nvPr>
            <p:ph type="sldImg"/>
          </p:nvPr>
        </p:nvSpPr>
        <p:spPr>
          <a:ln/>
        </p:spPr>
      </p:sp>
      <p:sp>
        <p:nvSpPr>
          <p:cNvPr id="143363"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12108639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Rot="1" noChangeAspect="1" noChangeArrowheads="1" noTextEdit="1"/>
          </p:cNvSpPr>
          <p:nvPr>
            <p:ph type="sldImg"/>
          </p:nvPr>
        </p:nvSpPr>
        <p:spPr>
          <a:ln/>
        </p:spPr>
      </p:sp>
      <p:sp>
        <p:nvSpPr>
          <p:cNvPr id="144387"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1355142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Rot="1" noChangeAspect="1" noChangeArrowheads="1" noTextEdit="1"/>
          </p:cNvSpPr>
          <p:nvPr>
            <p:ph type="sldImg"/>
          </p:nvPr>
        </p:nvSpPr>
        <p:spPr>
          <a:ln/>
        </p:spPr>
      </p:sp>
      <p:sp>
        <p:nvSpPr>
          <p:cNvPr id="145411"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9676238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17002080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Rot="1" noChangeAspect="1" noChangeArrowheads="1" noTextEdit="1"/>
          </p:cNvSpPr>
          <p:nvPr>
            <p:ph type="sldImg"/>
          </p:nvPr>
        </p:nvSpPr>
        <p:spPr>
          <a:ln/>
        </p:spPr>
      </p:sp>
      <p:sp>
        <p:nvSpPr>
          <p:cNvPr id="147459"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40004057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Rot="1" noChangeAspect="1" noChangeArrowheads="1" noTextEdit="1"/>
          </p:cNvSpPr>
          <p:nvPr>
            <p:ph type="sldImg"/>
          </p:nvPr>
        </p:nvSpPr>
        <p:spPr>
          <a:ln/>
        </p:spPr>
      </p:sp>
      <p:sp>
        <p:nvSpPr>
          <p:cNvPr id="148483"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42932399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Rot="1" noChangeAspect="1" noChangeArrowheads="1" noTextEdit="1"/>
          </p:cNvSpPr>
          <p:nvPr>
            <p:ph type="sldImg"/>
          </p:nvPr>
        </p:nvSpPr>
        <p:spPr>
          <a:ln/>
        </p:spPr>
      </p:sp>
      <p:sp>
        <p:nvSpPr>
          <p:cNvPr id="149507"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15279438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48D7771-ED69-459A-A9F9-D85D33BB750A}" type="slidenum">
              <a:rPr lang="en-GB"/>
              <a:pPr/>
              <a:t>2</a:t>
            </a:fld>
            <a:endParaRPr lang="en-GB"/>
          </a:p>
        </p:txBody>
      </p:sp>
    </p:spTree>
    <p:extLst>
      <p:ext uri="{BB962C8B-B14F-4D97-AF65-F5344CB8AC3E}">
        <p14:creationId xmlns:p14="http://schemas.microsoft.com/office/powerpoint/2010/main" val="8258652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Rot="1" noChangeAspect="1" noChangeArrowheads="1" noTextEdit="1"/>
          </p:cNvSpPr>
          <p:nvPr>
            <p:ph type="sldImg"/>
          </p:nvPr>
        </p:nvSpPr>
        <p:spPr>
          <a:ln/>
        </p:spPr>
      </p:sp>
      <p:sp>
        <p:nvSpPr>
          <p:cNvPr id="150531"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35404004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Rot="1" noChangeAspect="1" noChangeArrowheads="1" noTextEdit="1"/>
          </p:cNvSpPr>
          <p:nvPr>
            <p:ph type="sldImg"/>
          </p:nvPr>
        </p:nvSpPr>
        <p:spPr>
          <a:ln/>
        </p:spPr>
      </p:sp>
      <p:sp>
        <p:nvSpPr>
          <p:cNvPr id="151555"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38332886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Rot="1" noChangeAspect="1" noChangeArrowheads="1" noTextEdit="1"/>
          </p:cNvSpPr>
          <p:nvPr>
            <p:ph type="sldImg"/>
          </p:nvPr>
        </p:nvSpPr>
        <p:spPr>
          <a:ln/>
        </p:spPr>
      </p:sp>
      <p:sp>
        <p:nvSpPr>
          <p:cNvPr id="152579"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11176374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Rot="1" noChangeAspect="1" noChangeArrowheads="1" noTextEdit="1"/>
          </p:cNvSpPr>
          <p:nvPr>
            <p:ph type="sldImg"/>
          </p:nvPr>
        </p:nvSpPr>
        <p:spPr>
          <a:ln/>
        </p:spPr>
      </p:sp>
      <p:sp>
        <p:nvSpPr>
          <p:cNvPr id="153603"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42836532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Rot="1" noChangeAspect="1" noChangeArrowheads="1" noTextEdit="1"/>
          </p:cNvSpPr>
          <p:nvPr>
            <p:ph type="sldImg"/>
          </p:nvPr>
        </p:nvSpPr>
        <p:spPr>
          <a:ln/>
        </p:spPr>
      </p:sp>
      <p:sp>
        <p:nvSpPr>
          <p:cNvPr id="154627"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5514219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Rot="1" noChangeAspect="1" noChangeArrowheads="1" noTextEdit="1"/>
          </p:cNvSpPr>
          <p:nvPr>
            <p:ph type="sldImg"/>
          </p:nvPr>
        </p:nvSpPr>
        <p:spPr>
          <a:ln/>
        </p:spPr>
      </p:sp>
      <p:sp>
        <p:nvSpPr>
          <p:cNvPr id="155651"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31011023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Rot="1" noChangeAspect="1" noChangeArrowheads="1" noTextEdit="1"/>
          </p:cNvSpPr>
          <p:nvPr>
            <p:ph type="sldImg"/>
          </p:nvPr>
        </p:nvSpPr>
        <p:spPr>
          <a:ln/>
        </p:spPr>
      </p:sp>
      <p:sp>
        <p:nvSpPr>
          <p:cNvPr id="156675"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3119802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Rot="1" noChangeAspect="1" noChangeArrowheads="1" noTextEdit="1"/>
          </p:cNvSpPr>
          <p:nvPr>
            <p:ph type="sldImg"/>
          </p:nvPr>
        </p:nvSpPr>
        <p:spPr>
          <a:ln/>
        </p:spPr>
      </p:sp>
      <p:sp>
        <p:nvSpPr>
          <p:cNvPr id="157699"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3987832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Rot="1" noChangeAspect="1" noChangeArrowheads="1" noTextEdit="1"/>
          </p:cNvSpPr>
          <p:nvPr>
            <p:ph type="sldImg"/>
          </p:nvPr>
        </p:nvSpPr>
        <p:spPr>
          <a:ln/>
        </p:spPr>
      </p:sp>
      <p:sp>
        <p:nvSpPr>
          <p:cNvPr id="158723"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9759749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Rot="1" noChangeAspect="1" noChangeArrowheads="1" noTextEdit="1"/>
          </p:cNvSpPr>
          <p:nvPr>
            <p:ph type="sldImg"/>
          </p:nvPr>
        </p:nvSpPr>
        <p:spPr>
          <a:ln/>
        </p:spPr>
      </p:sp>
      <p:sp>
        <p:nvSpPr>
          <p:cNvPr id="159747"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4395430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Rot="1" noChangeAspect="1" noChangeArrowheads="1" noTextEdit="1"/>
          </p:cNvSpPr>
          <p:nvPr>
            <p:ph type="sldImg"/>
          </p:nvPr>
        </p:nvSpPr>
        <p:spPr>
          <a:ln/>
        </p:spPr>
      </p:sp>
      <p:sp>
        <p:nvSpPr>
          <p:cNvPr id="135171"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34028989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Rot="1" noChangeAspect="1" noChangeArrowheads="1" noTextEdit="1"/>
          </p:cNvSpPr>
          <p:nvPr>
            <p:ph type="sldImg"/>
          </p:nvPr>
        </p:nvSpPr>
        <p:spPr>
          <a:ln/>
        </p:spPr>
      </p:sp>
      <p:sp>
        <p:nvSpPr>
          <p:cNvPr id="160771"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38985527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Rot="1" noChangeAspect="1" noChangeArrowheads="1" noTextEdit="1"/>
          </p:cNvSpPr>
          <p:nvPr>
            <p:ph type="sldImg"/>
          </p:nvPr>
        </p:nvSpPr>
        <p:spPr>
          <a:ln/>
        </p:spPr>
      </p:sp>
      <p:sp>
        <p:nvSpPr>
          <p:cNvPr id="161795"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8282860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Rot="1" noChangeAspect="1" noChangeArrowheads="1" noTextEdit="1"/>
          </p:cNvSpPr>
          <p:nvPr>
            <p:ph type="sldImg"/>
          </p:nvPr>
        </p:nvSpPr>
        <p:spPr>
          <a:ln/>
        </p:spPr>
      </p:sp>
      <p:sp>
        <p:nvSpPr>
          <p:cNvPr id="162819"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41268518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Rot="1" noChangeAspect="1" noChangeArrowheads="1" noTextEdit="1"/>
          </p:cNvSpPr>
          <p:nvPr>
            <p:ph type="sldImg"/>
          </p:nvPr>
        </p:nvSpPr>
        <p:spPr>
          <a:ln/>
        </p:spPr>
      </p:sp>
      <p:sp>
        <p:nvSpPr>
          <p:cNvPr id="163843"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17030058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Rot="1" noChangeAspect="1" noChangeArrowheads="1" noTextEdit="1"/>
          </p:cNvSpPr>
          <p:nvPr>
            <p:ph type="sldImg"/>
          </p:nvPr>
        </p:nvSpPr>
        <p:spPr>
          <a:ln/>
        </p:spPr>
      </p:sp>
      <p:sp>
        <p:nvSpPr>
          <p:cNvPr id="166915"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39798989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Rot="1" noChangeAspect="1" noChangeArrowheads="1" noTextEdit="1"/>
          </p:cNvSpPr>
          <p:nvPr>
            <p:ph type="sldImg"/>
          </p:nvPr>
        </p:nvSpPr>
        <p:spPr>
          <a:ln/>
        </p:spPr>
      </p:sp>
      <p:sp>
        <p:nvSpPr>
          <p:cNvPr id="167939"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405384486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Rot="1" noChangeAspect="1" noChangeArrowheads="1" noTextEdit="1"/>
          </p:cNvSpPr>
          <p:nvPr>
            <p:ph type="sldImg"/>
          </p:nvPr>
        </p:nvSpPr>
        <p:spPr>
          <a:ln/>
        </p:spPr>
      </p:sp>
      <p:sp>
        <p:nvSpPr>
          <p:cNvPr id="168963"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42658080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Rot="1" noChangeAspect="1" noChangeArrowheads="1" noTextEdit="1"/>
          </p:cNvSpPr>
          <p:nvPr>
            <p:ph type="sldImg"/>
          </p:nvPr>
        </p:nvSpPr>
        <p:spPr>
          <a:ln/>
        </p:spPr>
      </p:sp>
      <p:sp>
        <p:nvSpPr>
          <p:cNvPr id="169987"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58005273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Rot="1" noChangeAspect="1" noChangeArrowheads="1" noTextEdit="1"/>
          </p:cNvSpPr>
          <p:nvPr>
            <p:ph type="sldImg"/>
          </p:nvPr>
        </p:nvSpPr>
        <p:spPr>
          <a:ln/>
        </p:spPr>
      </p:sp>
      <p:sp>
        <p:nvSpPr>
          <p:cNvPr id="171011"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73659648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41198058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1E7F1CF6-D123-4907-B3FC-6D7021B3753A}" type="slidenum">
              <a:rPr lang="en-GB">
                <a:latin typeface="Arial" panose="020B0604020202020204" pitchFamily="34" charset="0"/>
              </a:rPr>
              <a:pPr/>
              <a:t>4</a:t>
            </a:fld>
            <a:endParaRPr lang="en-GB">
              <a:latin typeface="Arial" panose="020B0604020202020204" pitchFamily="34" charset="0"/>
            </a:endParaRPr>
          </a:p>
        </p:txBody>
      </p:sp>
      <p:sp>
        <p:nvSpPr>
          <p:cNvPr id="113667" name="Rectangle 2"/>
          <p:cNvSpPr>
            <a:spLocks noGrp="1" noRot="1" noChangeAspect="1" noChangeArrowheads="1" noTextEdit="1"/>
          </p:cNvSpPr>
          <p:nvPr>
            <p:ph type="sldImg"/>
          </p:nvPr>
        </p:nvSpPr>
        <p:spPr>
          <a:ln/>
        </p:spPr>
      </p:sp>
      <p:sp>
        <p:nvSpPr>
          <p:cNvPr id="113668" name="Rectangle 3"/>
          <p:cNvSpPr>
            <a:spLocks noGrp="1" noChangeArrowheads="1"/>
          </p:cNvSpPr>
          <p:nvPr>
            <p:ph type="body" idx="1"/>
          </p:nvPr>
        </p:nvSpPr>
        <p:spPr>
          <a:noFill/>
        </p:spPr>
        <p:txBody>
          <a:bodyPr/>
          <a:lstStyle/>
          <a:p>
            <a:pPr>
              <a:lnSpc>
                <a:spcPct val="55000"/>
              </a:lnSpc>
            </a:pPr>
            <a:r>
              <a:rPr lang="en-GB" sz="1000" smtClean="0">
                <a:latin typeface="Arial" panose="020B0604020202020204" pitchFamily="34" charset="0"/>
              </a:rPr>
              <a:t>A chemical produced by the brain; it assists in the effective</a:t>
            </a:r>
          </a:p>
          <a:p>
            <a:pPr>
              <a:lnSpc>
                <a:spcPct val="55000"/>
              </a:lnSpc>
            </a:pPr>
            <a:r>
              <a:rPr lang="en-GB" sz="1000" smtClean="0">
                <a:latin typeface="Arial" panose="020B0604020202020204" pitchFamily="34" charset="0"/>
              </a:rPr>
              <a:t>                                            transmission of electrochemical messages from one nerve cell</a:t>
            </a:r>
          </a:p>
          <a:p>
            <a:pPr>
              <a:lnSpc>
                <a:spcPct val="55000"/>
              </a:lnSpc>
            </a:pPr>
            <a:r>
              <a:rPr lang="en-GB" sz="1000" smtClean="0">
                <a:latin typeface="Arial" panose="020B0604020202020204" pitchFamily="34" charset="0"/>
              </a:rPr>
              <a:t>                                            to the next. It is deficient in the basal ganglia and Substantia</a:t>
            </a:r>
          </a:p>
          <a:p>
            <a:pPr>
              <a:lnSpc>
                <a:spcPct val="55000"/>
              </a:lnSpc>
            </a:pPr>
            <a:r>
              <a:rPr lang="en-GB" sz="1000" smtClean="0">
                <a:latin typeface="Arial" panose="020B0604020202020204" pitchFamily="34" charset="0"/>
              </a:rPr>
              <a:t>                                            Nigra of a person with Parkinson's. It governs actions of</a:t>
            </a:r>
          </a:p>
          <a:p>
            <a:pPr>
              <a:lnSpc>
                <a:spcPct val="55000"/>
              </a:lnSpc>
            </a:pPr>
            <a:r>
              <a:rPr lang="en-GB" sz="1000" smtClean="0">
                <a:latin typeface="Arial" panose="020B0604020202020204" pitchFamily="34" charset="0"/>
              </a:rPr>
              <a:t>                                            movement, balance and walking.</a:t>
            </a:r>
          </a:p>
          <a:p>
            <a:pPr>
              <a:lnSpc>
                <a:spcPct val="55000"/>
              </a:lnSpc>
            </a:pPr>
            <a:r>
              <a:rPr lang="en-GB" sz="1000" smtClean="0">
                <a:latin typeface="Arial" panose="020B0604020202020204" pitchFamily="34" charset="0"/>
              </a:rPr>
              <a:t>The nigro-striatal pathways consist of dopaminergic</a:t>
            </a:r>
          </a:p>
          <a:p>
            <a:pPr>
              <a:lnSpc>
                <a:spcPct val="55000"/>
              </a:lnSpc>
            </a:pPr>
            <a:r>
              <a:rPr lang="en-GB" sz="1000" smtClean="0">
                <a:latin typeface="Arial" panose="020B0604020202020204" pitchFamily="34" charset="0"/>
              </a:rPr>
              <a:t>                                                neurons which originate in the substantia nigra (black</a:t>
            </a:r>
          </a:p>
          <a:p>
            <a:pPr>
              <a:lnSpc>
                <a:spcPct val="55000"/>
              </a:lnSpc>
            </a:pPr>
            <a:r>
              <a:rPr lang="en-GB" sz="1000" smtClean="0">
                <a:latin typeface="Arial" panose="020B0604020202020204" pitchFamily="34" charset="0"/>
              </a:rPr>
              <a:t>                                                substance) in the midbrain and project to the striatum (basal</a:t>
            </a:r>
          </a:p>
          <a:p>
            <a:pPr>
              <a:lnSpc>
                <a:spcPct val="55000"/>
              </a:lnSpc>
            </a:pPr>
            <a:r>
              <a:rPr lang="en-GB" sz="1000" smtClean="0">
                <a:latin typeface="Arial" panose="020B0604020202020204" pitchFamily="34" charset="0"/>
              </a:rPr>
              <a:t>                                                ganglia), indirectly controlling involuntary motor movement.</a:t>
            </a:r>
          </a:p>
          <a:p>
            <a:pPr>
              <a:lnSpc>
                <a:spcPct val="55000"/>
              </a:lnSpc>
            </a:pPr>
            <a:r>
              <a:rPr lang="en-GB" sz="1000" smtClean="0">
                <a:latin typeface="Arial" panose="020B0604020202020204" pitchFamily="34" charset="0"/>
              </a:rPr>
              <a:t>                                                Parkinson's disease results from degeneration of these</a:t>
            </a:r>
          </a:p>
          <a:p>
            <a:pPr>
              <a:lnSpc>
                <a:spcPct val="55000"/>
              </a:lnSpc>
            </a:pPr>
            <a:r>
              <a:rPr lang="en-GB" sz="1000" smtClean="0">
                <a:latin typeface="Arial" panose="020B0604020202020204" pitchFamily="34" charset="0"/>
              </a:rPr>
              <a:t>                                                neurons with depletion of dopamine from the neuron</a:t>
            </a:r>
          </a:p>
          <a:p>
            <a:pPr>
              <a:lnSpc>
                <a:spcPct val="55000"/>
              </a:lnSpc>
            </a:pPr>
            <a:r>
              <a:rPr lang="en-GB" sz="1000" smtClean="0">
                <a:latin typeface="Arial" panose="020B0604020202020204" pitchFamily="34" charset="0"/>
              </a:rPr>
              <a:t>                                                terminals and a loss of control of involuntary motor control</a:t>
            </a:r>
          </a:p>
          <a:p>
            <a:pPr>
              <a:lnSpc>
                <a:spcPct val="55000"/>
              </a:lnSpc>
            </a:pPr>
            <a:r>
              <a:rPr lang="en-GB" sz="1000" smtClean="0">
                <a:latin typeface="Arial" panose="020B0604020202020204" pitchFamily="34" charset="0"/>
              </a:rPr>
              <a:t>                                                (tremor, rigidity, etc) mediated by the extra-pyramidal</a:t>
            </a:r>
          </a:p>
          <a:p>
            <a:pPr>
              <a:lnSpc>
                <a:spcPct val="55000"/>
              </a:lnSpc>
            </a:pPr>
            <a:r>
              <a:rPr lang="en-GB" sz="1000" smtClean="0">
                <a:latin typeface="Arial" panose="020B0604020202020204" pitchFamily="34" charset="0"/>
              </a:rPr>
              <a:t>                                                pathways. This forms the basis for the administration of the</a:t>
            </a:r>
          </a:p>
          <a:p>
            <a:pPr>
              <a:lnSpc>
                <a:spcPct val="55000"/>
              </a:lnSpc>
            </a:pPr>
            <a:r>
              <a:rPr lang="en-GB" sz="1000" smtClean="0">
                <a:latin typeface="Arial" panose="020B0604020202020204" pitchFamily="34" charset="0"/>
              </a:rPr>
              <a:t>                                                dopamine precursor, l-dopa as replacement therapy,</a:t>
            </a:r>
          </a:p>
          <a:p>
            <a:pPr>
              <a:lnSpc>
                <a:spcPct val="55000"/>
              </a:lnSpc>
            </a:pPr>
            <a:r>
              <a:rPr lang="en-GB" sz="1000" smtClean="0">
                <a:latin typeface="Arial" panose="020B0604020202020204" pitchFamily="34" charset="0"/>
              </a:rPr>
              <a:t>                                                dopamine agonists, and drugs which indirectly facilitate</a:t>
            </a:r>
          </a:p>
          <a:p>
            <a:pPr>
              <a:lnSpc>
                <a:spcPct val="55000"/>
              </a:lnSpc>
            </a:pPr>
            <a:r>
              <a:rPr lang="en-GB" sz="1000" smtClean="0">
                <a:latin typeface="Arial" panose="020B0604020202020204" pitchFamily="34" charset="0"/>
              </a:rPr>
              <a:t>                                                dopamine activit</a:t>
            </a:r>
            <a:endParaRPr lang="en-GB" smtClean="0"/>
          </a:p>
        </p:txBody>
      </p:sp>
    </p:spTree>
    <p:extLst>
      <p:ext uri="{BB962C8B-B14F-4D97-AF65-F5344CB8AC3E}">
        <p14:creationId xmlns:p14="http://schemas.microsoft.com/office/powerpoint/2010/main" val="241637300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Rot="1" noChangeAspect="1" noChangeArrowheads="1" noTextEdit="1"/>
          </p:cNvSpPr>
          <p:nvPr>
            <p:ph type="sldImg"/>
          </p:nvPr>
        </p:nvSpPr>
        <p:spPr>
          <a:ln/>
        </p:spPr>
      </p:sp>
      <p:sp>
        <p:nvSpPr>
          <p:cNvPr id="173059"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61569807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noRot="1" noChangeAspect="1" noChangeArrowheads="1" noTextEdit="1"/>
          </p:cNvSpPr>
          <p:nvPr>
            <p:ph type="sldImg"/>
          </p:nvPr>
        </p:nvSpPr>
        <p:spPr>
          <a:ln/>
        </p:spPr>
      </p:sp>
      <p:sp>
        <p:nvSpPr>
          <p:cNvPr id="174083"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427868651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Rot="1" noChangeAspect="1" noChangeArrowheads="1" noTextEdit="1"/>
          </p:cNvSpPr>
          <p:nvPr>
            <p:ph type="sldImg"/>
          </p:nvPr>
        </p:nvSpPr>
        <p:spPr>
          <a:ln/>
        </p:spPr>
      </p:sp>
      <p:sp>
        <p:nvSpPr>
          <p:cNvPr id="175107"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16232954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Rot="1" noChangeAspect="1" noChangeArrowheads="1" noTextEdit="1"/>
          </p:cNvSpPr>
          <p:nvPr>
            <p:ph type="sldImg"/>
          </p:nvPr>
        </p:nvSpPr>
        <p:spPr>
          <a:ln/>
        </p:spPr>
      </p:sp>
      <p:sp>
        <p:nvSpPr>
          <p:cNvPr id="176131"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69569558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Rot="1" noChangeAspect="1" noChangeArrowheads="1" noTextEdit="1"/>
          </p:cNvSpPr>
          <p:nvPr>
            <p:ph type="sldImg"/>
          </p:nvPr>
        </p:nvSpPr>
        <p:spPr>
          <a:ln/>
        </p:spPr>
      </p:sp>
      <p:sp>
        <p:nvSpPr>
          <p:cNvPr id="177155"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393644230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Rot="1" noChangeAspect="1" noChangeArrowheads="1" noTextEdit="1"/>
          </p:cNvSpPr>
          <p:nvPr>
            <p:ph type="sldImg"/>
          </p:nvPr>
        </p:nvSpPr>
        <p:spPr>
          <a:ln/>
        </p:spPr>
      </p:sp>
      <p:sp>
        <p:nvSpPr>
          <p:cNvPr id="178179"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416691229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Rot="1" noChangeAspect="1" noChangeArrowheads="1" noTextEdit="1"/>
          </p:cNvSpPr>
          <p:nvPr>
            <p:ph type="sldImg"/>
          </p:nvPr>
        </p:nvSpPr>
        <p:spPr>
          <a:ln/>
        </p:spPr>
      </p:sp>
      <p:sp>
        <p:nvSpPr>
          <p:cNvPr id="179203"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17011489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Rot="1" noChangeAspect="1" noChangeArrowheads="1" noTextEdit="1"/>
          </p:cNvSpPr>
          <p:nvPr>
            <p:ph type="sldImg"/>
          </p:nvPr>
        </p:nvSpPr>
        <p:spPr>
          <a:ln/>
        </p:spPr>
      </p:sp>
      <p:sp>
        <p:nvSpPr>
          <p:cNvPr id="181251"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332619890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Rot="1" noChangeAspect="1" noChangeArrowheads="1" noTextEdit="1"/>
          </p:cNvSpPr>
          <p:nvPr>
            <p:ph type="sldImg"/>
          </p:nvPr>
        </p:nvSpPr>
        <p:spPr>
          <a:ln/>
        </p:spPr>
      </p:sp>
      <p:sp>
        <p:nvSpPr>
          <p:cNvPr id="182275"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79463807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Rot="1" noChangeAspect="1" noChangeArrowheads="1" noTextEdit="1"/>
          </p:cNvSpPr>
          <p:nvPr>
            <p:ph type="sldImg"/>
          </p:nvPr>
        </p:nvSpPr>
        <p:spPr>
          <a:ln/>
        </p:spPr>
      </p:sp>
      <p:sp>
        <p:nvSpPr>
          <p:cNvPr id="183299"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13674025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D356A69B-3F80-49B4-9350-61561BCABD6E}" type="slidenum">
              <a:rPr lang="en-GB">
                <a:latin typeface="Arial" panose="020B0604020202020204" pitchFamily="34" charset="0"/>
              </a:rPr>
              <a:pPr/>
              <a:t>5</a:t>
            </a:fld>
            <a:endParaRPr lang="en-GB">
              <a:latin typeface="Arial" panose="020B0604020202020204" pitchFamily="34" charset="0"/>
            </a:endParaRPr>
          </a:p>
        </p:txBody>
      </p:sp>
      <p:sp>
        <p:nvSpPr>
          <p:cNvPr id="114691" name="Rectangle 2"/>
          <p:cNvSpPr>
            <a:spLocks noGrp="1" noRot="1" noChangeAspect="1" noChangeArrowheads="1" noTextEdit="1"/>
          </p:cNvSpPr>
          <p:nvPr>
            <p:ph type="sldImg"/>
          </p:nvPr>
        </p:nvSpPr>
        <p:spPr>
          <a:ln/>
        </p:spPr>
      </p:sp>
      <p:sp>
        <p:nvSpPr>
          <p:cNvPr id="114692" name="Rectangle 3"/>
          <p:cNvSpPr>
            <a:spLocks noGrp="1" noChangeArrowheads="1"/>
          </p:cNvSpPr>
          <p:nvPr>
            <p:ph type="body" idx="1"/>
          </p:nvPr>
        </p:nvSpPr>
        <p:spPr>
          <a:noFill/>
        </p:spPr>
        <p:txBody>
          <a:bodyPr/>
          <a:lstStyle/>
          <a:p>
            <a:r>
              <a:rPr lang="en-GB" smtClean="0"/>
              <a:t>The cause of PD itself and the characteristic of the disease is caused by a reduction in the amount of dopamine in the brain. </a:t>
            </a:r>
          </a:p>
          <a:p>
            <a:r>
              <a:rPr lang="en-GB" smtClean="0"/>
              <a:t>This drop in neurotransmitter is due to the gradual loss of the dopamine producing cells namely the dopaminergic cells in the substantia nigra.</a:t>
            </a:r>
          </a:p>
          <a:p>
            <a:r>
              <a:rPr lang="en-GB" smtClean="0"/>
              <a:t>However, it has been recently discovered that other chemicals in the brain are also involved in the disease such as serotonin ( happy hormone) and acetylcholine.</a:t>
            </a:r>
          </a:p>
        </p:txBody>
      </p:sp>
    </p:spTree>
    <p:extLst>
      <p:ext uri="{BB962C8B-B14F-4D97-AF65-F5344CB8AC3E}">
        <p14:creationId xmlns:p14="http://schemas.microsoft.com/office/powerpoint/2010/main" val="369479277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Rot="1" noChangeAspect="1" noChangeArrowheads="1" noTextEdit="1"/>
          </p:cNvSpPr>
          <p:nvPr>
            <p:ph type="sldImg"/>
          </p:nvPr>
        </p:nvSpPr>
        <p:spPr>
          <a:ln/>
        </p:spPr>
      </p:sp>
      <p:sp>
        <p:nvSpPr>
          <p:cNvPr id="189443"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152814757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Rot="1" noChangeAspect="1" noChangeArrowheads="1" noTextEdit="1"/>
          </p:cNvSpPr>
          <p:nvPr>
            <p:ph type="sldImg"/>
          </p:nvPr>
        </p:nvSpPr>
        <p:spPr>
          <a:ln/>
        </p:spPr>
      </p:sp>
      <p:sp>
        <p:nvSpPr>
          <p:cNvPr id="165891"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22309885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Rot="1" noChangeAspect="1" noChangeArrowheads="1" noTextEdit="1"/>
          </p:cNvSpPr>
          <p:nvPr>
            <p:ph type="sldImg"/>
          </p:nvPr>
        </p:nvSpPr>
        <p:spPr>
          <a:ln/>
        </p:spPr>
      </p:sp>
      <p:sp>
        <p:nvSpPr>
          <p:cNvPr id="164867"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11033350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Rot="1" noChangeAspect="1" noChangeArrowheads="1" noTextEdit="1"/>
          </p:cNvSpPr>
          <p:nvPr>
            <p:ph type="sldImg"/>
          </p:nvPr>
        </p:nvSpPr>
        <p:spPr>
          <a:ln/>
        </p:spPr>
      </p:sp>
      <p:sp>
        <p:nvSpPr>
          <p:cNvPr id="137219"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6841517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1861677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Rot="1" noChangeAspect="1" noChangeArrowheads="1" noTextEdit="1"/>
          </p:cNvSpPr>
          <p:nvPr>
            <p:ph type="sldImg"/>
          </p:nvPr>
        </p:nvSpPr>
        <p:spPr>
          <a:ln/>
        </p:spPr>
      </p:sp>
      <p:sp>
        <p:nvSpPr>
          <p:cNvPr id="141315"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34808003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Rot="1" noChangeAspect="1" noChangeArrowheads="1" noTextEdit="1"/>
          </p:cNvSpPr>
          <p:nvPr>
            <p:ph type="sldImg"/>
          </p:nvPr>
        </p:nvSpPr>
        <p:spPr>
          <a:ln/>
        </p:spPr>
      </p:sp>
      <p:sp>
        <p:nvSpPr>
          <p:cNvPr id="142339"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5272741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026"/>
          <p:cNvGrpSpPr>
            <a:grpSpLocks/>
          </p:cNvGrpSpPr>
          <p:nvPr/>
        </p:nvGrpSpPr>
        <p:grpSpPr bwMode="auto">
          <a:xfrm>
            <a:off x="4716463" y="5345113"/>
            <a:ext cx="4427537" cy="1512887"/>
            <a:chOff x="2971" y="3367"/>
            <a:chExt cx="2789" cy="953"/>
          </a:xfrm>
        </p:grpSpPr>
        <p:sp>
          <p:nvSpPr>
            <p:cNvPr id="5" name="Freeform 1027"/>
            <p:cNvSpPr>
              <a:spLocks/>
            </p:cNvSpPr>
            <p:nvPr/>
          </p:nvSpPr>
          <p:spPr bwMode="ltGray">
            <a:xfrm>
              <a:off x="2971" y="3367"/>
              <a:ext cx="2789" cy="953"/>
            </a:xfrm>
            <a:custGeom>
              <a:avLst/>
              <a:gdLst>
                <a:gd name="T0" fmla="*/ 2786 w 2780"/>
                <a:gd name="T1" fmla="*/ 18 h 953"/>
                <a:gd name="T2" fmla="*/ 2696 w 2780"/>
                <a:gd name="T3" fmla="*/ 24 h 953"/>
                <a:gd name="T4" fmla="*/ 2629 w 2780"/>
                <a:gd name="T5" fmla="*/ 102 h 953"/>
                <a:gd name="T6" fmla="*/ 2527 w 2780"/>
                <a:gd name="T7" fmla="*/ 156 h 953"/>
                <a:gd name="T8" fmla="*/ 2521 w 2780"/>
                <a:gd name="T9" fmla="*/ 222 h 953"/>
                <a:gd name="T10" fmla="*/ 2503 w 2780"/>
                <a:gd name="T11" fmla="*/ 246 h 953"/>
                <a:gd name="T12" fmla="*/ 2485 w 2780"/>
                <a:gd name="T13" fmla="*/ 252 h 953"/>
                <a:gd name="T14" fmla="*/ 2413 w 2780"/>
                <a:gd name="T15" fmla="*/ 210 h 953"/>
                <a:gd name="T16" fmla="*/ 2274 w 2780"/>
                <a:gd name="T17" fmla="*/ 192 h 953"/>
                <a:gd name="T18" fmla="*/ 2250 w 2780"/>
                <a:gd name="T19" fmla="*/ 186 h 953"/>
                <a:gd name="T20" fmla="*/ 2232 w 2780"/>
                <a:gd name="T21" fmla="*/ 192 h 953"/>
                <a:gd name="T22" fmla="*/ 2160 w 2780"/>
                <a:gd name="T23" fmla="*/ 228 h 953"/>
                <a:gd name="T24" fmla="*/ 2124 w 2780"/>
                <a:gd name="T25" fmla="*/ 240 h 953"/>
                <a:gd name="T26" fmla="*/ 2100 w 2780"/>
                <a:gd name="T27" fmla="*/ 246 h 953"/>
                <a:gd name="T28" fmla="*/ 2088 w 2780"/>
                <a:gd name="T29" fmla="*/ 258 h 953"/>
                <a:gd name="T30" fmla="*/ 2088 w 2780"/>
                <a:gd name="T31" fmla="*/ 276 h 953"/>
                <a:gd name="T32" fmla="*/ 2065 w 2780"/>
                <a:gd name="T33" fmla="*/ 300 h 953"/>
                <a:gd name="T34" fmla="*/ 2047 w 2780"/>
                <a:gd name="T35" fmla="*/ 312 h 953"/>
                <a:gd name="T36" fmla="*/ 2035 w 2780"/>
                <a:gd name="T37" fmla="*/ 324 h 953"/>
                <a:gd name="T38" fmla="*/ 2023 w 2780"/>
                <a:gd name="T39" fmla="*/ 336 h 953"/>
                <a:gd name="T40" fmla="*/ 1991 w 2780"/>
                <a:gd name="T41" fmla="*/ 342 h 953"/>
                <a:gd name="T42" fmla="*/ 1925 w 2780"/>
                <a:gd name="T43" fmla="*/ 336 h 953"/>
                <a:gd name="T44" fmla="*/ 1889 w 2780"/>
                <a:gd name="T45" fmla="*/ 330 h 953"/>
                <a:gd name="T46" fmla="*/ 1877 w 2780"/>
                <a:gd name="T47" fmla="*/ 342 h 953"/>
                <a:gd name="T48" fmla="*/ 1865 w 2780"/>
                <a:gd name="T49" fmla="*/ 354 h 953"/>
                <a:gd name="T50" fmla="*/ 1835 w 2780"/>
                <a:gd name="T51" fmla="*/ 360 h 953"/>
                <a:gd name="T52" fmla="*/ 1776 w 2780"/>
                <a:gd name="T53" fmla="*/ 342 h 953"/>
                <a:gd name="T54" fmla="*/ 1752 w 2780"/>
                <a:gd name="T55" fmla="*/ 342 h 953"/>
                <a:gd name="T56" fmla="*/ 1728 w 2780"/>
                <a:gd name="T57" fmla="*/ 354 h 953"/>
                <a:gd name="T58" fmla="*/ 1666 w 2780"/>
                <a:gd name="T59" fmla="*/ 425 h 953"/>
                <a:gd name="T60" fmla="*/ 1624 w 2780"/>
                <a:gd name="T61" fmla="*/ 569 h 953"/>
                <a:gd name="T62" fmla="*/ 1624 w 2780"/>
                <a:gd name="T63" fmla="*/ 593 h 953"/>
                <a:gd name="T64" fmla="*/ 1630 w 2780"/>
                <a:gd name="T65" fmla="*/ 641 h 953"/>
                <a:gd name="T66" fmla="*/ 1648 w 2780"/>
                <a:gd name="T67" fmla="*/ 659 h 953"/>
                <a:gd name="T68" fmla="*/ 1642 w 2780"/>
                <a:gd name="T69" fmla="*/ 671 h 953"/>
                <a:gd name="T70" fmla="*/ 1630 w 2780"/>
                <a:gd name="T71" fmla="*/ 683 h 953"/>
                <a:gd name="T72" fmla="*/ 1552 w 2780"/>
                <a:gd name="T73" fmla="*/ 689 h 953"/>
                <a:gd name="T74" fmla="*/ 1475 w 2780"/>
                <a:gd name="T75" fmla="*/ 629 h 953"/>
                <a:gd name="T76" fmla="*/ 1341 w 2780"/>
                <a:gd name="T77" fmla="*/ 587 h 953"/>
                <a:gd name="T78" fmla="*/ 1192 w 2780"/>
                <a:gd name="T79" fmla="*/ 671 h 953"/>
                <a:gd name="T80" fmla="*/ 1022 w 2780"/>
                <a:gd name="T81" fmla="*/ 731 h 953"/>
                <a:gd name="T82" fmla="*/ 819 w 2780"/>
                <a:gd name="T83" fmla="*/ 743 h 953"/>
                <a:gd name="T84" fmla="*/ 632 w 2780"/>
                <a:gd name="T85" fmla="*/ 701 h 953"/>
                <a:gd name="T86" fmla="*/ 572 w 2780"/>
                <a:gd name="T87" fmla="*/ 695 h 953"/>
                <a:gd name="T88" fmla="*/ 560 w 2780"/>
                <a:gd name="T89" fmla="*/ 701 h 953"/>
                <a:gd name="T90" fmla="*/ 524 w 2780"/>
                <a:gd name="T91" fmla="*/ 731 h 953"/>
                <a:gd name="T92" fmla="*/ 438 w 2780"/>
                <a:gd name="T93" fmla="*/ 809 h 953"/>
                <a:gd name="T94" fmla="*/ 408 w 2780"/>
                <a:gd name="T95" fmla="*/ 821 h 953"/>
                <a:gd name="T96" fmla="*/ 384 w 2780"/>
                <a:gd name="T97" fmla="*/ 821 h 953"/>
                <a:gd name="T98" fmla="*/ 337 w 2780"/>
                <a:gd name="T99" fmla="*/ 827 h 953"/>
                <a:gd name="T100" fmla="*/ 211 w 2780"/>
                <a:gd name="T101" fmla="*/ 851 h 953"/>
                <a:gd name="T102" fmla="*/ 175 w 2780"/>
                <a:gd name="T103" fmla="*/ 857 h 953"/>
                <a:gd name="T104" fmla="*/ 125 w 2780"/>
                <a:gd name="T105" fmla="*/ 851 h 953"/>
                <a:gd name="T106" fmla="*/ 107 w 2780"/>
                <a:gd name="T107" fmla="*/ 857 h 953"/>
                <a:gd name="T108" fmla="*/ 101 w 2780"/>
                <a:gd name="T109" fmla="*/ 875 h 953"/>
                <a:gd name="T110" fmla="*/ 83 w 2780"/>
                <a:gd name="T111" fmla="*/ 887 h 953"/>
                <a:gd name="T112" fmla="*/ 48 w 2780"/>
                <a:gd name="T113" fmla="*/ 899 h 953"/>
                <a:gd name="T114" fmla="*/ 2798 w 2780"/>
                <a:gd name="T115" fmla="*/ 24 h 95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780" h="953">
                  <a:moveTo>
                    <a:pt x="2780" y="24"/>
                  </a:moveTo>
                  <a:lnTo>
                    <a:pt x="2774" y="24"/>
                  </a:lnTo>
                  <a:lnTo>
                    <a:pt x="2774" y="18"/>
                  </a:lnTo>
                  <a:lnTo>
                    <a:pt x="2768" y="18"/>
                  </a:lnTo>
                  <a:lnTo>
                    <a:pt x="2756" y="12"/>
                  </a:lnTo>
                  <a:lnTo>
                    <a:pt x="2738" y="6"/>
                  </a:lnTo>
                  <a:lnTo>
                    <a:pt x="2714" y="0"/>
                  </a:lnTo>
                  <a:lnTo>
                    <a:pt x="2678" y="24"/>
                  </a:lnTo>
                  <a:lnTo>
                    <a:pt x="2643" y="54"/>
                  </a:lnTo>
                  <a:lnTo>
                    <a:pt x="2619" y="90"/>
                  </a:lnTo>
                  <a:lnTo>
                    <a:pt x="2613" y="96"/>
                  </a:lnTo>
                  <a:lnTo>
                    <a:pt x="2613" y="102"/>
                  </a:lnTo>
                  <a:lnTo>
                    <a:pt x="2601" y="108"/>
                  </a:lnTo>
                  <a:lnTo>
                    <a:pt x="2583" y="120"/>
                  </a:lnTo>
                  <a:lnTo>
                    <a:pt x="2541" y="132"/>
                  </a:lnTo>
                  <a:lnTo>
                    <a:pt x="2511" y="156"/>
                  </a:lnTo>
                  <a:lnTo>
                    <a:pt x="2511" y="204"/>
                  </a:lnTo>
                  <a:lnTo>
                    <a:pt x="2511" y="210"/>
                  </a:lnTo>
                  <a:lnTo>
                    <a:pt x="2505" y="216"/>
                  </a:lnTo>
                  <a:lnTo>
                    <a:pt x="2505" y="222"/>
                  </a:lnTo>
                  <a:lnTo>
                    <a:pt x="2499" y="228"/>
                  </a:lnTo>
                  <a:lnTo>
                    <a:pt x="2499" y="240"/>
                  </a:lnTo>
                  <a:lnTo>
                    <a:pt x="2493" y="246"/>
                  </a:lnTo>
                  <a:lnTo>
                    <a:pt x="2487" y="246"/>
                  </a:lnTo>
                  <a:lnTo>
                    <a:pt x="2487" y="252"/>
                  </a:lnTo>
                  <a:lnTo>
                    <a:pt x="2481" y="252"/>
                  </a:lnTo>
                  <a:lnTo>
                    <a:pt x="2475" y="252"/>
                  </a:lnTo>
                  <a:lnTo>
                    <a:pt x="2469" y="252"/>
                  </a:lnTo>
                  <a:lnTo>
                    <a:pt x="2457" y="252"/>
                  </a:lnTo>
                  <a:lnTo>
                    <a:pt x="2439" y="258"/>
                  </a:lnTo>
                  <a:lnTo>
                    <a:pt x="2415" y="222"/>
                  </a:lnTo>
                  <a:lnTo>
                    <a:pt x="2397" y="210"/>
                  </a:lnTo>
                  <a:lnTo>
                    <a:pt x="2373" y="216"/>
                  </a:lnTo>
                  <a:lnTo>
                    <a:pt x="2332" y="216"/>
                  </a:lnTo>
                  <a:lnTo>
                    <a:pt x="2296" y="204"/>
                  </a:lnTo>
                  <a:lnTo>
                    <a:pt x="2260" y="192"/>
                  </a:lnTo>
                  <a:lnTo>
                    <a:pt x="2248" y="186"/>
                  </a:lnTo>
                  <a:lnTo>
                    <a:pt x="2242" y="186"/>
                  </a:lnTo>
                  <a:lnTo>
                    <a:pt x="2236" y="186"/>
                  </a:lnTo>
                  <a:lnTo>
                    <a:pt x="2230" y="186"/>
                  </a:lnTo>
                  <a:lnTo>
                    <a:pt x="2224" y="192"/>
                  </a:lnTo>
                  <a:lnTo>
                    <a:pt x="2218" y="192"/>
                  </a:lnTo>
                  <a:lnTo>
                    <a:pt x="2212" y="198"/>
                  </a:lnTo>
                  <a:lnTo>
                    <a:pt x="2194" y="204"/>
                  </a:lnTo>
                  <a:lnTo>
                    <a:pt x="2170" y="210"/>
                  </a:lnTo>
                  <a:lnTo>
                    <a:pt x="2146" y="228"/>
                  </a:lnTo>
                  <a:lnTo>
                    <a:pt x="2122" y="240"/>
                  </a:lnTo>
                  <a:lnTo>
                    <a:pt x="2116" y="240"/>
                  </a:lnTo>
                  <a:lnTo>
                    <a:pt x="2110" y="240"/>
                  </a:lnTo>
                  <a:lnTo>
                    <a:pt x="2104" y="240"/>
                  </a:lnTo>
                  <a:lnTo>
                    <a:pt x="2098" y="246"/>
                  </a:lnTo>
                  <a:lnTo>
                    <a:pt x="2092" y="246"/>
                  </a:lnTo>
                  <a:lnTo>
                    <a:pt x="2086" y="246"/>
                  </a:lnTo>
                  <a:lnTo>
                    <a:pt x="2080" y="252"/>
                  </a:lnTo>
                  <a:lnTo>
                    <a:pt x="2080" y="258"/>
                  </a:lnTo>
                  <a:lnTo>
                    <a:pt x="2074" y="258"/>
                  </a:lnTo>
                  <a:lnTo>
                    <a:pt x="2074" y="264"/>
                  </a:lnTo>
                  <a:lnTo>
                    <a:pt x="2074" y="270"/>
                  </a:lnTo>
                  <a:lnTo>
                    <a:pt x="2074" y="276"/>
                  </a:lnTo>
                  <a:lnTo>
                    <a:pt x="2069" y="288"/>
                  </a:lnTo>
                  <a:lnTo>
                    <a:pt x="2057" y="300"/>
                  </a:lnTo>
                  <a:lnTo>
                    <a:pt x="2051" y="300"/>
                  </a:lnTo>
                  <a:lnTo>
                    <a:pt x="2045" y="300"/>
                  </a:lnTo>
                  <a:lnTo>
                    <a:pt x="2039" y="306"/>
                  </a:lnTo>
                  <a:lnTo>
                    <a:pt x="2033" y="306"/>
                  </a:lnTo>
                  <a:lnTo>
                    <a:pt x="2033" y="312"/>
                  </a:lnTo>
                  <a:lnTo>
                    <a:pt x="2027" y="312"/>
                  </a:lnTo>
                  <a:lnTo>
                    <a:pt x="2027" y="318"/>
                  </a:lnTo>
                  <a:lnTo>
                    <a:pt x="2021" y="324"/>
                  </a:lnTo>
                  <a:lnTo>
                    <a:pt x="2015" y="330"/>
                  </a:lnTo>
                  <a:lnTo>
                    <a:pt x="2009" y="336"/>
                  </a:lnTo>
                  <a:lnTo>
                    <a:pt x="1997" y="336"/>
                  </a:lnTo>
                  <a:lnTo>
                    <a:pt x="1991" y="342"/>
                  </a:lnTo>
                  <a:lnTo>
                    <a:pt x="1985" y="342"/>
                  </a:lnTo>
                  <a:lnTo>
                    <a:pt x="1979" y="342"/>
                  </a:lnTo>
                  <a:lnTo>
                    <a:pt x="1961" y="336"/>
                  </a:lnTo>
                  <a:lnTo>
                    <a:pt x="1925" y="336"/>
                  </a:lnTo>
                  <a:lnTo>
                    <a:pt x="1919" y="336"/>
                  </a:lnTo>
                  <a:lnTo>
                    <a:pt x="1913" y="336"/>
                  </a:lnTo>
                  <a:lnTo>
                    <a:pt x="1895" y="330"/>
                  </a:lnTo>
                  <a:lnTo>
                    <a:pt x="1889" y="330"/>
                  </a:lnTo>
                  <a:lnTo>
                    <a:pt x="1883" y="330"/>
                  </a:lnTo>
                  <a:lnTo>
                    <a:pt x="1877" y="330"/>
                  </a:lnTo>
                  <a:lnTo>
                    <a:pt x="1871" y="336"/>
                  </a:lnTo>
                  <a:lnTo>
                    <a:pt x="1865" y="342"/>
                  </a:lnTo>
                  <a:lnTo>
                    <a:pt x="1859" y="348"/>
                  </a:lnTo>
                  <a:lnTo>
                    <a:pt x="1853" y="354"/>
                  </a:lnTo>
                  <a:lnTo>
                    <a:pt x="1847" y="354"/>
                  </a:lnTo>
                  <a:lnTo>
                    <a:pt x="1835" y="360"/>
                  </a:lnTo>
                  <a:lnTo>
                    <a:pt x="1829" y="360"/>
                  </a:lnTo>
                  <a:lnTo>
                    <a:pt x="1823" y="360"/>
                  </a:lnTo>
                  <a:lnTo>
                    <a:pt x="1817" y="360"/>
                  </a:lnTo>
                  <a:lnTo>
                    <a:pt x="1776" y="342"/>
                  </a:lnTo>
                  <a:lnTo>
                    <a:pt x="1770" y="342"/>
                  </a:lnTo>
                  <a:lnTo>
                    <a:pt x="1764" y="342"/>
                  </a:lnTo>
                  <a:lnTo>
                    <a:pt x="1758" y="342"/>
                  </a:lnTo>
                  <a:lnTo>
                    <a:pt x="1746" y="342"/>
                  </a:lnTo>
                  <a:lnTo>
                    <a:pt x="1740" y="342"/>
                  </a:lnTo>
                  <a:lnTo>
                    <a:pt x="1734" y="342"/>
                  </a:lnTo>
                  <a:lnTo>
                    <a:pt x="1728" y="348"/>
                  </a:lnTo>
                  <a:lnTo>
                    <a:pt x="1722" y="348"/>
                  </a:lnTo>
                  <a:lnTo>
                    <a:pt x="1716" y="354"/>
                  </a:lnTo>
                  <a:lnTo>
                    <a:pt x="1704" y="366"/>
                  </a:lnTo>
                  <a:lnTo>
                    <a:pt x="1698" y="378"/>
                  </a:lnTo>
                  <a:lnTo>
                    <a:pt x="1674" y="402"/>
                  </a:lnTo>
                  <a:lnTo>
                    <a:pt x="1656" y="425"/>
                  </a:lnTo>
                  <a:lnTo>
                    <a:pt x="1632" y="461"/>
                  </a:lnTo>
                  <a:lnTo>
                    <a:pt x="1614" y="509"/>
                  </a:lnTo>
                  <a:lnTo>
                    <a:pt x="1614" y="563"/>
                  </a:lnTo>
                  <a:lnTo>
                    <a:pt x="1614" y="569"/>
                  </a:lnTo>
                  <a:lnTo>
                    <a:pt x="1614" y="575"/>
                  </a:lnTo>
                  <a:lnTo>
                    <a:pt x="1614" y="581"/>
                  </a:lnTo>
                  <a:lnTo>
                    <a:pt x="1614" y="587"/>
                  </a:lnTo>
                  <a:lnTo>
                    <a:pt x="1614" y="593"/>
                  </a:lnTo>
                  <a:lnTo>
                    <a:pt x="1614" y="599"/>
                  </a:lnTo>
                  <a:lnTo>
                    <a:pt x="1614" y="605"/>
                  </a:lnTo>
                  <a:lnTo>
                    <a:pt x="1614" y="617"/>
                  </a:lnTo>
                  <a:lnTo>
                    <a:pt x="1620" y="641"/>
                  </a:lnTo>
                  <a:lnTo>
                    <a:pt x="1626" y="641"/>
                  </a:lnTo>
                  <a:lnTo>
                    <a:pt x="1632" y="647"/>
                  </a:lnTo>
                  <a:lnTo>
                    <a:pt x="1632" y="659"/>
                  </a:lnTo>
                  <a:lnTo>
                    <a:pt x="1638" y="659"/>
                  </a:lnTo>
                  <a:lnTo>
                    <a:pt x="1638" y="665"/>
                  </a:lnTo>
                  <a:lnTo>
                    <a:pt x="1638" y="671"/>
                  </a:lnTo>
                  <a:lnTo>
                    <a:pt x="1632" y="671"/>
                  </a:lnTo>
                  <a:lnTo>
                    <a:pt x="1632" y="677"/>
                  </a:lnTo>
                  <a:lnTo>
                    <a:pt x="1626" y="677"/>
                  </a:lnTo>
                  <a:lnTo>
                    <a:pt x="1620" y="683"/>
                  </a:lnTo>
                  <a:lnTo>
                    <a:pt x="1596" y="689"/>
                  </a:lnTo>
                  <a:lnTo>
                    <a:pt x="1572" y="689"/>
                  </a:lnTo>
                  <a:lnTo>
                    <a:pt x="1548" y="689"/>
                  </a:lnTo>
                  <a:lnTo>
                    <a:pt x="1542" y="689"/>
                  </a:lnTo>
                  <a:lnTo>
                    <a:pt x="1536" y="689"/>
                  </a:lnTo>
                  <a:lnTo>
                    <a:pt x="1518" y="683"/>
                  </a:lnTo>
                  <a:lnTo>
                    <a:pt x="1495" y="671"/>
                  </a:lnTo>
                  <a:lnTo>
                    <a:pt x="1465" y="629"/>
                  </a:lnTo>
                  <a:lnTo>
                    <a:pt x="1435" y="599"/>
                  </a:lnTo>
                  <a:lnTo>
                    <a:pt x="1405" y="581"/>
                  </a:lnTo>
                  <a:lnTo>
                    <a:pt x="1375" y="563"/>
                  </a:lnTo>
                  <a:lnTo>
                    <a:pt x="1333" y="587"/>
                  </a:lnTo>
                  <a:lnTo>
                    <a:pt x="1303" y="653"/>
                  </a:lnTo>
                  <a:lnTo>
                    <a:pt x="1261" y="665"/>
                  </a:lnTo>
                  <a:lnTo>
                    <a:pt x="1219" y="653"/>
                  </a:lnTo>
                  <a:lnTo>
                    <a:pt x="1184" y="671"/>
                  </a:lnTo>
                  <a:lnTo>
                    <a:pt x="1136" y="671"/>
                  </a:lnTo>
                  <a:lnTo>
                    <a:pt x="1106" y="671"/>
                  </a:lnTo>
                  <a:lnTo>
                    <a:pt x="1076" y="707"/>
                  </a:lnTo>
                  <a:lnTo>
                    <a:pt x="1016" y="731"/>
                  </a:lnTo>
                  <a:lnTo>
                    <a:pt x="944" y="761"/>
                  </a:lnTo>
                  <a:lnTo>
                    <a:pt x="921" y="773"/>
                  </a:lnTo>
                  <a:lnTo>
                    <a:pt x="867" y="773"/>
                  </a:lnTo>
                  <a:lnTo>
                    <a:pt x="813" y="743"/>
                  </a:lnTo>
                  <a:lnTo>
                    <a:pt x="783" y="719"/>
                  </a:lnTo>
                  <a:lnTo>
                    <a:pt x="741" y="713"/>
                  </a:lnTo>
                  <a:lnTo>
                    <a:pt x="693" y="701"/>
                  </a:lnTo>
                  <a:lnTo>
                    <a:pt x="628" y="701"/>
                  </a:lnTo>
                  <a:lnTo>
                    <a:pt x="616" y="701"/>
                  </a:lnTo>
                  <a:lnTo>
                    <a:pt x="598" y="695"/>
                  </a:lnTo>
                  <a:lnTo>
                    <a:pt x="580" y="695"/>
                  </a:lnTo>
                  <a:lnTo>
                    <a:pt x="568" y="695"/>
                  </a:lnTo>
                  <a:lnTo>
                    <a:pt x="562" y="701"/>
                  </a:lnTo>
                  <a:lnTo>
                    <a:pt x="556" y="701"/>
                  </a:lnTo>
                  <a:lnTo>
                    <a:pt x="550" y="707"/>
                  </a:lnTo>
                  <a:lnTo>
                    <a:pt x="544" y="713"/>
                  </a:lnTo>
                  <a:lnTo>
                    <a:pt x="520" y="731"/>
                  </a:lnTo>
                  <a:lnTo>
                    <a:pt x="496" y="749"/>
                  </a:lnTo>
                  <a:lnTo>
                    <a:pt x="460" y="785"/>
                  </a:lnTo>
                  <a:lnTo>
                    <a:pt x="454" y="791"/>
                  </a:lnTo>
                  <a:lnTo>
                    <a:pt x="436" y="809"/>
                  </a:lnTo>
                  <a:lnTo>
                    <a:pt x="424" y="815"/>
                  </a:lnTo>
                  <a:lnTo>
                    <a:pt x="418" y="821"/>
                  </a:lnTo>
                  <a:lnTo>
                    <a:pt x="412" y="821"/>
                  </a:lnTo>
                  <a:lnTo>
                    <a:pt x="406" y="821"/>
                  </a:lnTo>
                  <a:lnTo>
                    <a:pt x="400" y="821"/>
                  </a:lnTo>
                  <a:lnTo>
                    <a:pt x="394" y="821"/>
                  </a:lnTo>
                  <a:lnTo>
                    <a:pt x="388" y="821"/>
                  </a:lnTo>
                  <a:lnTo>
                    <a:pt x="382" y="821"/>
                  </a:lnTo>
                  <a:lnTo>
                    <a:pt x="370" y="821"/>
                  </a:lnTo>
                  <a:lnTo>
                    <a:pt x="358" y="821"/>
                  </a:lnTo>
                  <a:lnTo>
                    <a:pt x="352" y="821"/>
                  </a:lnTo>
                  <a:lnTo>
                    <a:pt x="335" y="827"/>
                  </a:lnTo>
                  <a:lnTo>
                    <a:pt x="329" y="827"/>
                  </a:lnTo>
                  <a:lnTo>
                    <a:pt x="233" y="839"/>
                  </a:lnTo>
                  <a:lnTo>
                    <a:pt x="227" y="845"/>
                  </a:lnTo>
                  <a:lnTo>
                    <a:pt x="209" y="851"/>
                  </a:lnTo>
                  <a:lnTo>
                    <a:pt x="197" y="851"/>
                  </a:lnTo>
                  <a:lnTo>
                    <a:pt x="185" y="857"/>
                  </a:lnTo>
                  <a:lnTo>
                    <a:pt x="179" y="857"/>
                  </a:lnTo>
                  <a:lnTo>
                    <a:pt x="173" y="857"/>
                  </a:lnTo>
                  <a:lnTo>
                    <a:pt x="167" y="857"/>
                  </a:lnTo>
                  <a:lnTo>
                    <a:pt x="149" y="851"/>
                  </a:lnTo>
                  <a:lnTo>
                    <a:pt x="137" y="851"/>
                  </a:lnTo>
                  <a:lnTo>
                    <a:pt x="125" y="851"/>
                  </a:lnTo>
                  <a:lnTo>
                    <a:pt x="119" y="857"/>
                  </a:lnTo>
                  <a:lnTo>
                    <a:pt x="113" y="857"/>
                  </a:lnTo>
                  <a:lnTo>
                    <a:pt x="107" y="857"/>
                  </a:lnTo>
                  <a:lnTo>
                    <a:pt x="101" y="863"/>
                  </a:lnTo>
                  <a:lnTo>
                    <a:pt x="101" y="869"/>
                  </a:lnTo>
                  <a:lnTo>
                    <a:pt x="101" y="875"/>
                  </a:lnTo>
                  <a:lnTo>
                    <a:pt x="95" y="875"/>
                  </a:lnTo>
                  <a:lnTo>
                    <a:pt x="95" y="881"/>
                  </a:lnTo>
                  <a:lnTo>
                    <a:pt x="89" y="881"/>
                  </a:lnTo>
                  <a:lnTo>
                    <a:pt x="83" y="887"/>
                  </a:lnTo>
                  <a:lnTo>
                    <a:pt x="77" y="887"/>
                  </a:lnTo>
                  <a:lnTo>
                    <a:pt x="60" y="893"/>
                  </a:lnTo>
                  <a:lnTo>
                    <a:pt x="54" y="899"/>
                  </a:lnTo>
                  <a:lnTo>
                    <a:pt x="48" y="899"/>
                  </a:lnTo>
                  <a:lnTo>
                    <a:pt x="48" y="905"/>
                  </a:lnTo>
                  <a:lnTo>
                    <a:pt x="0" y="953"/>
                  </a:lnTo>
                  <a:lnTo>
                    <a:pt x="2780" y="953"/>
                  </a:lnTo>
                  <a:lnTo>
                    <a:pt x="2780" y="24"/>
                  </a:lnTo>
                </a:path>
              </a:pathLst>
            </a:custGeom>
            <a:gradFill rotWithShape="0">
              <a:gsLst>
                <a:gs pos="0">
                  <a:schemeClr val="bg1"/>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endParaRPr lang="en-US"/>
            </a:p>
          </p:txBody>
        </p:sp>
        <p:sp>
          <p:nvSpPr>
            <p:cNvPr id="6" name="Freeform 1028"/>
            <p:cNvSpPr>
              <a:spLocks/>
            </p:cNvSpPr>
            <p:nvPr/>
          </p:nvSpPr>
          <p:spPr bwMode="ltGray">
            <a:xfrm>
              <a:off x="4602" y="4014"/>
              <a:ext cx="12" cy="18"/>
            </a:xfrm>
            <a:custGeom>
              <a:avLst/>
              <a:gdLst>
                <a:gd name="T0" fmla="*/ 12 w 12"/>
                <a:gd name="T1" fmla="*/ 18 h 18"/>
                <a:gd name="T2" fmla="*/ 12 w 12"/>
                <a:gd name="T3" fmla="*/ 12 h 18"/>
                <a:gd name="T4" fmla="*/ 6 w 12"/>
                <a:gd name="T5" fmla="*/ 6 h 18"/>
                <a:gd name="T6" fmla="*/ 6 w 12"/>
                <a:gd name="T7" fmla="*/ 6 h 18"/>
                <a:gd name="T8" fmla="*/ 0 w 12"/>
                <a:gd name="T9" fmla="*/ 0 h 18"/>
                <a:gd name="T10" fmla="*/ 12 w 12"/>
                <a:gd name="T11" fmla="*/ 18 h 18"/>
                <a:gd name="T12" fmla="*/ 12 w 12"/>
                <a:gd name="T13" fmla="*/ 18 h 18"/>
                <a:gd name="T14" fmla="*/ 12 w 12"/>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8">
                  <a:moveTo>
                    <a:pt x="12" y="18"/>
                  </a:moveTo>
                  <a:lnTo>
                    <a:pt x="12" y="12"/>
                  </a:lnTo>
                  <a:lnTo>
                    <a:pt x="6" y="6"/>
                  </a:lnTo>
                  <a:lnTo>
                    <a:pt x="6" y="6"/>
                  </a:lnTo>
                  <a:lnTo>
                    <a:pt x="0" y="0"/>
                  </a:lnTo>
                  <a:lnTo>
                    <a:pt x="12" y="18"/>
                  </a:lnTo>
                  <a:lnTo>
                    <a:pt x="12" y="18"/>
                  </a:lnTo>
                  <a:lnTo>
                    <a:pt x="12" y="18"/>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7" name="Freeform 1029"/>
            <p:cNvSpPr>
              <a:spLocks/>
            </p:cNvSpPr>
            <p:nvPr/>
          </p:nvSpPr>
          <p:spPr bwMode="ltGray">
            <a:xfrm>
              <a:off x="4596" y="3996"/>
              <a:ext cx="6" cy="18"/>
            </a:xfrm>
            <a:custGeom>
              <a:avLst/>
              <a:gdLst>
                <a:gd name="T0" fmla="*/ 0 w 6"/>
                <a:gd name="T1" fmla="*/ 12 h 18"/>
                <a:gd name="T2" fmla="*/ 6 w 6"/>
                <a:gd name="T3" fmla="*/ 18 h 18"/>
                <a:gd name="T4" fmla="*/ 0 w 6"/>
                <a:gd name="T5" fmla="*/ 0 h 18"/>
                <a:gd name="T6" fmla="*/ 0 w 6"/>
                <a:gd name="T7" fmla="*/ 12 h 18"/>
                <a:gd name="T8" fmla="*/ 0 w 6"/>
                <a:gd name="T9" fmla="*/ 12 h 18"/>
                <a:gd name="T10" fmla="*/ 0 w 6"/>
                <a:gd name="T11" fmla="*/ 12 h 18"/>
              </a:gdLst>
              <a:ahLst/>
              <a:cxnLst>
                <a:cxn ang="0">
                  <a:pos x="T0" y="T1"/>
                </a:cxn>
                <a:cxn ang="0">
                  <a:pos x="T2" y="T3"/>
                </a:cxn>
                <a:cxn ang="0">
                  <a:pos x="T4" y="T5"/>
                </a:cxn>
                <a:cxn ang="0">
                  <a:pos x="T6" y="T7"/>
                </a:cxn>
                <a:cxn ang="0">
                  <a:pos x="T8" y="T9"/>
                </a:cxn>
                <a:cxn ang="0">
                  <a:pos x="T10" y="T11"/>
                </a:cxn>
              </a:cxnLst>
              <a:rect l="0" t="0" r="r" b="b"/>
              <a:pathLst>
                <a:path w="6" h="18">
                  <a:moveTo>
                    <a:pt x="0" y="12"/>
                  </a:moveTo>
                  <a:lnTo>
                    <a:pt x="6" y="18"/>
                  </a:lnTo>
                  <a:lnTo>
                    <a:pt x="0" y="0"/>
                  </a:lnTo>
                  <a:lnTo>
                    <a:pt x="0" y="12"/>
                  </a:lnTo>
                  <a:lnTo>
                    <a:pt x="0" y="12"/>
                  </a:lnTo>
                  <a:lnTo>
                    <a:pt x="0" y="12"/>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8" name="Freeform 1030"/>
            <p:cNvSpPr>
              <a:spLocks/>
            </p:cNvSpPr>
            <p:nvPr/>
          </p:nvSpPr>
          <p:spPr bwMode="ltGray">
            <a:xfrm>
              <a:off x="5180" y="3577"/>
              <a:ext cx="304" cy="741"/>
            </a:xfrm>
            <a:custGeom>
              <a:avLst/>
              <a:gdLst>
                <a:gd name="T0" fmla="*/ 280 w 304"/>
                <a:gd name="T1" fmla="*/ 42 h 741"/>
                <a:gd name="T2" fmla="*/ 274 w 304"/>
                <a:gd name="T3" fmla="*/ 42 h 741"/>
                <a:gd name="T4" fmla="*/ 268 w 304"/>
                <a:gd name="T5" fmla="*/ 42 h 741"/>
                <a:gd name="T6" fmla="*/ 256 w 304"/>
                <a:gd name="T7" fmla="*/ 42 h 741"/>
                <a:gd name="T8" fmla="*/ 238 w 304"/>
                <a:gd name="T9" fmla="*/ 48 h 741"/>
                <a:gd name="T10" fmla="*/ 214 w 304"/>
                <a:gd name="T11" fmla="*/ 12 h 741"/>
                <a:gd name="T12" fmla="*/ 196 w 304"/>
                <a:gd name="T13" fmla="*/ 0 h 741"/>
                <a:gd name="T14" fmla="*/ 196 w 304"/>
                <a:gd name="T15" fmla="*/ 0 h 741"/>
                <a:gd name="T16" fmla="*/ 164 w 304"/>
                <a:gd name="T17" fmla="*/ 167 h 741"/>
                <a:gd name="T18" fmla="*/ 144 w 304"/>
                <a:gd name="T19" fmla="*/ 217 h 741"/>
                <a:gd name="T20" fmla="*/ 110 w 304"/>
                <a:gd name="T21" fmla="*/ 281 h 741"/>
                <a:gd name="T22" fmla="*/ 96 w 304"/>
                <a:gd name="T23" fmla="*/ 327 h 741"/>
                <a:gd name="T24" fmla="*/ 124 w 304"/>
                <a:gd name="T25" fmla="*/ 405 h 741"/>
                <a:gd name="T26" fmla="*/ 100 w 304"/>
                <a:gd name="T27" fmla="*/ 463 h 741"/>
                <a:gd name="T28" fmla="*/ 68 w 304"/>
                <a:gd name="T29" fmla="*/ 503 h 741"/>
                <a:gd name="T30" fmla="*/ 30 w 304"/>
                <a:gd name="T31" fmla="*/ 539 h 741"/>
                <a:gd name="T32" fmla="*/ 24 w 304"/>
                <a:gd name="T33" fmla="*/ 613 h 741"/>
                <a:gd name="T34" fmla="*/ 0 w 304"/>
                <a:gd name="T35" fmla="*/ 741 h 741"/>
                <a:gd name="T36" fmla="*/ 202 w 304"/>
                <a:gd name="T37" fmla="*/ 741 h 741"/>
                <a:gd name="T38" fmla="*/ 180 w 304"/>
                <a:gd name="T39" fmla="*/ 639 h 741"/>
                <a:gd name="T40" fmla="*/ 192 w 304"/>
                <a:gd name="T41" fmla="*/ 589 h 741"/>
                <a:gd name="T42" fmla="*/ 178 w 304"/>
                <a:gd name="T43" fmla="*/ 539 h 741"/>
                <a:gd name="T44" fmla="*/ 190 w 304"/>
                <a:gd name="T45" fmla="*/ 499 h 741"/>
                <a:gd name="T46" fmla="*/ 184 w 304"/>
                <a:gd name="T47" fmla="*/ 465 h 741"/>
                <a:gd name="T48" fmla="*/ 192 w 304"/>
                <a:gd name="T49" fmla="*/ 391 h 741"/>
                <a:gd name="T50" fmla="*/ 216 w 304"/>
                <a:gd name="T51" fmla="*/ 313 h 741"/>
                <a:gd name="T52" fmla="*/ 238 w 304"/>
                <a:gd name="T53" fmla="*/ 249 h 741"/>
                <a:gd name="T54" fmla="*/ 268 w 304"/>
                <a:gd name="T55" fmla="*/ 185 h 741"/>
                <a:gd name="T56" fmla="*/ 284 w 304"/>
                <a:gd name="T57" fmla="*/ 159 h 741"/>
                <a:gd name="T58" fmla="*/ 304 w 304"/>
                <a:gd name="T59" fmla="*/ 12 h 741"/>
                <a:gd name="T60" fmla="*/ 298 w 304"/>
                <a:gd name="T61" fmla="*/ 24 h 741"/>
                <a:gd name="T62" fmla="*/ 292 w 304"/>
                <a:gd name="T63" fmla="*/ 30 h 741"/>
                <a:gd name="T64" fmla="*/ 292 w 304"/>
                <a:gd name="T65" fmla="*/ 36 h 741"/>
                <a:gd name="T66" fmla="*/ 286 w 304"/>
                <a:gd name="T67" fmla="*/ 36 h 741"/>
                <a:gd name="T68" fmla="*/ 286 w 304"/>
                <a:gd name="T69" fmla="*/ 42 h 741"/>
                <a:gd name="T70" fmla="*/ 280 w 304"/>
                <a:gd name="T71" fmla="*/ 42 h 741"/>
                <a:gd name="T72" fmla="*/ 280 w 304"/>
                <a:gd name="T73" fmla="*/ 42 h 741"/>
                <a:gd name="T74" fmla="*/ 280 w 304"/>
                <a:gd name="T75" fmla="*/ 42 h 7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04" h="741">
                  <a:moveTo>
                    <a:pt x="280" y="42"/>
                  </a:moveTo>
                  <a:lnTo>
                    <a:pt x="274" y="42"/>
                  </a:lnTo>
                  <a:lnTo>
                    <a:pt x="268" y="42"/>
                  </a:lnTo>
                  <a:lnTo>
                    <a:pt x="256" y="42"/>
                  </a:lnTo>
                  <a:lnTo>
                    <a:pt x="238" y="48"/>
                  </a:lnTo>
                  <a:lnTo>
                    <a:pt x="214" y="12"/>
                  </a:lnTo>
                  <a:lnTo>
                    <a:pt x="196" y="0"/>
                  </a:lnTo>
                  <a:lnTo>
                    <a:pt x="196" y="0"/>
                  </a:lnTo>
                  <a:lnTo>
                    <a:pt x="164" y="167"/>
                  </a:lnTo>
                  <a:lnTo>
                    <a:pt x="144" y="217"/>
                  </a:lnTo>
                  <a:lnTo>
                    <a:pt x="110" y="281"/>
                  </a:lnTo>
                  <a:lnTo>
                    <a:pt x="96" y="327"/>
                  </a:lnTo>
                  <a:lnTo>
                    <a:pt x="124" y="405"/>
                  </a:lnTo>
                  <a:lnTo>
                    <a:pt x="100" y="463"/>
                  </a:lnTo>
                  <a:lnTo>
                    <a:pt x="68" y="503"/>
                  </a:lnTo>
                  <a:lnTo>
                    <a:pt x="30" y="539"/>
                  </a:lnTo>
                  <a:lnTo>
                    <a:pt x="24" y="613"/>
                  </a:lnTo>
                  <a:lnTo>
                    <a:pt x="0" y="741"/>
                  </a:lnTo>
                  <a:lnTo>
                    <a:pt x="202" y="741"/>
                  </a:lnTo>
                  <a:lnTo>
                    <a:pt x="180" y="639"/>
                  </a:lnTo>
                  <a:lnTo>
                    <a:pt x="192" y="589"/>
                  </a:lnTo>
                  <a:lnTo>
                    <a:pt x="178" y="539"/>
                  </a:lnTo>
                  <a:lnTo>
                    <a:pt x="190" y="499"/>
                  </a:lnTo>
                  <a:lnTo>
                    <a:pt x="184" y="465"/>
                  </a:lnTo>
                  <a:lnTo>
                    <a:pt x="192" y="391"/>
                  </a:lnTo>
                  <a:lnTo>
                    <a:pt x="216" y="313"/>
                  </a:lnTo>
                  <a:lnTo>
                    <a:pt x="238" y="249"/>
                  </a:lnTo>
                  <a:lnTo>
                    <a:pt x="268" y="185"/>
                  </a:lnTo>
                  <a:lnTo>
                    <a:pt x="284" y="159"/>
                  </a:lnTo>
                  <a:lnTo>
                    <a:pt x="304" y="12"/>
                  </a:lnTo>
                  <a:lnTo>
                    <a:pt x="298" y="24"/>
                  </a:lnTo>
                  <a:lnTo>
                    <a:pt x="292" y="30"/>
                  </a:lnTo>
                  <a:lnTo>
                    <a:pt x="292" y="36"/>
                  </a:lnTo>
                  <a:lnTo>
                    <a:pt x="286" y="36"/>
                  </a:lnTo>
                  <a:lnTo>
                    <a:pt x="286" y="42"/>
                  </a:lnTo>
                  <a:lnTo>
                    <a:pt x="280" y="42"/>
                  </a:lnTo>
                  <a:lnTo>
                    <a:pt x="280" y="42"/>
                  </a:lnTo>
                  <a:lnTo>
                    <a:pt x="280" y="42"/>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9" name="Freeform 1031"/>
            <p:cNvSpPr>
              <a:spLocks/>
            </p:cNvSpPr>
            <p:nvPr/>
          </p:nvSpPr>
          <p:spPr bwMode="ltGray">
            <a:xfrm>
              <a:off x="4918" y="3553"/>
              <a:ext cx="314" cy="767"/>
            </a:xfrm>
            <a:custGeom>
              <a:avLst/>
              <a:gdLst>
                <a:gd name="T0" fmla="*/ 284 w 314"/>
                <a:gd name="T1" fmla="*/ 6 h 767"/>
                <a:gd name="T2" fmla="*/ 278 w 314"/>
                <a:gd name="T3" fmla="*/ 6 h 767"/>
                <a:gd name="T4" fmla="*/ 272 w 314"/>
                <a:gd name="T5" fmla="*/ 12 h 767"/>
                <a:gd name="T6" fmla="*/ 254 w 314"/>
                <a:gd name="T7" fmla="*/ 18 h 767"/>
                <a:gd name="T8" fmla="*/ 230 w 314"/>
                <a:gd name="T9" fmla="*/ 24 h 767"/>
                <a:gd name="T10" fmla="*/ 206 w 314"/>
                <a:gd name="T11" fmla="*/ 42 h 767"/>
                <a:gd name="T12" fmla="*/ 188 w 314"/>
                <a:gd name="T13" fmla="*/ 48 h 767"/>
                <a:gd name="T14" fmla="*/ 176 w 314"/>
                <a:gd name="T15" fmla="*/ 54 h 767"/>
                <a:gd name="T16" fmla="*/ 170 w 314"/>
                <a:gd name="T17" fmla="*/ 54 h 767"/>
                <a:gd name="T18" fmla="*/ 150 w 314"/>
                <a:gd name="T19" fmla="*/ 169 h 767"/>
                <a:gd name="T20" fmla="*/ 110 w 314"/>
                <a:gd name="T21" fmla="*/ 225 h 767"/>
                <a:gd name="T22" fmla="*/ 54 w 314"/>
                <a:gd name="T23" fmla="*/ 383 h 767"/>
                <a:gd name="T24" fmla="*/ 82 w 314"/>
                <a:gd name="T25" fmla="*/ 555 h 767"/>
                <a:gd name="T26" fmla="*/ 40 w 314"/>
                <a:gd name="T27" fmla="*/ 679 h 767"/>
                <a:gd name="T28" fmla="*/ 0 w 314"/>
                <a:gd name="T29" fmla="*/ 767 h 767"/>
                <a:gd name="T30" fmla="*/ 108 w 314"/>
                <a:gd name="T31" fmla="*/ 767 h 767"/>
                <a:gd name="T32" fmla="*/ 120 w 314"/>
                <a:gd name="T33" fmla="*/ 611 h 767"/>
                <a:gd name="T34" fmla="*/ 148 w 314"/>
                <a:gd name="T35" fmla="*/ 499 h 767"/>
                <a:gd name="T36" fmla="*/ 160 w 314"/>
                <a:gd name="T37" fmla="*/ 367 h 767"/>
                <a:gd name="T38" fmla="*/ 218 w 314"/>
                <a:gd name="T39" fmla="*/ 327 h 767"/>
                <a:gd name="T40" fmla="*/ 238 w 314"/>
                <a:gd name="T41" fmla="*/ 221 h 767"/>
                <a:gd name="T42" fmla="*/ 296 w 314"/>
                <a:gd name="T43" fmla="*/ 135 h 767"/>
                <a:gd name="T44" fmla="*/ 314 w 314"/>
                <a:gd name="T45" fmla="*/ 0 h 767"/>
                <a:gd name="T46" fmla="*/ 302 w 314"/>
                <a:gd name="T47" fmla="*/ 0 h 767"/>
                <a:gd name="T48" fmla="*/ 296 w 314"/>
                <a:gd name="T49" fmla="*/ 0 h 767"/>
                <a:gd name="T50" fmla="*/ 290 w 314"/>
                <a:gd name="T51" fmla="*/ 0 h 767"/>
                <a:gd name="T52" fmla="*/ 284 w 314"/>
                <a:gd name="T53" fmla="*/ 6 h 767"/>
                <a:gd name="T54" fmla="*/ 284 w 314"/>
                <a:gd name="T55" fmla="*/ 6 h 767"/>
                <a:gd name="T56" fmla="*/ 284 w 314"/>
                <a:gd name="T57" fmla="*/ 6 h 767"/>
                <a:gd name="T58" fmla="*/ 284 w 314"/>
                <a:gd name="T59" fmla="*/ 6 h 7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14" h="767">
                  <a:moveTo>
                    <a:pt x="284" y="6"/>
                  </a:moveTo>
                  <a:lnTo>
                    <a:pt x="278" y="6"/>
                  </a:lnTo>
                  <a:lnTo>
                    <a:pt x="272" y="12"/>
                  </a:lnTo>
                  <a:lnTo>
                    <a:pt x="254" y="18"/>
                  </a:lnTo>
                  <a:lnTo>
                    <a:pt x="230" y="24"/>
                  </a:lnTo>
                  <a:lnTo>
                    <a:pt x="206" y="42"/>
                  </a:lnTo>
                  <a:lnTo>
                    <a:pt x="188" y="48"/>
                  </a:lnTo>
                  <a:lnTo>
                    <a:pt x="176" y="54"/>
                  </a:lnTo>
                  <a:lnTo>
                    <a:pt x="170" y="54"/>
                  </a:lnTo>
                  <a:lnTo>
                    <a:pt x="150" y="169"/>
                  </a:lnTo>
                  <a:lnTo>
                    <a:pt x="110" y="225"/>
                  </a:lnTo>
                  <a:lnTo>
                    <a:pt x="54" y="383"/>
                  </a:lnTo>
                  <a:lnTo>
                    <a:pt x="82" y="555"/>
                  </a:lnTo>
                  <a:lnTo>
                    <a:pt x="40" y="679"/>
                  </a:lnTo>
                  <a:lnTo>
                    <a:pt x="0" y="767"/>
                  </a:lnTo>
                  <a:lnTo>
                    <a:pt x="108" y="767"/>
                  </a:lnTo>
                  <a:lnTo>
                    <a:pt x="120" y="611"/>
                  </a:lnTo>
                  <a:lnTo>
                    <a:pt x="148" y="499"/>
                  </a:lnTo>
                  <a:lnTo>
                    <a:pt x="160" y="367"/>
                  </a:lnTo>
                  <a:lnTo>
                    <a:pt x="218" y="327"/>
                  </a:lnTo>
                  <a:lnTo>
                    <a:pt x="238" y="221"/>
                  </a:lnTo>
                  <a:lnTo>
                    <a:pt x="296" y="135"/>
                  </a:lnTo>
                  <a:lnTo>
                    <a:pt x="314" y="0"/>
                  </a:lnTo>
                  <a:lnTo>
                    <a:pt x="302" y="0"/>
                  </a:lnTo>
                  <a:lnTo>
                    <a:pt x="296" y="0"/>
                  </a:lnTo>
                  <a:lnTo>
                    <a:pt x="290" y="0"/>
                  </a:lnTo>
                  <a:lnTo>
                    <a:pt x="284" y="6"/>
                  </a:lnTo>
                  <a:lnTo>
                    <a:pt x="284" y="6"/>
                  </a:lnTo>
                  <a:lnTo>
                    <a:pt x="284" y="6"/>
                  </a:lnTo>
                  <a:lnTo>
                    <a:pt x="284" y="6"/>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10" name="Freeform 1032"/>
            <p:cNvSpPr>
              <a:spLocks/>
            </p:cNvSpPr>
            <p:nvPr/>
          </p:nvSpPr>
          <p:spPr bwMode="ltGray">
            <a:xfrm>
              <a:off x="4700" y="3697"/>
              <a:ext cx="275" cy="623"/>
            </a:xfrm>
            <a:custGeom>
              <a:avLst/>
              <a:gdLst>
                <a:gd name="T0" fmla="*/ 257 w 275"/>
                <a:gd name="T1" fmla="*/ 12 h 623"/>
                <a:gd name="T2" fmla="*/ 239 w 275"/>
                <a:gd name="T3" fmla="*/ 6 h 623"/>
                <a:gd name="T4" fmla="*/ 203 w 275"/>
                <a:gd name="T5" fmla="*/ 6 h 623"/>
                <a:gd name="T6" fmla="*/ 203 w 275"/>
                <a:gd name="T7" fmla="*/ 6 h 623"/>
                <a:gd name="T8" fmla="*/ 197 w 275"/>
                <a:gd name="T9" fmla="*/ 6 h 623"/>
                <a:gd name="T10" fmla="*/ 185 w 275"/>
                <a:gd name="T11" fmla="*/ 0 h 623"/>
                <a:gd name="T12" fmla="*/ 173 w 275"/>
                <a:gd name="T13" fmla="*/ 0 h 623"/>
                <a:gd name="T14" fmla="*/ 166 w 275"/>
                <a:gd name="T15" fmla="*/ 0 h 623"/>
                <a:gd name="T16" fmla="*/ 160 w 275"/>
                <a:gd name="T17" fmla="*/ 0 h 623"/>
                <a:gd name="T18" fmla="*/ 144 w 275"/>
                <a:gd name="T19" fmla="*/ 117 h 623"/>
                <a:gd name="T20" fmla="*/ 128 w 275"/>
                <a:gd name="T21" fmla="*/ 185 h 623"/>
                <a:gd name="T22" fmla="*/ 58 w 275"/>
                <a:gd name="T23" fmla="*/ 299 h 623"/>
                <a:gd name="T24" fmla="*/ 54 w 275"/>
                <a:gd name="T25" fmla="*/ 441 h 623"/>
                <a:gd name="T26" fmla="*/ 24 w 275"/>
                <a:gd name="T27" fmla="*/ 523 h 623"/>
                <a:gd name="T28" fmla="*/ 0 w 275"/>
                <a:gd name="T29" fmla="*/ 623 h 623"/>
                <a:gd name="T30" fmla="*/ 78 w 275"/>
                <a:gd name="T31" fmla="*/ 623 h 623"/>
                <a:gd name="T32" fmla="*/ 92 w 275"/>
                <a:gd name="T33" fmla="*/ 555 h 623"/>
                <a:gd name="T34" fmla="*/ 134 w 275"/>
                <a:gd name="T35" fmla="*/ 447 h 623"/>
                <a:gd name="T36" fmla="*/ 158 w 275"/>
                <a:gd name="T37" fmla="*/ 315 h 623"/>
                <a:gd name="T38" fmla="*/ 184 w 275"/>
                <a:gd name="T39" fmla="*/ 257 h 623"/>
                <a:gd name="T40" fmla="*/ 216 w 275"/>
                <a:gd name="T41" fmla="*/ 211 h 623"/>
                <a:gd name="T42" fmla="*/ 222 w 275"/>
                <a:gd name="T43" fmla="*/ 145 h 623"/>
                <a:gd name="T44" fmla="*/ 240 w 275"/>
                <a:gd name="T45" fmla="*/ 111 h 623"/>
                <a:gd name="T46" fmla="*/ 262 w 275"/>
                <a:gd name="T47" fmla="*/ 79 h 623"/>
                <a:gd name="T48" fmla="*/ 275 w 275"/>
                <a:gd name="T49" fmla="*/ 6 h 623"/>
                <a:gd name="T50" fmla="*/ 263 w 275"/>
                <a:gd name="T51" fmla="*/ 12 h 623"/>
                <a:gd name="T52" fmla="*/ 257 w 275"/>
                <a:gd name="T53" fmla="*/ 12 h 623"/>
                <a:gd name="T54" fmla="*/ 257 w 275"/>
                <a:gd name="T55" fmla="*/ 12 h 623"/>
                <a:gd name="T56" fmla="*/ 257 w 275"/>
                <a:gd name="T57" fmla="*/ 12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75" h="623">
                  <a:moveTo>
                    <a:pt x="257" y="12"/>
                  </a:moveTo>
                  <a:lnTo>
                    <a:pt x="239" y="6"/>
                  </a:lnTo>
                  <a:lnTo>
                    <a:pt x="203" y="6"/>
                  </a:lnTo>
                  <a:lnTo>
                    <a:pt x="203" y="6"/>
                  </a:lnTo>
                  <a:lnTo>
                    <a:pt x="197" y="6"/>
                  </a:lnTo>
                  <a:lnTo>
                    <a:pt x="185" y="0"/>
                  </a:lnTo>
                  <a:lnTo>
                    <a:pt x="173" y="0"/>
                  </a:lnTo>
                  <a:lnTo>
                    <a:pt x="166" y="0"/>
                  </a:lnTo>
                  <a:lnTo>
                    <a:pt x="160" y="0"/>
                  </a:lnTo>
                  <a:lnTo>
                    <a:pt x="144" y="117"/>
                  </a:lnTo>
                  <a:lnTo>
                    <a:pt x="128" y="185"/>
                  </a:lnTo>
                  <a:lnTo>
                    <a:pt x="58" y="299"/>
                  </a:lnTo>
                  <a:lnTo>
                    <a:pt x="54" y="441"/>
                  </a:lnTo>
                  <a:lnTo>
                    <a:pt x="24" y="523"/>
                  </a:lnTo>
                  <a:lnTo>
                    <a:pt x="0" y="623"/>
                  </a:lnTo>
                  <a:lnTo>
                    <a:pt x="78" y="623"/>
                  </a:lnTo>
                  <a:lnTo>
                    <a:pt x="92" y="555"/>
                  </a:lnTo>
                  <a:lnTo>
                    <a:pt x="134" y="447"/>
                  </a:lnTo>
                  <a:lnTo>
                    <a:pt x="158" y="315"/>
                  </a:lnTo>
                  <a:lnTo>
                    <a:pt x="184" y="257"/>
                  </a:lnTo>
                  <a:lnTo>
                    <a:pt x="216" y="211"/>
                  </a:lnTo>
                  <a:lnTo>
                    <a:pt x="222" y="145"/>
                  </a:lnTo>
                  <a:lnTo>
                    <a:pt x="240" y="111"/>
                  </a:lnTo>
                  <a:lnTo>
                    <a:pt x="262" y="79"/>
                  </a:lnTo>
                  <a:lnTo>
                    <a:pt x="275" y="6"/>
                  </a:lnTo>
                  <a:lnTo>
                    <a:pt x="263" y="12"/>
                  </a:lnTo>
                  <a:lnTo>
                    <a:pt x="257" y="12"/>
                  </a:lnTo>
                  <a:lnTo>
                    <a:pt x="257" y="12"/>
                  </a:lnTo>
                  <a:lnTo>
                    <a:pt x="257" y="12"/>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11" name="Freeform 1033"/>
            <p:cNvSpPr>
              <a:spLocks/>
            </p:cNvSpPr>
            <p:nvPr/>
          </p:nvSpPr>
          <p:spPr bwMode="ltGray">
            <a:xfrm>
              <a:off x="4522" y="3709"/>
              <a:ext cx="213" cy="611"/>
            </a:xfrm>
            <a:custGeom>
              <a:avLst/>
              <a:gdLst>
                <a:gd name="T0" fmla="*/ 171 w 213"/>
                <a:gd name="T1" fmla="*/ 12 h 611"/>
                <a:gd name="T2" fmla="*/ 159 w 213"/>
                <a:gd name="T3" fmla="*/ 24 h 611"/>
                <a:gd name="T4" fmla="*/ 153 w 213"/>
                <a:gd name="T5" fmla="*/ 36 h 611"/>
                <a:gd name="T6" fmla="*/ 128 w 213"/>
                <a:gd name="T7" fmla="*/ 60 h 611"/>
                <a:gd name="T8" fmla="*/ 110 w 213"/>
                <a:gd name="T9" fmla="*/ 83 h 611"/>
                <a:gd name="T10" fmla="*/ 86 w 213"/>
                <a:gd name="T11" fmla="*/ 119 h 611"/>
                <a:gd name="T12" fmla="*/ 68 w 213"/>
                <a:gd name="T13" fmla="*/ 167 h 611"/>
                <a:gd name="T14" fmla="*/ 68 w 213"/>
                <a:gd name="T15" fmla="*/ 221 h 611"/>
                <a:gd name="T16" fmla="*/ 68 w 213"/>
                <a:gd name="T17" fmla="*/ 227 h 611"/>
                <a:gd name="T18" fmla="*/ 68 w 213"/>
                <a:gd name="T19" fmla="*/ 233 h 611"/>
                <a:gd name="T20" fmla="*/ 68 w 213"/>
                <a:gd name="T21" fmla="*/ 239 h 611"/>
                <a:gd name="T22" fmla="*/ 68 w 213"/>
                <a:gd name="T23" fmla="*/ 245 h 611"/>
                <a:gd name="T24" fmla="*/ 68 w 213"/>
                <a:gd name="T25" fmla="*/ 251 h 611"/>
                <a:gd name="T26" fmla="*/ 68 w 213"/>
                <a:gd name="T27" fmla="*/ 251 h 611"/>
                <a:gd name="T28" fmla="*/ 68 w 213"/>
                <a:gd name="T29" fmla="*/ 257 h 611"/>
                <a:gd name="T30" fmla="*/ 68 w 213"/>
                <a:gd name="T31" fmla="*/ 269 h 611"/>
                <a:gd name="T32" fmla="*/ 74 w 213"/>
                <a:gd name="T33" fmla="*/ 287 h 611"/>
                <a:gd name="T34" fmla="*/ 80 w 213"/>
                <a:gd name="T35" fmla="*/ 305 h 611"/>
                <a:gd name="T36" fmla="*/ 86 w 213"/>
                <a:gd name="T37" fmla="*/ 311 h 611"/>
                <a:gd name="T38" fmla="*/ 86 w 213"/>
                <a:gd name="T39" fmla="*/ 311 h 611"/>
                <a:gd name="T40" fmla="*/ 92 w 213"/>
                <a:gd name="T41" fmla="*/ 317 h 611"/>
                <a:gd name="T42" fmla="*/ 92 w 213"/>
                <a:gd name="T43" fmla="*/ 323 h 611"/>
                <a:gd name="T44" fmla="*/ 92 w 213"/>
                <a:gd name="T45" fmla="*/ 323 h 611"/>
                <a:gd name="T46" fmla="*/ 24 w 213"/>
                <a:gd name="T47" fmla="*/ 437 h 611"/>
                <a:gd name="T48" fmla="*/ 18 w 213"/>
                <a:gd name="T49" fmla="*/ 471 h 611"/>
                <a:gd name="T50" fmla="*/ 0 w 213"/>
                <a:gd name="T51" fmla="*/ 547 h 611"/>
                <a:gd name="T52" fmla="*/ 50 w 213"/>
                <a:gd name="T53" fmla="*/ 611 h 611"/>
                <a:gd name="T54" fmla="*/ 114 w 213"/>
                <a:gd name="T55" fmla="*/ 611 h 611"/>
                <a:gd name="T56" fmla="*/ 104 w 213"/>
                <a:gd name="T57" fmla="*/ 555 h 611"/>
                <a:gd name="T58" fmla="*/ 120 w 213"/>
                <a:gd name="T59" fmla="*/ 515 h 611"/>
                <a:gd name="T60" fmla="*/ 150 w 213"/>
                <a:gd name="T61" fmla="*/ 449 h 611"/>
                <a:gd name="T62" fmla="*/ 166 w 213"/>
                <a:gd name="T63" fmla="*/ 377 h 611"/>
                <a:gd name="T64" fmla="*/ 156 w 213"/>
                <a:gd name="T65" fmla="*/ 295 h 611"/>
                <a:gd name="T66" fmla="*/ 170 w 213"/>
                <a:gd name="T67" fmla="*/ 203 h 611"/>
                <a:gd name="T68" fmla="*/ 212 w 213"/>
                <a:gd name="T69" fmla="*/ 95 h 611"/>
                <a:gd name="T70" fmla="*/ 213 w 213"/>
                <a:gd name="T71" fmla="*/ 0 h 611"/>
                <a:gd name="T72" fmla="*/ 207 w 213"/>
                <a:gd name="T73" fmla="*/ 0 h 611"/>
                <a:gd name="T74" fmla="*/ 201 w 213"/>
                <a:gd name="T75" fmla="*/ 0 h 611"/>
                <a:gd name="T76" fmla="*/ 195 w 213"/>
                <a:gd name="T77" fmla="*/ 0 h 611"/>
                <a:gd name="T78" fmla="*/ 189 w 213"/>
                <a:gd name="T79" fmla="*/ 0 h 611"/>
                <a:gd name="T80" fmla="*/ 183 w 213"/>
                <a:gd name="T81" fmla="*/ 6 h 611"/>
                <a:gd name="T82" fmla="*/ 177 w 213"/>
                <a:gd name="T83" fmla="*/ 6 h 611"/>
                <a:gd name="T84" fmla="*/ 171 w 213"/>
                <a:gd name="T85" fmla="*/ 12 h 611"/>
                <a:gd name="T86" fmla="*/ 171 w 213"/>
                <a:gd name="T87" fmla="*/ 12 h 611"/>
                <a:gd name="T88" fmla="*/ 171 w 213"/>
                <a:gd name="T89" fmla="*/ 12 h 6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13" h="611">
                  <a:moveTo>
                    <a:pt x="171" y="12"/>
                  </a:moveTo>
                  <a:lnTo>
                    <a:pt x="159" y="24"/>
                  </a:lnTo>
                  <a:lnTo>
                    <a:pt x="153" y="36"/>
                  </a:lnTo>
                  <a:lnTo>
                    <a:pt x="128" y="60"/>
                  </a:lnTo>
                  <a:lnTo>
                    <a:pt x="110" y="83"/>
                  </a:lnTo>
                  <a:lnTo>
                    <a:pt x="86" y="119"/>
                  </a:lnTo>
                  <a:lnTo>
                    <a:pt x="68" y="167"/>
                  </a:lnTo>
                  <a:lnTo>
                    <a:pt x="68" y="221"/>
                  </a:lnTo>
                  <a:lnTo>
                    <a:pt x="68" y="227"/>
                  </a:lnTo>
                  <a:lnTo>
                    <a:pt x="68" y="233"/>
                  </a:lnTo>
                  <a:lnTo>
                    <a:pt x="68" y="239"/>
                  </a:lnTo>
                  <a:lnTo>
                    <a:pt x="68" y="245"/>
                  </a:lnTo>
                  <a:lnTo>
                    <a:pt x="68" y="251"/>
                  </a:lnTo>
                  <a:lnTo>
                    <a:pt x="68" y="251"/>
                  </a:lnTo>
                  <a:lnTo>
                    <a:pt x="68" y="257"/>
                  </a:lnTo>
                  <a:lnTo>
                    <a:pt x="68" y="269"/>
                  </a:lnTo>
                  <a:lnTo>
                    <a:pt x="74" y="287"/>
                  </a:lnTo>
                  <a:lnTo>
                    <a:pt x="80" y="305"/>
                  </a:lnTo>
                  <a:lnTo>
                    <a:pt x="86" y="311"/>
                  </a:lnTo>
                  <a:lnTo>
                    <a:pt x="86" y="311"/>
                  </a:lnTo>
                  <a:lnTo>
                    <a:pt x="92" y="317"/>
                  </a:lnTo>
                  <a:lnTo>
                    <a:pt x="92" y="323"/>
                  </a:lnTo>
                  <a:lnTo>
                    <a:pt x="92" y="323"/>
                  </a:lnTo>
                  <a:lnTo>
                    <a:pt x="24" y="437"/>
                  </a:lnTo>
                  <a:lnTo>
                    <a:pt x="18" y="471"/>
                  </a:lnTo>
                  <a:lnTo>
                    <a:pt x="0" y="547"/>
                  </a:lnTo>
                  <a:lnTo>
                    <a:pt x="50" y="611"/>
                  </a:lnTo>
                  <a:lnTo>
                    <a:pt x="114" y="611"/>
                  </a:lnTo>
                  <a:lnTo>
                    <a:pt x="104" y="555"/>
                  </a:lnTo>
                  <a:lnTo>
                    <a:pt x="120" y="515"/>
                  </a:lnTo>
                  <a:lnTo>
                    <a:pt x="150" y="449"/>
                  </a:lnTo>
                  <a:lnTo>
                    <a:pt x="166" y="377"/>
                  </a:lnTo>
                  <a:lnTo>
                    <a:pt x="156" y="295"/>
                  </a:lnTo>
                  <a:lnTo>
                    <a:pt x="170" y="203"/>
                  </a:lnTo>
                  <a:lnTo>
                    <a:pt x="212" y="95"/>
                  </a:lnTo>
                  <a:lnTo>
                    <a:pt x="213" y="0"/>
                  </a:lnTo>
                  <a:lnTo>
                    <a:pt x="207" y="0"/>
                  </a:lnTo>
                  <a:lnTo>
                    <a:pt x="201" y="0"/>
                  </a:lnTo>
                  <a:lnTo>
                    <a:pt x="195" y="0"/>
                  </a:lnTo>
                  <a:lnTo>
                    <a:pt x="189" y="0"/>
                  </a:lnTo>
                  <a:lnTo>
                    <a:pt x="183" y="6"/>
                  </a:lnTo>
                  <a:lnTo>
                    <a:pt x="177" y="6"/>
                  </a:lnTo>
                  <a:lnTo>
                    <a:pt x="171" y="12"/>
                  </a:lnTo>
                  <a:lnTo>
                    <a:pt x="171" y="12"/>
                  </a:lnTo>
                  <a:lnTo>
                    <a:pt x="171" y="12"/>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12" name="Freeform 1034"/>
            <p:cNvSpPr>
              <a:spLocks/>
            </p:cNvSpPr>
            <p:nvPr/>
          </p:nvSpPr>
          <p:spPr bwMode="ltGray">
            <a:xfrm>
              <a:off x="4292" y="3936"/>
              <a:ext cx="167" cy="384"/>
            </a:xfrm>
            <a:custGeom>
              <a:avLst/>
              <a:gdLst>
                <a:gd name="T0" fmla="*/ 149 w 167"/>
                <a:gd name="T1" fmla="*/ 60 h 384"/>
                <a:gd name="T2" fmla="*/ 119 w 167"/>
                <a:gd name="T3" fmla="*/ 30 h 384"/>
                <a:gd name="T4" fmla="*/ 89 w 167"/>
                <a:gd name="T5" fmla="*/ 12 h 384"/>
                <a:gd name="T6" fmla="*/ 59 w 167"/>
                <a:gd name="T7" fmla="*/ 0 h 384"/>
                <a:gd name="T8" fmla="*/ 54 w 167"/>
                <a:gd name="T9" fmla="*/ 70 h 384"/>
                <a:gd name="T10" fmla="*/ 46 w 167"/>
                <a:gd name="T11" fmla="*/ 112 h 384"/>
                <a:gd name="T12" fmla="*/ 52 w 167"/>
                <a:gd name="T13" fmla="*/ 168 h 384"/>
                <a:gd name="T14" fmla="*/ 24 w 167"/>
                <a:gd name="T15" fmla="*/ 194 h 384"/>
                <a:gd name="T16" fmla="*/ 16 w 167"/>
                <a:gd name="T17" fmla="*/ 258 h 384"/>
                <a:gd name="T18" fmla="*/ 2 w 167"/>
                <a:gd name="T19" fmla="*/ 300 h 384"/>
                <a:gd name="T20" fmla="*/ 0 w 167"/>
                <a:gd name="T21" fmla="*/ 352 h 384"/>
                <a:gd name="T22" fmla="*/ 47 w 167"/>
                <a:gd name="T23" fmla="*/ 384 h 384"/>
                <a:gd name="T24" fmla="*/ 149 w 167"/>
                <a:gd name="T25" fmla="*/ 384 h 384"/>
                <a:gd name="T26" fmla="*/ 134 w 167"/>
                <a:gd name="T27" fmla="*/ 350 h 384"/>
                <a:gd name="T28" fmla="*/ 104 w 167"/>
                <a:gd name="T29" fmla="*/ 324 h 384"/>
                <a:gd name="T30" fmla="*/ 138 w 167"/>
                <a:gd name="T31" fmla="*/ 274 h 384"/>
                <a:gd name="T32" fmla="*/ 122 w 167"/>
                <a:gd name="T33" fmla="*/ 220 h 384"/>
                <a:gd name="T34" fmla="*/ 132 w 167"/>
                <a:gd name="T35" fmla="*/ 186 h 384"/>
                <a:gd name="T36" fmla="*/ 140 w 167"/>
                <a:gd name="T37" fmla="*/ 154 h 384"/>
                <a:gd name="T38" fmla="*/ 167 w 167"/>
                <a:gd name="T39" fmla="*/ 90 h 384"/>
                <a:gd name="T40" fmla="*/ 149 w 167"/>
                <a:gd name="T41" fmla="*/ 60 h 384"/>
                <a:gd name="T42" fmla="*/ 149 w 167"/>
                <a:gd name="T43" fmla="*/ 60 h 384"/>
                <a:gd name="T44" fmla="*/ 149 w 167"/>
                <a:gd name="T45" fmla="*/ 6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7" h="384">
                  <a:moveTo>
                    <a:pt x="149" y="60"/>
                  </a:moveTo>
                  <a:lnTo>
                    <a:pt x="119" y="30"/>
                  </a:lnTo>
                  <a:lnTo>
                    <a:pt x="89" y="12"/>
                  </a:lnTo>
                  <a:lnTo>
                    <a:pt x="59" y="0"/>
                  </a:lnTo>
                  <a:lnTo>
                    <a:pt x="54" y="70"/>
                  </a:lnTo>
                  <a:lnTo>
                    <a:pt x="46" y="112"/>
                  </a:lnTo>
                  <a:lnTo>
                    <a:pt x="52" y="168"/>
                  </a:lnTo>
                  <a:lnTo>
                    <a:pt x="24" y="194"/>
                  </a:lnTo>
                  <a:lnTo>
                    <a:pt x="16" y="258"/>
                  </a:lnTo>
                  <a:lnTo>
                    <a:pt x="2" y="300"/>
                  </a:lnTo>
                  <a:lnTo>
                    <a:pt x="0" y="352"/>
                  </a:lnTo>
                  <a:lnTo>
                    <a:pt x="47" y="384"/>
                  </a:lnTo>
                  <a:lnTo>
                    <a:pt x="149" y="384"/>
                  </a:lnTo>
                  <a:lnTo>
                    <a:pt x="134" y="350"/>
                  </a:lnTo>
                  <a:lnTo>
                    <a:pt x="104" y="324"/>
                  </a:lnTo>
                  <a:lnTo>
                    <a:pt x="138" y="274"/>
                  </a:lnTo>
                  <a:lnTo>
                    <a:pt x="122" y="220"/>
                  </a:lnTo>
                  <a:lnTo>
                    <a:pt x="132" y="186"/>
                  </a:lnTo>
                  <a:lnTo>
                    <a:pt x="140" y="154"/>
                  </a:lnTo>
                  <a:lnTo>
                    <a:pt x="167" y="90"/>
                  </a:lnTo>
                  <a:lnTo>
                    <a:pt x="149" y="60"/>
                  </a:lnTo>
                  <a:lnTo>
                    <a:pt x="149" y="60"/>
                  </a:lnTo>
                  <a:lnTo>
                    <a:pt x="149" y="60"/>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13" name="Freeform 1035"/>
            <p:cNvSpPr>
              <a:spLocks/>
            </p:cNvSpPr>
            <p:nvPr/>
          </p:nvSpPr>
          <p:spPr bwMode="ltGray">
            <a:xfrm>
              <a:off x="4100" y="4020"/>
              <a:ext cx="166" cy="300"/>
            </a:xfrm>
            <a:custGeom>
              <a:avLst/>
              <a:gdLst>
                <a:gd name="T0" fmla="*/ 136 w 166"/>
                <a:gd name="T1" fmla="*/ 12 h 300"/>
                <a:gd name="T2" fmla="*/ 100 w 166"/>
                <a:gd name="T3" fmla="*/ 0 h 300"/>
                <a:gd name="T4" fmla="*/ 78 w 166"/>
                <a:gd name="T5" fmla="*/ 64 h 300"/>
                <a:gd name="T6" fmla="*/ 70 w 166"/>
                <a:gd name="T7" fmla="*/ 126 h 300"/>
                <a:gd name="T8" fmla="*/ 46 w 166"/>
                <a:gd name="T9" fmla="*/ 184 h 300"/>
                <a:gd name="T10" fmla="*/ 58 w 166"/>
                <a:gd name="T11" fmla="*/ 232 h 300"/>
                <a:gd name="T12" fmla="*/ 38 w 166"/>
                <a:gd name="T13" fmla="*/ 268 h 300"/>
                <a:gd name="T14" fmla="*/ 0 w 166"/>
                <a:gd name="T15" fmla="*/ 300 h 300"/>
                <a:gd name="T16" fmla="*/ 160 w 166"/>
                <a:gd name="T17" fmla="*/ 300 h 300"/>
                <a:gd name="T18" fmla="*/ 136 w 166"/>
                <a:gd name="T19" fmla="*/ 272 h 300"/>
                <a:gd name="T20" fmla="*/ 98 w 166"/>
                <a:gd name="T21" fmla="*/ 234 h 300"/>
                <a:gd name="T22" fmla="*/ 130 w 166"/>
                <a:gd name="T23" fmla="*/ 188 h 300"/>
                <a:gd name="T24" fmla="*/ 138 w 166"/>
                <a:gd name="T25" fmla="*/ 134 h 300"/>
                <a:gd name="T26" fmla="*/ 144 w 166"/>
                <a:gd name="T27" fmla="*/ 94 h 300"/>
                <a:gd name="T28" fmla="*/ 164 w 166"/>
                <a:gd name="T29" fmla="*/ 60 h 300"/>
                <a:gd name="T30" fmla="*/ 166 w 166"/>
                <a:gd name="T31" fmla="*/ 0 h 300"/>
                <a:gd name="T32" fmla="*/ 136 w 166"/>
                <a:gd name="T33" fmla="*/ 12 h 300"/>
                <a:gd name="T34" fmla="*/ 136 w 166"/>
                <a:gd name="T35" fmla="*/ 12 h 300"/>
                <a:gd name="T36" fmla="*/ 136 w 166"/>
                <a:gd name="T37" fmla="*/ 12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6" h="300">
                  <a:moveTo>
                    <a:pt x="136" y="12"/>
                  </a:moveTo>
                  <a:lnTo>
                    <a:pt x="100" y="0"/>
                  </a:lnTo>
                  <a:lnTo>
                    <a:pt x="78" y="64"/>
                  </a:lnTo>
                  <a:lnTo>
                    <a:pt x="70" y="126"/>
                  </a:lnTo>
                  <a:lnTo>
                    <a:pt x="46" y="184"/>
                  </a:lnTo>
                  <a:lnTo>
                    <a:pt x="58" y="232"/>
                  </a:lnTo>
                  <a:lnTo>
                    <a:pt x="38" y="268"/>
                  </a:lnTo>
                  <a:lnTo>
                    <a:pt x="0" y="300"/>
                  </a:lnTo>
                  <a:lnTo>
                    <a:pt x="160" y="300"/>
                  </a:lnTo>
                  <a:lnTo>
                    <a:pt x="136" y="272"/>
                  </a:lnTo>
                  <a:lnTo>
                    <a:pt x="98" y="234"/>
                  </a:lnTo>
                  <a:lnTo>
                    <a:pt x="130" y="188"/>
                  </a:lnTo>
                  <a:lnTo>
                    <a:pt x="138" y="134"/>
                  </a:lnTo>
                  <a:lnTo>
                    <a:pt x="144" y="94"/>
                  </a:lnTo>
                  <a:lnTo>
                    <a:pt x="164" y="60"/>
                  </a:lnTo>
                  <a:lnTo>
                    <a:pt x="166" y="0"/>
                  </a:lnTo>
                  <a:lnTo>
                    <a:pt x="136" y="12"/>
                  </a:lnTo>
                  <a:lnTo>
                    <a:pt x="136" y="12"/>
                  </a:lnTo>
                  <a:lnTo>
                    <a:pt x="136" y="12"/>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14" name="Freeform 1036"/>
            <p:cNvSpPr>
              <a:spLocks/>
            </p:cNvSpPr>
            <p:nvPr/>
          </p:nvSpPr>
          <p:spPr bwMode="ltGray">
            <a:xfrm>
              <a:off x="3910" y="4038"/>
              <a:ext cx="237" cy="282"/>
            </a:xfrm>
            <a:custGeom>
              <a:avLst/>
              <a:gdLst>
                <a:gd name="T0" fmla="*/ 201 w 237"/>
                <a:gd name="T1" fmla="*/ 0 h 282"/>
                <a:gd name="T2" fmla="*/ 183 w 237"/>
                <a:gd name="T3" fmla="*/ 0 h 282"/>
                <a:gd name="T4" fmla="*/ 158 w 237"/>
                <a:gd name="T5" fmla="*/ 50 h 282"/>
                <a:gd name="T6" fmla="*/ 148 w 237"/>
                <a:gd name="T7" fmla="*/ 92 h 282"/>
                <a:gd name="T8" fmla="*/ 120 w 237"/>
                <a:gd name="T9" fmla="*/ 144 h 282"/>
                <a:gd name="T10" fmla="*/ 82 w 237"/>
                <a:gd name="T11" fmla="*/ 182 h 282"/>
                <a:gd name="T12" fmla="*/ 60 w 237"/>
                <a:gd name="T13" fmla="*/ 232 h 282"/>
                <a:gd name="T14" fmla="*/ 0 w 237"/>
                <a:gd name="T15" fmla="*/ 282 h 282"/>
                <a:gd name="T16" fmla="*/ 128 w 237"/>
                <a:gd name="T17" fmla="*/ 282 h 282"/>
                <a:gd name="T18" fmla="*/ 154 w 237"/>
                <a:gd name="T19" fmla="*/ 254 h 282"/>
                <a:gd name="T20" fmla="*/ 158 w 237"/>
                <a:gd name="T21" fmla="*/ 196 h 282"/>
                <a:gd name="T22" fmla="*/ 188 w 237"/>
                <a:gd name="T23" fmla="*/ 148 h 282"/>
                <a:gd name="T24" fmla="*/ 196 w 237"/>
                <a:gd name="T25" fmla="*/ 70 h 282"/>
                <a:gd name="T26" fmla="*/ 237 w 237"/>
                <a:gd name="T27" fmla="*/ 0 h 282"/>
                <a:gd name="T28" fmla="*/ 201 w 237"/>
                <a:gd name="T29" fmla="*/ 0 h 282"/>
                <a:gd name="T30" fmla="*/ 201 w 237"/>
                <a:gd name="T31" fmla="*/ 0 h 282"/>
                <a:gd name="T32" fmla="*/ 201 w 237"/>
                <a:gd name="T33" fmla="*/ 0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7" h="282">
                  <a:moveTo>
                    <a:pt x="201" y="0"/>
                  </a:moveTo>
                  <a:lnTo>
                    <a:pt x="183" y="0"/>
                  </a:lnTo>
                  <a:lnTo>
                    <a:pt x="158" y="50"/>
                  </a:lnTo>
                  <a:lnTo>
                    <a:pt x="148" y="92"/>
                  </a:lnTo>
                  <a:lnTo>
                    <a:pt x="120" y="144"/>
                  </a:lnTo>
                  <a:lnTo>
                    <a:pt x="82" y="182"/>
                  </a:lnTo>
                  <a:lnTo>
                    <a:pt x="60" y="232"/>
                  </a:lnTo>
                  <a:lnTo>
                    <a:pt x="0" y="282"/>
                  </a:lnTo>
                  <a:lnTo>
                    <a:pt x="128" y="282"/>
                  </a:lnTo>
                  <a:lnTo>
                    <a:pt x="154" y="254"/>
                  </a:lnTo>
                  <a:lnTo>
                    <a:pt x="158" y="196"/>
                  </a:lnTo>
                  <a:lnTo>
                    <a:pt x="188" y="148"/>
                  </a:lnTo>
                  <a:lnTo>
                    <a:pt x="196" y="70"/>
                  </a:lnTo>
                  <a:lnTo>
                    <a:pt x="237" y="0"/>
                  </a:lnTo>
                  <a:lnTo>
                    <a:pt x="201" y="0"/>
                  </a:lnTo>
                  <a:lnTo>
                    <a:pt x="201" y="0"/>
                  </a:lnTo>
                  <a:lnTo>
                    <a:pt x="201" y="0"/>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15" name="Freeform 1037"/>
            <p:cNvSpPr>
              <a:spLocks/>
            </p:cNvSpPr>
            <p:nvPr/>
          </p:nvSpPr>
          <p:spPr bwMode="ltGray">
            <a:xfrm>
              <a:off x="3674" y="4086"/>
              <a:ext cx="196" cy="234"/>
            </a:xfrm>
            <a:custGeom>
              <a:avLst/>
              <a:gdLst>
                <a:gd name="T0" fmla="*/ 167 w 196"/>
                <a:gd name="T1" fmla="*/ 54 h 234"/>
                <a:gd name="T2" fmla="*/ 113 w 196"/>
                <a:gd name="T3" fmla="*/ 24 h 234"/>
                <a:gd name="T4" fmla="*/ 83 w 196"/>
                <a:gd name="T5" fmla="*/ 0 h 234"/>
                <a:gd name="T6" fmla="*/ 80 w 196"/>
                <a:gd name="T7" fmla="*/ 62 h 234"/>
                <a:gd name="T8" fmla="*/ 58 w 196"/>
                <a:gd name="T9" fmla="*/ 100 h 234"/>
                <a:gd name="T10" fmla="*/ 54 w 196"/>
                <a:gd name="T11" fmla="*/ 160 h 234"/>
                <a:gd name="T12" fmla="*/ 36 w 196"/>
                <a:gd name="T13" fmla="*/ 202 h 234"/>
                <a:gd name="T14" fmla="*/ 0 w 196"/>
                <a:gd name="T15" fmla="*/ 234 h 234"/>
                <a:gd name="T16" fmla="*/ 146 w 196"/>
                <a:gd name="T17" fmla="*/ 234 h 234"/>
                <a:gd name="T18" fmla="*/ 170 w 196"/>
                <a:gd name="T19" fmla="*/ 198 h 234"/>
                <a:gd name="T20" fmla="*/ 158 w 196"/>
                <a:gd name="T21" fmla="*/ 138 h 234"/>
                <a:gd name="T22" fmla="*/ 196 w 196"/>
                <a:gd name="T23" fmla="*/ 100 h 234"/>
                <a:gd name="T24" fmla="*/ 191 w 196"/>
                <a:gd name="T25" fmla="*/ 54 h 234"/>
                <a:gd name="T26" fmla="*/ 167 w 196"/>
                <a:gd name="T27" fmla="*/ 54 h 234"/>
                <a:gd name="T28" fmla="*/ 167 w 196"/>
                <a:gd name="T29" fmla="*/ 54 h 234"/>
                <a:gd name="T30" fmla="*/ 167 w 196"/>
                <a:gd name="T31" fmla="*/ 54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6" h="234">
                  <a:moveTo>
                    <a:pt x="167" y="54"/>
                  </a:moveTo>
                  <a:lnTo>
                    <a:pt x="113" y="24"/>
                  </a:lnTo>
                  <a:lnTo>
                    <a:pt x="83" y="0"/>
                  </a:lnTo>
                  <a:lnTo>
                    <a:pt x="80" y="62"/>
                  </a:lnTo>
                  <a:lnTo>
                    <a:pt x="58" y="100"/>
                  </a:lnTo>
                  <a:lnTo>
                    <a:pt x="54" y="160"/>
                  </a:lnTo>
                  <a:lnTo>
                    <a:pt x="36" y="202"/>
                  </a:lnTo>
                  <a:lnTo>
                    <a:pt x="0" y="234"/>
                  </a:lnTo>
                  <a:lnTo>
                    <a:pt x="146" y="234"/>
                  </a:lnTo>
                  <a:lnTo>
                    <a:pt x="170" y="198"/>
                  </a:lnTo>
                  <a:lnTo>
                    <a:pt x="158" y="138"/>
                  </a:lnTo>
                  <a:lnTo>
                    <a:pt x="196" y="100"/>
                  </a:lnTo>
                  <a:lnTo>
                    <a:pt x="191" y="54"/>
                  </a:lnTo>
                  <a:lnTo>
                    <a:pt x="167" y="54"/>
                  </a:lnTo>
                  <a:lnTo>
                    <a:pt x="167" y="54"/>
                  </a:lnTo>
                  <a:lnTo>
                    <a:pt x="167" y="54"/>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16" name="Freeform 1038"/>
            <p:cNvSpPr>
              <a:spLocks/>
            </p:cNvSpPr>
            <p:nvPr/>
          </p:nvSpPr>
          <p:spPr bwMode="ltGray">
            <a:xfrm>
              <a:off x="3476" y="4068"/>
              <a:ext cx="190" cy="252"/>
            </a:xfrm>
            <a:custGeom>
              <a:avLst/>
              <a:gdLst>
                <a:gd name="T0" fmla="*/ 190 w 190"/>
                <a:gd name="T1" fmla="*/ 0 h 252"/>
                <a:gd name="T2" fmla="*/ 166 w 190"/>
                <a:gd name="T3" fmla="*/ 0 h 252"/>
                <a:gd name="T4" fmla="*/ 158 w 190"/>
                <a:gd name="T5" fmla="*/ 38 h 252"/>
                <a:gd name="T6" fmla="*/ 138 w 190"/>
                <a:gd name="T7" fmla="*/ 120 h 252"/>
                <a:gd name="T8" fmla="*/ 94 w 190"/>
                <a:gd name="T9" fmla="*/ 180 h 252"/>
                <a:gd name="T10" fmla="*/ 62 w 190"/>
                <a:gd name="T11" fmla="*/ 234 h 252"/>
                <a:gd name="T12" fmla="*/ 0 w 190"/>
                <a:gd name="T13" fmla="*/ 252 h 252"/>
                <a:gd name="T14" fmla="*/ 128 w 190"/>
                <a:gd name="T15" fmla="*/ 252 h 252"/>
                <a:gd name="T16" fmla="*/ 142 w 190"/>
                <a:gd name="T17" fmla="*/ 188 h 252"/>
                <a:gd name="T18" fmla="*/ 186 w 190"/>
                <a:gd name="T19" fmla="*/ 90 h 252"/>
                <a:gd name="T20" fmla="*/ 190 w 190"/>
                <a:gd name="T21" fmla="*/ 38 h 252"/>
                <a:gd name="T22" fmla="*/ 190 w 190"/>
                <a:gd name="T23" fmla="*/ 0 h 252"/>
                <a:gd name="T24" fmla="*/ 190 w 190"/>
                <a:gd name="T25" fmla="*/ 0 h 252"/>
                <a:gd name="T26" fmla="*/ 190 w 190"/>
                <a:gd name="T27" fmla="*/ 0 h 252"/>
                <a:gd name="T28" fmla="*/ 190 w 190"/>
                <a:gd name="T29"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 h="252">
                  <a:moveTo>
                    <a:pt x="190" y="0"/>
                  </a:moveTo>
                  <a:lnTo>
                    <a:pt x="166" y="0"/>
                  </a:lnTo>
                  <a:lnTo>
                    <a:pt x="158" y="38"/>
                  </a:lnTo>
                  <a:lnTo>
                    <a:pt x="138" y="120"/>
                  </a:lnTo>
                  <a:lnTo>
                    <a:pt x="94" y="180"/>
                  </a:lnTo>
                  <a:lnTo>
                    <a:pt x="62" y="234"/>
                  </a:lnTo>
                  <a:lnTo>
                    <a:pt x="0" y="252"/>
                  </a:lnTo>
                  <a:lnTo>
                    <a:pt x="128" y="252"/>
                  </a:lnTo>
                  <a:lnTo>
                    <a:pt x="142" y="188"/>
                  </a:lnTo>
                  <a:lnTo>
                    <a:pt x="186" y="90"/>
                  </a:lnTo>
                  <a:lnTo>
                    <a:pt x="190" y="38"/>
                  </a:lnTo>
                  <a:lnTo>
                    <a:pt x="190" y="0"/>
                  </a:lnTo>
                  <a:lnTo>
                    <a:pt x="190" y="0"/>
                  </a:lnTo>
                  <a:lnTo>
                    <a:pt x="190" y="0"/>
                  </a:lnTo>
                  <a:lnTo>
                    <a:pt x="190" y="0"/>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17" name="Freeform 1039"/>
            <p:cNvSpPr>
              <a:spLocks/>
            </p:cNvSpPr>
            <p:nvPr/>
          </p:nvSpPr>
          <p:spPr bwMode="ltGray">
            <a:xfrm>
              <a:off x="3170" y="4188"/>
              <a:ext cx="230" cy="132"/>
            </a:xfrm>
            <a:custGeom>
              <a:avLst/>
              <a:gdLst>
                <a:gd name="T0" fmla="*/ 197 w 230"/>
                <a:gd name="T1" fmla="*/ 0 h 132"/>
                <a:gd name="T2" fmla="*/ 191 w 230"/>
                <a:gd name="T3" fmla="*/ 0 h 132"/>
                <a:gd name="T4" fmla="*/ 185 w 230"/>
                <a:gd name="T5" fmla="*/ 0 h 132"/>
                <a:gd name="T6" fmla="*/ 173 w 230"/>
                <a:gd name="T7" fmla="*/ 0 h 132"/>
                <a:gd name="T8" fmla="*/ 161 w 230"/>
                <a:gd name="T9" fmla="*/ 0 h 132"/>
                <a:gd name="T10" fmla="*/ 155 w 230"/>
                <a:gd name="T11" fmla="*/ 0 h 132"/>
                <a:gd name="T12" fmla="*/ 138 w 230"/>
                <a:gd name="T13" fmla="*/ 6 h 132"/>
                <a:gd name="T14" fmla="*/ 132 w 230"/>
                <a:gd name="T15" fmla="*/ 6 h 132"/>
                <a:gd name="T16" fmla="*/ 35 w 230"/>
                <a:gd name="T17" fmla="*/ 18 h 132"/>
                <a:gd name="T18" fmla="*/ 11 w 230"/>
                <a:gd name="T19" fmla="*/ 30 h 132"/>
                <a:gd name="T20" fmla="*/ 23 w 230"/>
                <a:gd name="T21" fmla="*/ 54 h 132"/>
                <a:gd name="T22" fmla="*/ 0 w 230"/>
                <a:gd name="T23" fmla="*/ 100 h 132"/>
                <a:gd name="T24" fmla="*/ 0 w 230"/>
                <a:gd name="T25" fmla="*/ 132 h 132"/>
                <a:gd name="T26" fmla="*/ 162 w 230"/>
                <a:gd name="T27" fmla="*/ 132 h 132"/>
                <a:gd name="T28" fmla="*/ 204 w 230"/>
                <a:gd name="T29" fmla="*/ 88 h 132"/>
                <a:gd name="T30" fmla="*/ 230 w 230"/>
                <a:gd name="T31" fmla="*/ 46 h 132"/>
                <a:gd name="T32" fmla="*/ 214 w 230"/>
                <a:gd name="T33" fmla="*/ 24 h 132"/>
                <a:gd name="T34" fmla="*/ 215 w 230"/>
                <a:gd name="T35" fmla="*/ 0 h 132"/>
                <a:gd name="T36" fmla="*/ 209 w 230"/>
                <a:gd name="T37" fmla="*/ 0 h 132"/>
                <a:gd name="T38" fmla="*/ 203 w 230"/>
                <a:gd name="T39" fmla="*/ 0 h 132"/>
                <a:gd name="T40" fmla="*/ 203 w 230"/>
                <a:gd name="T41" fmla="*/ 0 h 132"/>
                <a:gd name="T42" fmla="*/ 197 w 230"/>
                <a:gd name="T43" fmla="*/ 0 h 132"/>
                <a:gd name="T44" fmla="*/ 197 w 230"/>
                <a:gd name="T45" fmla="*/ 0 h 132"/>
                <a:gd name="T46" fmla="*/ 197 w 230"/>
                <a:gd name="T47" fmla="*/ 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30" h="132">
                  <a:moveTo>
                    <a:pt x="197" y="0"/>
                  </a:moveTo>
                  <a:lnTo>
                    <a:pt x="191" y="0"/>
                  </a:lnTo>
                  <a:lnTo>
                    <a:pt x="185" y="0"/>
                  </a:lnTo>
                  <a:lnTo>
                    <a:pt x="173" y="0"/>
                  </a:lnTo>
                  <a:lnTo>
                    <a:pt x="161" y="0"/>
                  </a:lnTo>
                  <a:lnTo>
                    <a:pt x="155" y="0"/>
                  </a:lnTo>
                  <a:lnTo>
                    <a:pt x="138" y="6"/>
                  </a:lnTo>
                  <a:lnTo>
                    <a:pt x="132" y="6"/>
                  </a:lnTo>
                  <a:lnTo>
                    <a:pt x="35" y="18"/>
                  </a:lnTo>
                  <a:lnTo>
                    <a:pt x="11" y="30"/>
                  </a:lnTo>
                  <a:lnTo>
                    <a:pt x="23" y="54"/>
                  </a:lnTo>
                  <a:lnTo>
                    <a:pt x="0" y="100"/>
                  </a:lnTo>
                  <a:lnTo>
                    <a:pt x="0" y="132"/>
                  </a:lnTo>
                  <a:lnTo>
                    <a:pt x="162" y="132"/>
                  </a:lnTo>
                  <a:lnTo>
                    <a:pt x="204" y="88"/>
                  </a:lnTo>
                  <a:lnTo>
                    <a:pt x="230" y="46"/>
                  </a:lnTo>
                  <a:lnTo>
                    <a:pt x="214" y="24"/>
                  </a:lnTo>
                  <a:lnTo>
                    <a:pt x="215" y="0"/>
                  </a:lnTo>
                  <a:lnTo>
                    <a:pt x="209" y="0"/>
                  </a:lnTo>
                  <a:lnTo>
                    <a:pt x="203" y="0"/>
                  </a:lnTo>
                  <a:lnTo>
                    <a:pt x="203" y="0"/>
                  </a:lnTo>
                  <a:lnTo>
                    <a:pt x="197" y="0"/>
                  </a:lnTo>
                  <a:lnTo>
                    <a:pt x="197" y="0"/>
                  </a:lnTo>
                  <a:lnTo>
                    <a:pt x="197" y="0"/>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18" name="Freeform 1040"/>
            <p:cNvSpPr>
              <a:spLocks/>
            </p:cNvSpPr>
            <p:nvPr/>
          </p:nvSpPr>
          <p:spPr bwMode="ltGray">
            <a:xfrm>
              <a:off x="3044" y="4218"/>
              <a:ext cx="89" cy="102"/>
            </a:xfrm>
            <a:custGeom>
              <a:avLst/>
              <a:gdLst>
                <a:gd name="T0" fmla="*/ 71 w 89"/>
                <a:gd name="T1" fmla="*/ 0 h 102"/>
                <a:gd name="T2" fmla="*/ 66 w 89"/>
                <a:gd name="T3" fmla="*/ 48 h 102"/>
                <a:gd name="T4" fmla="*/ 30 w 89"/>
                <a:gd name="T5" fmla="*/ 72 h 102"/>
                <a:gd name="T6" fmla="*/ 0 w 89"/>
                <a:gd name="T7" fmla="*/ 102 h 102"/>
                <a:gd name="T8" fmla="*/ 66 w 89"/>
                <a:gd name="T9" fmla="*/ 102 h 102"/>
                <a:gd name="T10" fmla="*/ 88 w 89"/>
                <a:gd name="T11" fmla="*/ 56 h 102"/>
                <a:gd name="T12" fmla="*/ 89 w 89"/>
                <a:gd name="T13" fmla="*/ 6 h 102"/>
                <a:gd name="T14" fmla="*/ 71 w 89"/>
                <a:gd name="T15" fmla="*/ 0 h 102"/>
                <a:gd name="T16" fmla="*/ 71 w 89"/>
                <a:gd name="T17" fmla="*/ 0 h 102"/>
                <a:gd name="T18" fmla="*/ 71 w 89"/>
                <a:gd name="T19"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 h="102">
                  <a:moveTo>
                    <a:pt x="71" y="0"/>
                  </a:moveTo>
                  <a:lnTo>
                    <a:pt x="66" y="48"/>
                  </a:lnTo>
                  <a:lnTo>
                    <a:pt x="30" y="72"/>
                  </a:lnTo>
                  <a:lnTo>
                    <a:pt x="0" y="102"/>
                  </a:lnTo>
                  <a:lnTo>
                    <a:pt x="66" y="102"/>
                  </a:lnTo>
                  <a:lnTo>
                    <a:pt x="88" y="56"/>
                  </a:lnTo>
                  <a:lnTo>
                    <a:pt x="89" y="6"/>
                  </a:lnTo>
                  <a:lnTo>
                    <a:pt x="71" y="0"/>
                  </a:lnTo>
                  <a:lnTo>
                    <a:pt x="71" y="0"/>
                  </a:lnTo>
                  <a:lnTo>
                    <a:pt x="71" y="0"/>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19" name="Freeform 1041"/>
            <p:cNvSpPr>
              <a:spLocks/>
            </p:cNvSpPr>
            <p:nvPr/>
          </p:nvSpPr>
          <p:spPr bwMode="ltGray">
            <a:xfrm>
              <a:off x="5482" y="3367"/>
              <a:ext cx="278" cy="953"/>
            </a:xfrm>
            <a:custGeom>
              <a:avLst/>
              <a:gdLst>
                <a:gd name="T0" fmla="*/ 278 w 278"/>
                <a:gd name="T1" fmla="*/ 24 h 953"/>
                <a:gd name="T2" fmla="*/ 272 w 278"/>
                <a:gd name="T3" fmla="*/ 24 h 953"/>
                <a:gd name="T4" fmla="*/ 272 w 278"/>
                <a:gd name="T5" fmla="*/ 18 h 953"/>
                <a:gd name="T6" fmla="*/ 266 w 278"/>
                <a:gd name="T7" fmla="*/ 18 h 953"/>
                <a:gd name="T8" fmla="*/ 254 w 278"/>
                <a:gd name="T9" fmla="*/ 12 h 953"/>
                <a:gd name="T10" fmla="*/ 236 w 278"/>
                <a:gd name="T11" fmla="*/ 6 h 953"/>
                <a:gd name="T12" fmla="*/ 212 w 278"/>
                <a:gd name="T13" fmla="*/ 0 h 953"/>
                <a:gd name="T14" fmla="*/ 206 w 278"/>
                <a:gd name="T15" fmla="*/ 6 h 953"/>
                <a:gd name="T16" fmla="*/ 198 w 278"/>
                <a:gd name="T17" fmla="*/ 129 h 953"/>
                <a:gd name="T18" fmla="*/ 184 w 278"/>
                <a:gd name="T19" fmla="*/ 209 h 953"/>
                <a:gd name="T20" fmla="*/ 182 w 278"/>
                <a:gd name="T21" fmla="*/ 249 h 953"/>
                <a:gd name="T22" fmla="*/ 200 w 278"/>
                <a:gd name="T23" fmla="*/ 339 h 953"/>
                <a:gd name="T24" fmla="*/ 186 w 278"/>
                <a:gd name="T25" fmla="*/ 481 h 953"/>
                <a:gd name="T26" fmla="*/ 176 w 278"/>
                <a:gd name="T27" fmla="*/ 521 h 953"/>
                <a:gd name="T28" fmla="*/ 156 w 278"/>
                <a:gd name="T29" fmla="*/ 601 h 953"/>
                <a:gd name="T30" fmla="*/ 172 w 278"/>
                <a:gd name="T31" fmla="*/ 681 h 953"/>
                <a:gd name="T32" fmla="*/ 138 w 278"/>
                <a:gd name="T33" fmla="*/ 765 h 953"/>
                <a:gd name="T34" fmla="*/ 96 w 278"/>
                <a:gd name="T35" fmla="*/ 847 h 953"/>
                <a:gd name="T36" fmla="*/ 50 w 278"/>
                <a:gd name="T37" fmla="*/ 899 h 953"/>
                <a:gd name="T38" fmla="*/ 0 w 278"/>
                <a:gd name="T39" fmla="*/ 953 h 953"/>
                <a:gd name="T40" fmla="*/ 278 w 278"/>
                <a:gd name="T41" fmla="*/ 953 h 953"/>
                <a:gd name="T42" fmla="*/ 278 w 278"/>
                <a:gd name="T43" fmla="*/ 24 h 953"/>
                <a:gd name="T44" fmla="*/ 278 w 278"/>
                <a:gd name="T45" fmla="*/ 24 h 953"/>
                <a:gd name="T46" fmla="*/ 278 w 278"/>
                <a:gd name="T47" fmla="*/ 24 h 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8" h="953">
                  <a:moveTo>
                    <a:pt x="278" y="24"/>
                  </a:moveTo>
                  <a:lnTo>
                    <a:pt x="272" y="24"/>
                  </a:lnTo>
                  <a:lnTo>
                    <a:pt x="272" y="18"/>
                  </a:lnTo>
                  <a:lnTo>
                    <a:pt x="266" y="18"/>
                  </a:lnTo>
                  <a:lnTo>
                    <a:pt x="254" y="12"/>
                  </a:lnTo>
                  <a:lnTo>
                    <a:pt x="236" y="6"/>
                  </a:lnTo>
                  <a:lnTo>
                    <a:pt x="212" y="0"/>
                  </a:lnTo>
                  <a:lnTo>
                    <a:pt x="206" y="6"/>
                  </a:lnTo>
                  <a:lnTo>
                    <a:pt x="198" y="129"/>
                  </a:lnTo>
                  <a:lnTo>
                    <a:pt x="184" y="209"/>
                  </a:lnTo>
                  <a:lnTo>
                    <a:pt x="182" y="249"/>
                  </a:lnTo>
                  <a:lnTo>
                    <a:pt x="200" y="339"/>
                  </a:lnTo>
                  <a:lnTo>
                    <a:pt x="186" y="481"/>
                  </a:lnTo>
                  <a:lnTo>
                    <a:pt x="176" y="521"/>
                  </a:lnTo>
                  <a:lnTo>
                    <a:pt x="156" y="601"/>
                  </a:lnTo>
                  <a:lnTo>
                    <a:pt x="172" y="681"/>
                  </a:lnTo>
                  <a:lnTo>
                    <a:pt x="138" y="765"/>
                  </a:lnTo>
                  <a:lnTo>
                    <a:pt x="96" y="847"/>
                  </a:lnTo>
                  <a:lnTo>
                    <a:pt x="50" y="899"/>
                  </a:lnTo>
                  <a:lnTo>
                    <a:pt x="0" y="953"/>
                  </a:lnTo>
                  <a:lnTo>
                    <a:pt x="278" y="953"/>
                  </a:lnTo>
                  <a:lnTo>
                    <a:pt x="278" y="24"/>
                  </a:lnTo>
                  <a:lnTo>
                    <a:pt x="278" y="24"/>
                  </a:lnTo>
                  <a:lnTo>
                    <a:pt x="278" y="24"/>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grpSp>
      <p:sp>
        <p:nvSpPr>
          <p:cNvPr id="202770" name="Rectangle 1042"/>
          <p:cNvSpPr>
            <a:spLocks noGrp="1" noChangeArrowheads="1"/>
          </p:cNvSpPr>
          <p:nvPr>
            <p:ph type="ctrTitle" sz="quarter"/>
          </p:nvPr>
        </p:nvSpPr>
        <p:spPr>
          <a:xfrm>
            <a:off x="685800" y="1600200"/>
            <a:ext cx="7772400" cy="1828800"/>
          </a:xfrm>
        </p:spPr>
        <p:txBody>
          <a:bodyPr anchor="b"/>
          <a:lstStyle>
            <a:lvl1pPr>
              <a:defRPr sz="5700"/>
            </a:lvl1pPr>
          </a:lstStyle>
          <a:p>
            <a:pPr lvl="0"/>
            <a:r>
              <a:rPr lang="en-US" noProof="0" smtClean="0"/>
              <a:t>Click to edit Master title style</a:t>
            </a:r>
          </a:p>
        </p:txBody>
      </p:sp>
      <p:sp>
        <p:nvSpPr>
          <p:cNvPr id="202771" name="Rectangle 1043"/>
          <p:cNvSpPr>
            <a:spLocks noGrp="1" noChangeArrowheads="1"/>
          </p:cNvSpPr>
          <p:nvPr>
            <p:ph type="subTitle" sz="quarter" idx="1"/>
          </p:nvPr>
        </p:nvSpPr>
        <p:spPr>
          <a:xfrm>
            <a:off x="1371600" y="3733800"/>
            <a:ext cx="6400800" cy="1752600"/>
          </a:xfrm>
        </p:spPr>
        <p:txBody>
          <a:bodyPr/>
          <a:lstStyle>
            <a:lvl1pPr marL="0" indent="0" algn="ctr">
              <a:buFont typeface="Wingdings" pitchFamily="2" charset="2"/>
              <a:buNone/>
              <a:defRPr sz="3600"/>
            </a:lvl1pPr>
          </a:lstStyle>
          <a:p>
            <a:pPr lvl="0"/>
            <a:r>
              <a:rPr lang="en-US" noProof="0" smtClean="0"/>
              <a:t>Click to edit Master subtitle style</a:t>
            </a:r>
          </a:p>
        </p:txBody>
      </p:sp>
      <p:sp>
        <p:nvSpPr>
          <p:cNvPr id="20" name="Rectangle 1044"/>
          <p:cNvSpPr>
            <a:spLocks noGrp="1" noChangeArrowheads="1"/>
          </p:cNvSpPr>
          <p:nvPr>
            <p:ph type="dt" sz="quarter" idx="10"/>
          </p:nvPr>
        </p:nvSpPr>
        <p:spPr/>
        <p:txBody>
          <a:bodyPr/>
          <a:lstStyle>
            <a:lvl1pPr>
              <a:defRPr/>
            </a:lvl1pPr>
          </a:lstStyle>
          <a:p>
            <a:endParaRPr lang="en-US"/>
          </a:p>
        </p:txBody>
      </p:sp>
      <p:sp>
        <p:nvSpPr>
          <p:cNvPr id="21" name="Rectangle 1045"/>
          <p:cNvSpPr>
            <a:spLocks noGrp="1" noChangeArrowheads="1"/>
          </p:cNvSpPr>
          <p:nvPr>
            <p:ph type="ftr" sz="quarter" idx="11"/>
          </p:nvPr>
        </p:nvSpPr>
        <p:spPr/>
        <p:txBody>
          <a:bodyPr/>
          <a:lstStyle>
            <a:lvl1pPr>
              <a:defRPr/>
            </a:lvl1pPr>
          </a:lstStyle>
          <a:p>
            <a:endParaRPr lang="en-US"/>
          </a:p>
        </p:txBody>
      </p:sp>
      <p:sp>
        <p:nvSpPr>
          <p:cNvPr id="22" name="Rectangle 1046"/>
          <p:cNvSpPr>
            <a:spLocks noGrp="1" noChangeArrowheads="1"/>
          </p:cNvSpPr>
          <p:nvPr>
            <p:ph type="sldNum" sz="quarter" idx="12"/>
          </p:nvPr>
        </p:nvSpPr>
        <p:spPr/>
        <p:txBody>
          <a:bodyPr/>
          <a:lstStyle>
            <a:lvl1pPr>
              <a:defRPr/>
            </a:lvl1pPr>
          </a:lstStyle>
          <a:p>
            <a:fld id="{EA81054A-ABB6-43AF-81CC-493F673D7C09}" type="slidenum">
              <a:rPr lang="en-US"/>
              <a:pPr/>
              <a:t>‹#›</a:t>
            </a:fld>
            <a:endParaRPr lang="en-US"/>
          </a:p>
        </p:txBody>
      </p:sp>
    </p:spTree>
    <p:extLst>
      <p:ext uri="{BB962C8B-B14F-4D97-AF65-F5344CB8AC3E}">
        <p14:creationId xmlns:p14="http://schemas.microsoft.com/office/powerpoint/2010/main" val="32826483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19"/>
          <p:cNvSpPr>
            <a:spLocks noGrp="1" noChangeArrowheads="1"/>
          </p:cNvSpPr>
          <p:nvPr>
            <p:ph type="dt" sz="half" idx="10"/>
          </p:nvPr>
        </p:nvSpPr>
        <p:spPr>
          <a:ln/>
        </p:spPr>
        <p:txBody>
          <a:bodyPr/>
          <a:lstStyle>
            <a:lvl1pPr>
              <a:defRPr/>
            </a:lvl1pPr>
          </a:lstStyle>
          <a:p>
            <a:endParaRPr lang="en-US"/>
          </a:p>
        </p:txBody>
      </p:sp>
      <p:sp>
        <p:nvSpPr>
          <p:cNvPr id="5" name="Rectangle 20"/>
          <p:cNvSpPr>
            <a:spLocks noGrp="1" noChangeArrowheads="1"/>
          </p:cNvSpPr>
          <p:nvPr>
            <p:ph type="ftr" sz="quarter" idx="11"/>
          </p:nvPr>
        </p:nvSpPr>
        <p:spPr>
          <a:ln/>
        </p:spPr>
        <p:txBody>
          <a:bodyPr/>
          <a:lstStyle>
            <a:lvl1pPr>
              <a:defRPr/>
            </a:lvl1pPr>
          </a:lstStyle>
          <a:p>
            <a:endParaRPr lang="en-US"/>
          </a:p>
        </p:txBody>
      </p:sp>
      <p:sp>
        <p:nvSpPr>
          <p:cNvPr id="6" name="Rectangle 21"/>
          <p:cNvSpPr>
            <a:spLocks noGrp="1" noChangeArrowheads="1"/>
          </p:cNvSpPr>
          <p:nvPr>
            <p:ph type="sldNum" sz="quarter" idx="12"/>
          </p:nvPr>
        </p:nvSpPr>
        <p:spPr>
          <a:ln/>
        </p:spPr>
        <p:txBody>
          <a:bodyPr/>
          <a:lstStyle>
            <a:lvl1pPr>
              <a:defRPr/>
            </a:lvl1pPr>
          </a:lstStyle>
          <a:p>
            <a:fld id="{84DF96F5-5AF1-4C2B-97B0-7AE3B18D43CD}" type="slidenum">
              <a:rPr lang="en-US"/>
              <a:pPr/>
              <a:t>‹#›</a:t>
            </a:fld>
            <a:endParaRPr lang="en-US"/>
          </a:p>
        </p:txBody>
      </p:sp>
    </p:spTree>
    <p:extLst>
      <p:ext uri="{BB962C8B-B14F-4D97-AF65-F5344CB8AC3E}">
        <p14:creationId xmlns:p14="http://schemas.microsoft.com/office/powerpoint/2010/main" val="3529281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19"/>
          <p:cNvSpPr>
            <a:spLocks noGrp="1" noChangeArrowheads="1"/>
          </p:cNvSpPr>
          <p:nvPr>
            <p:ph type="dt" sz="half" idx="10"/>
          </p:nvPr>
        </p:nvSpPr>
        <p:spPr>
          <a:ln/>
        </p:spPr>
        <p:txBody>
          <a:bodyPr/>
          <a:lstStyle>
            <a:lvl1pPr>
              <a:defRPr/>
            </a:lvl1pPr>
          </a:lstStyle>
          <a:p>
            <a:endParaRPr lang="en-US"/>
          </a:p>
        </p:txBody>
      </p:sp>
      <p:sp>
        <p:nvSpPr>
          <p:cNvPr id="5" name="Rectangle 20"/>
          <p:cNvSpPr>
            <a:spLocks noGrp="1" noChangeArrowheads="1"/>
          </p:cNvSpPr>
          <p:nvPr>
            <p:ph type="ftr" sz="quarter" idx="11"/>
          </p:nvPr>
        </p:nvSpPr>
        <p:spPr>
          <a:ln/>
        </p:spPr>
        <p:txBody>
          <a:bodyPr/>
          <a:lstStyle>
            <a:lvl1pPr>
              <a:defRPr/>
            </a:lvl1pPr>
          </a:lstStyle>
          <a:p>
            <a:endParaRPr lang="en-US"/>
          </a:p>
        </p:txBody>
      </p:sp>
      <p:sp>
        <p:nvSpPr>
          <p:cNvPr id="6" name="Rectangle 21"/>
          <p:cNvSpPr>
            <a:spLocks noGrp="1" noChangeArrowheads="1"/>
          </p:cNvSpPr>
          <p:nvPr>
            <p:ph type="sldNum" sz="quarter" idx="12"/>
          </p:nvPr>
        </p:nvSpPr>
        <p:spPr>
          <a:ln/>
        </p:spPr>
        <p:txBody>
          <a:bodyPr/>
          <a:lstStyle>
            <a:lvl1pPr>
              <a:defRPr/>
            </a:lvl1pPr>
          </a:lstStyle>
          <a:p>
            <a:fld id="{5E39E22B-931A-47B4-BC3D-D418EA138F83}" type="slidenum">
              <a:rPr lang="en-US"/>
              <a:pPr/>
              <a:t>‹#›</a:t>
            </a:fld>
            <a:endParaRPr lang="en-US"/>
          </a:p>
        </p:txBody>
      </p:sp>
    </p:spTree>
    <p:extLst>
      <p:ext uri="{BB962C8B-B14F-4D97-AF65-F5344CB8AC3E}">
        <p14:creationId xmlns:p14="http://schemas.microsoft.com/office/powerpoint/2010/main" val="3623499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GB"/>
          </a:p>
        </p:txBody>
      </p:sp>
      <p:sp>
        <p:nvSpPr>
          <p:cNvPr id="3" name="ClipArt Placeholder 2"/>
          <p:cNvSpPr>
            <a:spLocks noGrp="1"/>
          </p:cNvSpPr>
          <p:nvPr>
            <p:ph type="clipArt" sz="half" idx="1"/>
          </p:nvPr>
        </p:nvSpPr>
        <p:spPr>
          <a:xfrm>
            <a:off x="457200" y="1600200"/>
            <a:ext cx="4038600" cy="4530725"/>
          </a:xfrm>
        </p:spPr>
        <p:txBody>
          <a:bodyPr/>
          <a:lstStyle/>
          <a:p>
            <a:pPr lvl="0"/>
            <a:endParaRPr lang="en-GB" noProof="0" smtClean="0"/>
          </a:p>
        </p:txBody>
      </p:sp>
      <p:sp>
        <p:nvSpPr>
          <p:cNvPr id="4" name="Text Placeholder 3"/>
          <p:cNvSpPr>
            <a:spLocks noGrp="1"/>
          </p:cNvSpPr>
          <p:nvPr>
            <p:ph type="body"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19"/>
          <p:cNvSpPr>
            <a:spLocks noGrp="1" noChangeArrowheads="1"/>
          </p:cNvSpPr>
          <p:nvPr>
            <p:ph type="dt" sz="half" idx="10"/>
          </p:nvPr>
        </p:nvSpPr>
        <p:spPr>
          <a:ln/>
        </p:spPr>
        <p:txBody>
          <a:bodyPr/>
          <a:lstStyle>
            <a:lvl1pPr>
              <a:defRPr/>
            </a:lvl1pPr>
          </a:lstStyle>
          <a:p>
            <a:endParaRPr lang="en-US"/>
          </a:p>
        </p:txBody>
      </p:sp>
      <p:sp>
        <p:nvSpPr>
          <p:cNvPr id="6" name="Rectangle 20"/>
          <p:cNvSpPr>
            <a:spLocks noGrp="1" noChangeArrowheads="1"/>
          </p:cNvSpPr>
          <p:nvPr>
            <p:ph type="ftr" sz="quarter" idx="11"/>
          </p:nvPr>
        </p:nvSpPr>
        <p:spPr>
          <a:ln/>
        </p:spPr>
        <p:txBody>
          <a:bodyPr/>
          <a:lstStyle>
            <a:lvl1pPr>
              <a:defRPr/>
            </a:lvl1pPr>
          </a:lstStyle>
          <a:p>
            <a:endParaRPr lang="en-US"/>
          </a:p>
        </p:txBody>
      </p:sp>
      <p:sp>
        <p:nvSpPr>
          <p:cNvPr id="7" name="Rectangle 21"/>
          <p:cNvSpPr>
            <a:spLocks noGrp="1" noChangeArrowheads="1"/>
          </p:cNvSpPr>
          <p:nvPr>
            <p:ph type="sldNum" sz="quarter" idx="12"/>
          </p:nvPr>
        </p:nvSpPr>
        <p:spPr>
          <a:ln/>
        </p:spPr>
        <p:txBody>
          <a:bodyPr/>
          <a:lstStyle>
            <a:lvl1pPr>
              <a:defRPr/>
            </a:lvl1pPr>
          </a:lstStyle>
          <a:p>
            <a:fld id="{4A350606-46E6-46D9-B337-CF509D8C0886}" type="slidenum">
              <a:rPr lang="en-US"/>
              <a:pPr/>
              <a:t>‹#›</a:t>
            </a:fld>
            <a:endParaRPr lang="en-US"/>
          </a:p>
        </p:txBody>
      </p:sp>
    </p:spTree>
    <p:extLst>
      <p:ext uri="{BB962C8B-B14F-4D97-AF65-F5344CB8AC3E}">
        <p14:creationId xmlns:p14="http://schemas.microsoft.com/office/powerpoint/2010/main" val="5782648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19"/>
          <p:cNvSpPr>
            <a:spLocks noGrp="1" noChangeArrowheads="1"/>
          </p:cNvSpPr>
          <p:nvPr>
            <p:ph type="dt" sz="half" idx="10"/>
          </p:nvPr>
        </p:nvSpPr>
        <p:spPr>
          <a:ln/>
        </p:spPr>
        <p:txBody>
          <a:bodyPr/>
          <a:lstStyle>
            <a:lvl1pPr>
              <a:defRPr/>
            </a:lvl1pPr>
          </a:lstStyle>
          <a:p>
            <a:endParaRPr lang="en-US"/>
          </a:p>
        </p:txBody>
      </p:sp>
      <p:sp>
        <p:nvSpPr>
          <p:cNvPr id="5" name="Rectangle 20"/>
          <p:cNvSpPr>
            <a:spLocks noGrp="1" noChangeArrowheads="1"/>
          </p:cNvSpPr>
          <p:nvPr>
            <p:ph type="ftr" sz="quarter" idx="11"/>
          </p:nvPr>
        </p:nvSpPr>
        <p:spPr>
          <a:ln/>
        </p:spPr>
        <p:txBody>
          <a:bodyPr/>
          <a:lstStyle>
            <a:lvl1pPr>
              <a:defRPr/>
            </a:lvl1pPr>
          </a:lstStyle>
          <a:p>
            <a:endParaRPr lang="en-US"/>
          </a:p>
        </p:txBody>
      </p:sp>
      <p:sp>
        <p:nvSpPr>
          <p:cNvPr id="6" name="Rectangle 21"/>
          <p:cNvSpPr>
            <a:spLocks noGrp="1" noChangeArrowheads="1"/>
          </p:cNvSpPr>
          <p:nvPr>
            <p:ph type="sldNum" sz="quarter" idx="12"/>
          </p:nvPr>
        </p:nvSpPr>
        <p:spPr>
          <a:ln/>
        </p:spPr>
        <p:txBody>
          <a:bodyPr/>
          <a:lstStyle>
            <a:lvl1pPr>
              <a:defRPr/>
            </a:lvl1pPr>
          </a:lstStyle>
          <a:p>
            <a:fld id="{AF4072F5-B242-4AAE-B3D7-2150AFFCCFCE}" type="slidenum">
              <a:rPr lang="en-US"/>
              <a:pPr/>
              <a:t>‹#›</a:t>
            </a:fld>
            <a:endParaRPr lang="en-US"/>
          </a:p>
        </p:txBody>
      </p:sp>
    </p:spTree>
    <p:extLst>
      <p:ext uri="{BB962C8B-B14F-4D97-AF65-F5344CB8AC3E}">
        <p14:creationId xmlns:p14="http://schemas.microsoft.com/office/powerpoint/2010/main" val="36405935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9"/>
          <p:cNvSpPr>
            <a:spLocks noGrp="1" noChangeArrowheads="1"/>
          </p:cNvSpPr>
          <p:nvPr>
            <p:ph type="dt" sz="half" idx="10"/>
          </p:nvPr>
        </p:nvSpPr>
        <p:spPr>
          <a:ln/>
        </p:spPr>
        <p:txBody>
          <a:bodyPr/>
          <a:lstStyle>
            <a:lvl1pPr>
              <a:defRPr/>
            </a:lvl1pPr>
          </a:lstStyle>
          <a:p>
            <a:endParaRPr lang="en-US"/>
          </a:p>
        </p:txBody>
      </p:sp>
      <p:sp>
        <p:nvSpPr>
          <p:cNvPr id="5" name="Rectangle 20"/>
          <p:cNvSpPr>
            <a:spLocks noGrp="1" noChangeArrowheads="1"/>
          </p:cNvSpPr>
          <p:nvPr>
            <p:ph type="ftr" sz="quarter" idx="11"/>
          </p:nvPr>
        </p:nvSpPr>
        <p:spPr>
          <a:ln/>
        </p:spPr>
        <p:txBody>
          <a:bodyPr/>
          <a:lstStyle>
            <a:lvl1pPr>
              <a:defRPr/>
            </a:lvl1pPr>
          </a:lstStyle>
          <a:p>
            <a:endParaRPr lang="en-US"/>
          </a:p>
        </p:txBody>
      </p:sp>
      <p:sp>
        <p:nvSpPr>
          <p:cNvPr id="6" name="Rectangle 21"/>
          <p:cNvSpPr>
            <a:spLocks noGrp="1" noChangeArrowheads="1"/>
          </p:cNvSpPr>
          <p:nvPr>
            <p:ph type="sldNum" sz="quarter" idx="12"/>
          </p:nvPr>
        </p:nvSpPr>
        <p:spPr>
          <a:ln/>
        </p:spPr>
        <p:txBody>
          <a:bodyPr/>
          <a:lstStyle>
            <a:lvl1pPr>
              <a:defRPr/>
            </a:lvl1pPr>
          </a:lstStyle>
          <a:p>
            <a:fld id="{E87AF883-41E4-49CA-8FA0-E760E1457616}" type="slidenum">
              <a:rPr lang="en-US"/>
              <a:pPr/>
              <a:t>‹#›</a:t>
            </a:fld>
            <a:endParaRPr lang="en-US"/>
          </a:p>
        </p:txBody>
      </p:sp>
    </p:spTree>
    <p:extLst>
      <p:ext uri="{BB962C8B-B14F-4D97-AF65-F5344CB8AC3E}">
        <p14:creationId xmlns:p14="http://schemas.microsoft.com/office/powerpoint/2010/main" val="1645395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19"/>
          <p:cNvSpPr>
            <a:spLocks noGrp="1" noChangeArrowheads="1"/>
          </p:cNvSpPr>
          <p:nvPr>
            <p:ph type="dt" sz="half" idx="10"/>
          </p:nvPr>
        </p:nvSpPr>
        <p:spPr>
          <a:ln/>
        </p:spPr>
        <p:txBody>
          <a:bodyPr/>
          <a:lstStyle>
            <a:lvl1pPr>
              <a:defRPr/>
            </a:lvl1pPr>
          </a:lstStyle>
          <a:p>
            <a:endParaRPr lang="en-US"/>
          </a:p>
        </p:txBody>
      </p:sp>
      <p:sp>
        <p:nvSpPr>
          <p:cNvPr id="6" name="Rectangle 20"/>
          <p:cNvSpPr>
            <a:spLocks noGrp="1" noChangeArrowheads="1"/>
          </p:cNvSpPr>
          <p:nvPr>
            <p:ph type="ftr" sz="quarter" idx="11"/>
          </p:nvPr>
        </p:nvSpPr>
        <p:spPr>
          <a:ln/>
        </p:spPr>
        <p:txBody>
          <a:bodyPr/>
          <a:lstStyle>
            <a:lvl1pPr>
              <a:defRPr/>
            </a:lvl1pPr>
          </a:lstStyle>
          <a:p>
            <a:endParaRPr lang="en-US"/>
          </a:p>
        </p:txBody>
      </p:sp>
      <p:sp>
        <p:nvSpPr>
          <p:cNvPr id="7" name="Rectangle 21"/>
          <p:cNvSpPr>
            <a:spLocks noGrp="1" noChangeArrowheads="1"/>
          </p:cNvSpPr>
          <p:nvPr>
            <p:ph type="sldNum" sz="quarter" idx="12"/>
          </p:nvPr>
        </p:nvSpPr>
        <p:spPr>
          <a:ln/>
        </p:spPr>
        <p:txBody>
          <a:bodyPr/>
          <a:lstStyle>
            <a:lvl1pPr>
              <a:defRPr/>
            </a:lvl1pPr>
          </a:lstStyle>
          <a:p>
            <a:fld id="{392D199D-1291-4E2D-9189-DF61E0BC734F}" type="slidenum">
              <a:rPr lang="en-US"/>
              <a:pPr/>
              <a:t>‹#›</a:t>
            </a:fld>
            <a:endParaRPr lang="en-US"/>
          </a:p>
        </p:txBody>
      </p:sp>
    </p:spTree>
    <p:extLst>
      <p:ext uri="{BB962C8B-B14F-4D97-AF65-F5344CB8AC3E}">
        <p14:creationId xmlns:p14="http://schemas.microsoft.com/office/powerpoint/2010/main" val="1502079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19"/>
          <p:cNvSpPr>
            <a:spLocks noGrp="1" noChangeArrowheads="1"/>
          </p:cNvSpPr>
          <p:nvPr>
            <p:ph type="dt" sz="half" idx="10"/>
          </p:nvPr>
        </p:nvSpPr>
        <p:spPr>
          <a:ln/>
        </p:spPr>
        <p:txBody>
          <a:bodyPr/>
          <a:lstStyle>
            <a:lvl1pPr>
              <a:defRPr/>
            </a:lvl1pPr>
          </a:lstStyle>
          <a:p>
            <a:endParaRPr lang="en-US"/>
          </a:p>
        </p:txBody>
      </p:sp>
      <p:sp>
        <p:nvSpPr>
          <p:cNvPr id="8" name="Rectangle 20"/>
          <p:cNvSpPr>
            <a:spLocks noGrp="1" noChangeArrowheads="1"/>
          </p:cNvSpPr>
          <p:nvPr>
            <p:ph type="ftr" sz="quarter" idx="11"/>
          </p:nvPr>
        </p:nvSpPr>
        <p:spPr>
          <a:ln/>
        </p:spPr>
        <p:txBody>
          <a:bodyPr/>
          <a:lstStyle>
            <a:lvl1pPr>
              <a:defRPr/>
            </a:lvl1pPr>
          </a:lstStyle>
          <a:p>
            <a:endParaRPr lang="en-US"/>
          </a:p>
        </p:txBody>
      </p:sp>
      <p:sp>
        <p:nvSpPr>
          <p:cNvPr id="9" name="Rectangle 21"/>
          <p:cNvSpPr>
            <a:spLocks noGrp="1" noChangeArrowheads="1"/>
          </p:cNvSpPr>
          <p:nvPr>
            <p:ph type="sldNum" sz="quarter" idx="12"/>
          </p:nvPr>
        </p:nvSpPr>
        <p:spPr>
          <a:ln/>
        </p:spPr>
        <p:txBody>
          <a:bodyPr/>
          <a:lstStyle>
            <a:lvl1pPr>
              <a:defRPr/>
            </a:lvl1pPr>
          </a:lstStyle>
          <a:p>
            <a:fld id="{8948EB81-A748-44AF-B3FF-D4D04AEF7498}" type="slidenum">
              <a:rPr lang="en-US"/>
              <a:pPr/>
              <a:t>‹#›</a:t>
            </a:fld>
            <a:endParaRPr lang="en-US"/>
          </a:p>
        </p:txBody>
      </p:sp>
    </p:spTree>
    <p:extLst>
      <p:ext uri="{BB962C8B-B14F-4D97-AF65-F5344CB8AC3E}">
        <p14:creationId xmlns:p14="http://schemas.microsoft.com/office/powerpoint/2010/main" val="2626888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19"/>
          <p:cNvSpPr>
            <a:spLocks noGrp="1" noChangeArrowheads="1"/>
          </p:cNvSpPr>
          <p:nvPr>
            <p:ph type="dt" sz="half" idx="10"/>
          </p:nvPr>
        </p:nvSpPr>
        <p:spPr>
          <a:ln/>
        </p:spPr>
        <p:txBody>
          <a:bodyPr/>
          <a:lstStyle>
            <a:lvl1pPr>
              <a:defRPr/>
            </a:lvl1pPr>
          </a:lstStyle>
          <a:p>
            <a:endParaRPr lang="en-US"/>
          </a:p>
        </p:txBody>
      </p:sp>
      <p:sp>
        <p:nvSpPr>
          <p:cNvPr id="4" name="Rectangle 20"/>
          <p:cNvSpPr>
            <a:spLocks noGrp="1" noChangeArrowheads="1"/>
          </p:cNvSpPr>
          <p:nvPr>
            <p:ph type="ftr" sz="quarter" idx="11"/>
          </p:nvPr>
        </p:nvSpPr>
        <p:spPr>
          <a:ln/>
        </p:spPr>
        <p:txBody>
          <a:bodyPr/>
          <a:lstStyle>
            <a:lvl1pPr>
              <a:defRPr/>
            </a:lvl1pPr>
          </a:lstStyle>
          <a:p>
            <a:endParaRPr lang="en-US"/>
          </a:p>
        </p:txBody>
      </p:sp>
      <p:sp>
        <p:nvSpPr>
          <p:cNvPr id="5" name="Rectangle 21"/>
          <p:cNvSpPr>
            <a:spLocks noGrp="1" noChangeArrowheads="1"/>
          </p:cNvSpPr>
          <p:nvPr>
            <p:ph type="sldNum" sz="quarter" idx="12"/>
          </p:nvPr>
        </p:nvSpPr>
        <p:spPr>
          <a:ln/>
        </p:spPr>
        <p:txBody>
          <a:bodyPr/>
          <a:lstStyle>
            <a:lvl1pPr>
              <a:defRPr/>
            </a:lvl1pPr>
          </a:lstStyle>
          <a:p>
            <a:fld id="{0E9D4093-84F9-447D-A583-05AA810ECFC7}" type="slidenum">
              <a:rPr lang="en-US"/>
              <a:pPr/>
              <a:t>‹#›</a:t>
            </a:fld>
            <a:endParaRPr lang="en-US"/>
          </a:p>
        </p:txBody>
      </p:sp>
    </p:spTree>
    <p:extLst>
      <p:ext uri="{BB962C8B-B14F-4D97-AF65-F5344CB8AC3E}">
        <p14:creationId xmlns:p14="http://schemas.microsoft.com/office/powerpoint/2010/main" val="24144943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9"/>
          <p:cNvSpPr>
            <a:spLocks noGrp="1" noChangeArrowheads="1"/>
          </p:cNvSpPr>
          <p:nvPr>
            <p:ph type="dt" sz="half" idx="10"/>
          </p:nvPr>
        </p:nvSpPr>
        <p:spPr>
          <a:ln/>
        </p:spPr>
        <p:txBody>
          <a:bodyPr/>
          <a:lstStyle>
            <a:lvl1pPr>
              <a:defRPr/>
            </a:lvl1pPr>
          </a:lstStyle>
          <a:p>
            <a:endParaRPr lang="en-US"/>
          </a:p>
        </p:txBody>
      </p:sp>
      <p:sp>
        <p:nvSpPr>
          <p:cNvPr id="3" name="Rectangle 20"/>
          <p:cNvSpPr>
            <a:spLocks noGrp="1" noChangeArrowheads="1"/>
          </p:cNvSpPr>
          <p:nvPr>
            <p:ph type="ftr" sz="quarter" idx="11"/>
          </p:nvPr>
        </p:nvSpPr>
        <p:spPr>
          <a:ln/>
        </p:spPr>
        <p:txBody>
          <a:bodyPr/>
          <a:lstStyle>
            <a:lvl1pPr>
              <a:defRPr/>
            </a:lvl1pPr>
          </a:lstStyle>
          <a:p>
            <a:endParaRPr lang="en-US"/>
          </a:p>
        </p:txBody>
      </p:sp>
      <p:sp>
        <p:nvSpPr>
          <p:cNvPr id="4" name="Rectangle 21"/>
          <p:cNvSpPr>
            <a:spLocks noGrp="1" noChangeArrowheads="1"/>
          </p:cNvSpPr>
          <p:nvPr>
            <p:ph type="sldNum" sz="quarter" idx="12"/>
          </p:nvPr>
        </p:nvSpPr>
        <p:spPr>
          <a:ln/>
        </p:spPr>
        <p:txBody>
          <a:bodyPr/>
          <a:lstStyle>
            <a:lvl1pPr>
              <a:defRPr/>
            </a:lvl1pPr>
          </a:lstStyle>
          <a:p>
            <a:fld id="{0D12FE51-37F8-4A1E-B6D9-EF633182F8BC}" type="slidenum">
              <a:rPr lang="en-US"/>
              <a:pPr/>
              <a:t>‹#›</a:t>
            </a:fld>
            <a:endParaRPr lang="en-US"/>
          </a:p>
        </p:txBody>
      </p:sp>
    </p:spTree>
    <p:extLst>
      <p:ext uri="{BB962C8B-B14F-4D97-AF65-F5344CB8AC3E}">
        <p14:creationId xmlns:p14="http://schemas.microsoft.com/office/powerpoint/2010/main" val="3892439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9"/>
          <p:cNvSpPr>
            <a:spLocks noGrp="1" noChangeArrowheads="1"/>
          </p:cNvSpPr>
          <p:nvPr>
            <p:ph type="dt" sz="half" idx="10"/>
          </p:nvPr>
        </p:nvSpPr>
        <p:spPr>
          <a:ln/>
        </p:spPr>
        <p:txBody>
          <a:bodyPr/>
          <a:lstStyle>
            <a:lvl1pPr>
              <a:defRPr/>
            </a:lvl1pPr>
          </a:lstStyle>
          <a:p>
            <a:endParaRPr lang="en-US"/>
          </a:p>
        </p:txBody>
      </p:sp>
      <p:sp>
        <p:nvSpPr>
          <p:cNvPr id="6" name="Rectangle 20"/>
          <p:cNvSpPr>
            <a:spLocks noGrp="1" noChangeArrowheads="1"/>
          </p:cNvSpPr>
          <p:nvPr>
            <p:ph type="ftr" sz="quarter" idx="11"/>
          </p:nvPr>
        </p:nvSpPr>
        <p:spPr>
          <a:ln/>
        </p:spPr>
        <p:txBody>
          <a:bodyPr/>
          <a:lstStyle>
            <a:lvl1pPr>
              <a:defRPr/>
            </a:lvl1pPr>
          </a:lstStyle>
          <a:p>
            <a:endParaRPr lang="en-US"/>
          </a:p>
        </p:txBody>
      </p:sp>
      <p:sp>
        <p:nvSpPr>
          <p:cNvPr id="7" name="Rectangle 21"/>
          <p:cNvSpPr>
            <a:spLocks noGrp="1" noChangeArrowheads="1"/>
          </p:cNvSpPr>
          <p:nvPr>
            <p:ph type="sldNum" sz="quarter" idx="12"/>
          </p:nvPr>
        </p:nvSpPr>
        <p:spPr>
          <a:ln/>
        </p:spPr>
        <p:txBody>
          <a:bodyPr/>
          <a:lstStyle>
            <a:lvl1pPr>
              <a:defRPr/>
            </a:lvl1pPr>
          </a:lstStyle>
          <a:p>
            <a:fld id="{6B4D11A7-1909-4CF7-ABE5-66F0CB8045C3}" type="slidenum">
              <a:rPr lang="en-US"/>
              <a:pPr/>
              <a:t>‹#›</a:t>
            </a:fld>
            <a:endParaRPr lang="en-US"/>
          </a:p>
        </p:txBody>
      </p:sp>
    </p:spTree>
    <p:extLst>
      <p:ext uri="{BB962C8B-B14F-4D97-AF65-F5344CB8AC3E}">
        <p14:creationId xmlns:p14="http://schemas.microsoft.com/office/powerpoint/2010/main" val="1544630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9"/>
          <p:cNvSpPr>
            <a:spLocks noGrp="1" noChangeArrowheads="1"/>
          </p:cNvSpPr>
          <p:nvPr>
            <p:ph type="dt" sz="half" idx="10"/>
          </p:nvPr>
        </p:nvSpPr>
        <p:spPr>
          <a:ln/>
        </p:spPr>
        <p:txBody>
          <a:bodyPr/>
          <a:lstStyle>
            <a:lvl1pPr>
              <a:defRPr/>
            </a:lvl1pPr>
          </a:lstStyle>
          <a:p>
            <a:endParaRPr lang="en-US"/>
          </a:p>
        </p:txBody>
      </p:sp>
      <p:sp>
        <p:nvSpPr>
          <p:cNvPr id="6" name="Rectangle 20"/>
          <p:cNvSpPr>
            <a:spLocks noGrp="1" noChangeArrowheads="1"/>
          </p:cNvSpPr>
          <p:nvPr>
            <p:ph type="ftr" sz="quarter" idx="11"/>
          </p:nvPr>
        </p:nvSpPr>
        <p:spPr>
          <a:ln/>
        </p:spPr>
        <p:txBody>
          <a:bodyPr/>
          <a:lstStyle>
            <a:lvl1pPr>
              <a:defRPr/>
            </a:lvl1pPr>
          </a:lstStyle>
          <a:p>
            <a:endParaRPr lang="en-US"/>
          </a:p>
        </p:txBody>
      </p:sp>
      <p:sp>
        <p:nvSpPr>
          <p:cNvPr id="7" name="Rectangle 21"/>
          <p:cNvSpPr>
            <a:spLocks noGrp="1" noChangeArrowheads="1"/>
          </p:cNvSpPr>
          <p:nvPr>
            <p:ph type="sldNum" sz="quarter" idx="12"/>
          </p:nvPr>
        </p:nvSpPr>
        <p:spPr>
          <a:ln/>
        </p:spPr>
        <p:txBody>
          <a:bodyPr/>
          <a:lstStyle>
            <a:lvl1pPr>
              <a:defRPr/>
            </a:lvl1pPr>
          </a:lstStyle>
          <a:p>
            <a:fld id="{1CB86E87-1613-4B55-A412-B6FE53C3AC4E}" type="slidenum">
              <a:rPr lang="en-US"/>
              <a:pPr/>
              <a:t>‹#›</a:t>
            </a:fld>
            <a:endParaRPr lang="en-US"/>
          </a:p>
        </p:txBody>
      </p:sp>
    </p:spTree>
    <p:extLst>
      <p:ext uri="{BB962C8B-B14F-4D97-AF65-F5344CB8AC3E}">
        <p14:creationId xmlns:p14="http://schemas.microsoft.com/office/powerpoint/2010/main" val="507273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tint val="63529"/>
                <a:invGamma/>
              </a:schemeClr>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4716463" y="5345113"/>
            <a:ext cx="4427537" cy="1512887"/>
            <a:chOff x="2971" y="3367"/>
            <a:chExt cx="2789" cy="953"/>
          </a:xfrm>
        </p:grpSpPr>
        <p:sp>
          <p:nvSpPr>
            <p:cNvPr id="1032" name="Freeform 3"/>
            <p:cNvSpPr>
              <a:spLocks/>
            </p:cNvSpPr>
            <p:nvPr/>
          </p:nvSpPr>
          <p:spPr bwMode="ltGray">
            <a:xfrm>
              <a:off x="2971" y="3367"/>
              <a:ext cx="2789" cy="953"/>
            </a:xfrm>
            <a:custGeom>
              <a:avLst/>
              <a:gdLst>
                <a:gd name="T0" fmla="*/ 2786 w 2780"/>
                <a:gd name="T1" fmla="*/ 18 h 953"/>
                <a:gd name="T2" fmla="*/ 2696 w 2780"/>
                <a:gd name="T3" fmla="*/ 24 h 953"/>
                <a:gd name="T4" fmla="*/ 2629 w 2780"/>
                <a:gd name="T5" fmla="*/ 102 h 953"/>
                <a:gd name="T6" fmla="*/ 2527 w 2780"/>
                <a:gd name="T7" fmla="*/ 156 h 953"/>
                <a:gd name="T8" fmla="*/ 2521 w 2780"/>
                <a:gd name="T9" fmla="*/ 222 h 953"/>
                <a:gd name="T10" fmla="*/ 2503 w 2780"/>
                <a:gd name="T11" fmla="*/ 246 h 953"/>
                <a:gd name="T12" fmla="*/ 2485 w 2780"/>
                <a:gd name="T13" fmla="*/ 252 h 953"/>
                <a:gd name="T14" fmla="*/ 2413 w 2780"/>
                <a:gd name="T15" fmla="*/ 210 h 953"/>
                <a:gd name="T16" fmla="*/ 2274 w 2780"/>
                <a:gd name="T17" fmla="*/ 192 h 953"/>
                <a:gd name="T18" fmla="*/ 2250 w 2780"/>
                <a:gd name="T19" fmla="*/ 186 h 953"/>
                <a:gd name="T20" fmla="*/ 2232 w 2780"/>
                <a:gd name="T21" fmla="*/ 192 h 953"/>
                <a:gd name="T22" fmla="*/ 2160 w 2780"/>
                <a:gd name="T23" fmla="*/ 228 h 953"/>
                <a:gd name="T24" fmla="*/ 2124 w 2780"/>
                <a:gd name="T25" fmla="*/ 240 h 953"/>
                <a:gd name="T26" fmla="*/ 2100 w 2780"/>
                <a:gd name="T27" fmla="*/ 246 h 953"/>
                <a:gd name="T28" fmla="*/ 2088 w 2780"/>
                <a:gd name="T29" fmla="*/ 258 h 953"/>
                <a:gd name="T30" fmla="*/ 2088 w 2780"/>
                <a:gd name="T31" fmla="*/ 276 h 953"/>
                <a:gd name="T32" fmla="*/ 2065 w 2780"/>
                <a:gd name="T33" fmla="*/ 300 h 953"/>
                <a:gd name="T34" fmla="*/ 2047 w 2780"/>
                <a:gd name="T35" fmla="*/ 312 h 953"/>
                <a:gd name="T36" fmla="*/ 2035 w 2780"/>
                <a:gd name="T37" fmla="*/ 324 h 953"/>
                <a:gd name="T38" fmla="*/ 2023 w 2780"/>
                <a:gd name="T39" fmla="*/ 336 h 953"/>
                <a:gd name="T40" fmla="*/ 1991 w 2780"/>
                <a:gd name="T41" fmla="*/ 342 h 953"/>
                <a:gd name="T42" fmla="*/ 1925 w 2780"/>
                <a:gd name="T43" fmla="*/ 336 h 953"/>
                <a:gd name="T44" fmla="*/ 1889 w 2780"/>
                <a:gd name="T45" fmla="*/ 330 h 953"/>
                <a:gd name="T46" fmla="*/ 1877 w 2780"/>
                <a:gd name="T47" fmla="*/ 342 h 953"/>
                <a:gd name="T48" fmla="*/ 1865 w 2780"/>
                <a:gd name="T49" fmla="*/ 354 h 953"/>
                <a:gd name="T50" fmla="*/ 1835 w 2780"/>
                <a:gd name="T51" fmla="*/ 360 h 953"/>
                <a:gd name="T52" fmla="*/ 1776 w 2780"/>
                <a:gd name="T53" fmla="*/ 342 h 953"/>
                <a:gd name="T54" fmla="*/ 1752 w 2780"/>
                <a:gd name="T55" fmla="*/ 342 h 953"/>
                <a:gd name="T56" fmla="*/ 1728 w 2780"/>
                <a:gd name="T57" fmla="*/ 354 h 953"/>
                <a:gd name="T58" fmla="*/ 1666 w 2780"/>
                <a:gd name="T59" fmla="*/ 425 h 953"/>
                <a:gd name="T60" fmla="*/ 1624 w 2780"/>
                <a:gd name="T61" fmla="*/ 569 h 953"/>
                <a:gd name="T62" fmla="*/ 1624 w 2780"/>
                <a:gd name="T63" fmla="*/ 593 h 953"/>
                <a:gd name="T64" fmla="*/ 1630 w 2780"/>
                <a:gd name="T65" fmla="*/ 641 h 953"/>
                <a:gd name="T66" fmla="*/ 1648 w 2780"/>
                <a:gd name="T67" fmla="*/ 659 h 953"/>
                <a:gd name="T68" fmla="*/ 1642 w 2780"/>
                <a:gd name="T69" fmla="*/ 671 h 953"/>
                <a:gd name="T70" fmla="*/ 1630 w 2780"/>
                <a:gd name="T71" fmla="*/ 683 h 953"/>
                <a:gd name="T72" fmla="*/ 1552 w 2780"/>
                <a:gd name="T73" fmla="*/ 689 h 953"/>
                <a:gd name="T74" fmla="*/ 1475 w 2780"/>
                <a:gd name="T75" fmla="*/ 629 h 953"/>
                <a:gd name="T76" fmla="*/ 1341 w 2780"/>
                <a:gd name="T77" fmla="*/ 587 h 953"/>
                <a:gd name="T78" fmla="*/ 1192 w 2780"/>
                <a:gd name="T79" fmla="*/ 671 h 953"/>
                <a:gd name="T80" fmla="*/ 1022 w 2780"/>
                <a:gd name="T81" fmla="*/ 731 h 953"/>
                <a:gd name="T82" fmla="*/ 819 w 2780"/>
                <a:gd name="T83" fmla="*/ 743 h 953"/>
                <a:gd name="T84" fmla="*/ 632 w 2780"/>
                <a:gd name="T85" fmla="*/ 701 h 953"/>
                <a:gd name="T86" fmla="*/ 572 w 2780"/>
                <a:gd name="T87" fmla="*/ 695 h 953"/>
                <a:gd name="T88" fmla="*/ 560 w 2780"/>
                <a:gd name="T89" fmla="*/ 701 h 953"/>
                <a:gd name="T90" fmla="*/ 524 w 2780"/>
                <a:gd name="T91" fmla="*/ 731 h 953"/>
                <a:gd name="T92" fmla="*/ 438 w 2780"/>
                <a:gd name="T93" fmla="*/ 809 h 953"/>
                <a:gd name="T94" fmla="*/ 408 w 2780"/>
                <a:gd name="T95" fmla="*/ 821 h 953"/>
                <a:gd name="T96" fmla="*/ 384 w 2780"/>
                <a:gd name="T97" fmla="*/ 821 h 953"/>
                <a:gd name="T98" fmla="*/ 337 w 2780"/>
                <a:gd name="T99" fmla="*/ 827 h 953"/>
                <a:gd name="T100" fmla="*/ 211 w 2780"/>
                <a:gd name="T101" fmla="*/ 851 h 953"/>
                <a:gd name="T102" fmla="*/ 175 w 2780"/>
                <a:gd name="T103" fmla="*/ 857 h 953"/>
                <a:gd name="T104" fmla="*/ 125 w 2780"/>
                <a:gd name="T105" fmla="*/ 851 h 953"/>
                <a:gd name="T106" fmla="*/ 107 w 2780"/>
                <a:gd name="T107" fmla="*/ 857 h 953"/>
                <a:gd name="T108" fmla="*/ 101 w 2780"/>
                <a:gd name="T109" fmla="*/ 875 h 953"/>
                <a:gd name="T110" fmla="*/ 83 w 2780"/>
                <a:gd name="T111" fmla="*/ 887 h 953"/>
                <a:gd name="T112" fmla="*/ 48 w 2780"/>
                <a:gd name="T113" fmla="*/ 899 h 953"/>
                <a:gd name="T114" fmla="*/ 2798 w 2780"/>
                <a:gd name="T115" fmla="*/ 24 h 95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780" h="953">
                  <a:moveTo>
                    <a:pt x="2780" y="24"/>
                  </a:moveTo>
                  <a:lnTo>
                    <a:pt x="2774" y="24"/>
                  </a:lnTo>
                  <a:lnTo>
                    <a:pt x="2774" y="18"/>
                  </a:lnTo>
                  <a:lnTo>
                    <a:pt x="2768" y="18"/>
                  </a:lnTo>
                  <a:lnTo>
                    <a:pt x="2756" y="12"/>
                  </a:lnTo>
                  <a:lnTo>
                    <a:pt x="2738" y="6"/>
                  </a:lnTo>
                  <a:lnTo>
                    <a:pt x="2714" y="0"/>
                  </a:lnTo>
                  <a:lnTo>
                    <a:pt x="2678" y="24"/>
                  </a:lnTo>
                  <a:lnTo>
                    <a:pt x="2643" y="54"/>
                  </a:lnTo>
                  <a:lnTo>
                    <a:pt x="2619" y="90"/>
                  </a:lnTo>
                  <a:lnTo>
                    <a:pt x="2613" y="96"/>
                  </a:lnTo>
                  <a:lnTo>
                    <a:pt x="2613" y="102"/>
                  </a:lnTo>
                  <a:lnTo>
                    <a:pt x="2601" y="108"/>
                  </a:lnTo>
                  <a:lnTo>
                    <a:pt x="2583" y="120"/>
                  </a:lnTo>
                  <a:lnTo>
                    <a:pt x="2541" y="132"/>
                  </a:lnTo>
                  <a:lnTo>
                    <a:pt x="2511" y="156"/>
                  </a:lnTo>
                  <a:lnTo>
                    <a:pt x="2511" y="204"/>
                  </a:lnTo>
                  <a:lnTo>
                    <a:pt x="2511" y="210"/>
                  </a:lnTo>
                  <a:lnTo>
                    <a:pt x="2505" y="216"/>
                  </a:lnTo>
                  <a:lnTo>
                    <a:pt x="2505" y="222"/>
                  </a:lnTo>
                  <a:lnTo>
                    <a:pt x="2499" y="228"/>
                  </a:lnTo>
                  <a:lnTo>
                    <a:pt x="2499" y="240"/>
                  </a:lnTo>
                  <a:lnTo>
                    <a:pt x="2493" y="246"/>
                  </a:lnTo>
                  <a:lnTo>
                    <a:pt x="2487" y="246"/>
                  </a:lnTo>
                  <a:lnTo>
                    <a:pt x="2487" y="252"/>
                  </a:lnTo>
                  <a:lnTo>
                    <a:pt x="2481" y="252"/>
                  </a:lnTo>
                  <a:lnTo>
                    <a:pt x="2475" y="252"/>
                  </a:lnTo>
                  <a:lnTo>
                    <a:pt x="2469" y="252"/>
                  </a:lnTo>
                  <a:lnTo>
                    <a:pt x="2457" y="252"/>
                  </a:lnTo>
                  <a:lnTo>
                    <a:pt x="2439" y="258"/>
                  </a:lnTo>
                  <a:lnTo>
                    <a:pt x="2415" y="222"/>
                  </a:lnTo>
                  <a:lnTo>
                    <a:pt x="2397" y="210"/>
                  </a:lnTo>
                  <a:lnTo>
                    <a:pt x="2373" y="216"/>
                  </a:lnTo>
                  <a:lnTo>
                    <a:pt x="2332" y="216"/>
                  </a:lnTo>
                  <a:lnTo>
                    <a:pt x="2296" y="204"/>
                  </a:lnTo>
                  <a:lnTo>
                    <a:pt x="2260" y="192"/>
                  </a:lnTo>
                  <a:lnTo>
                    <a:pt x="2248" y="186"/>
                  </a:lnTo>
                  <a:lnTo>
                    <a:pt x="2242" y="186"/>
                  </a:lnTo>
                  <a:lnTo>
                    <a:pt x="2236" y="186"/>
                  </a:lnTo>
                  <a:lnTo>
                    <a:pt x="2230" y="186"/>
                  </a:lnTo>
                  <a:lnTo>
                    <a:pt x="2224" y="192"/>
                  </a:lnTo>
                  <a:lnTo>
                    <a:pt x="2218" y="192"/>
                  </a:lnTo>
                  <a:lnTo>
                    <a:pt x="2212" y="198"/>
                  </a:lnTo>
                  <a:lnTo>
                    <a:pt x="2194" y="204"/>
                  </a:lnTo>
                  <a:lnTo>
                    <a:pt x="2170" y="210"/>
                  </a:lnTo>
                  <a:lnTo>
                    <a:pt x="2146" y="228"/>
                  </a:lnTo>
                  <a:lnTo>
                    <a:pt x="2122" y="240"/>
                  </a:lnTo>
                  <a:lnTo>
                    <a:pt x="2116" y="240"/>
                  </a:lnTo>
                  <a:lnTo>
                    <a:pt x="2110" y="240"/>
                  </a:lnTo>
                  <a:lnTo>
                    <a:pt x="2104" y="240"/>
                  </a:lnTo>
                  <a:lnTo>
                    <a:pt x="2098" y="246"/>
                  </a:lnTo>
                  <a:lnTo>
                    <a:pt x="2092" y="246"/>
                  </a:lnTo>
                  <a:lnTo>
                    <a:pt x="2086" y="246"/>
                  </a:lnTo>
                  <a:lnTo>
                    <a:pt x="2080" y="252"/>
                  </a:lnTo>
                  <a:lnTo>
                    <a:pt x="2080" y="258"/>
                  </a:lnTo>
                  <a:lnTo>
                    <a:pt x="2074" y="258"/>
                  </a:lnTo>
                  <a:lnTo>
                    <a:pt x="2074" y="264"/>
                  </a:lnTo>
                  <a:lnTo>
                    <a:pt x="2074" y="270"/>
                  </a:lnTo>
                  <a:lnTo>
                    <a:pt x="2074" y="276"/>
                  </a:lnTo>
                  <a:lnTo>
                    <a:pt x="2069" y="288"/>
                  </a:lnTo>
                  <a:lnTo>
                    <a:pt x="2057" y="300"/>
                  </a:lnTo>
                  <a:lnTo>
                    <a:pt x="2051" y="300"/>
                  </a:lnTo>
                  <a:lnTo>
                    <a:pt x="2045" y="300"/>
                  </a:lnTo>
                  <a:lnTo>
                    <a:pt x="2039" y="306"/>
                  </a:lnTo>
                  <a:lnTo>
                    <a:pt x="2033" y="306"/>
                  </a:lnTo>
                  <a:lnTo>
                    <a:pt x="2033" y="312"/>
                  </a:lnTo>
                  <a:lnTo>
                    <a:pt x="2027" y="312"/>
                  </a:lnTo>
                  <a:lnTo>
                    <a:pt x="2027" y="318"/>
                  </a:lnTo>
                  <a:lnTo>
                    <a:pt x="2021" y="324"/>
                  </a:lnTo>
                  <a:lnTo>
                    <a:pt x="2015" y="330"/>
                  </a:lnTo>
                  <a:lnTo>
                    <a:pt x="2009" y="336"/>
                  </a:lnTo>
                  <a:lnTo>
                    <a:pt x="1997" y="336"/>
                  </a:lnTo>
                  <a:lnTo>
                    <a:pt x="1991" y="342"/>
                  </a:lnTo>
                  <a:lnTo>
                    <a:pt x="1985" y="342"/>
                  </a:lnTo>
                  <a:lnTo>
                    <a:pt x="1979" y="342"/>
                  </a:lnTo>
                  <a:lnTo>
                    <a:pt x="1961" y="336"/>
                  </a:lnTo>
                  <a:lnTo>
                    <a:pt x="1925" y="336"/>
                  </a:lnTo>
                  <a:lnTo>
                    <a:pt x="1919" y="336"/>
                  </a:lnTo>
                  <a:lnTo>
                    <a:pt x="1913" y="336"/>
                  </a:lnTo>
                  <a:lnTo>
                    <a:pt x="1895" y="330"/>
                  </a:lnTo>
                  <a:lnTo>
                    <a:pt x="1889" y="330"/>
                  </a:lnTo>
                  <a:lnTo>
                    <a:pt x="1883" y="330"/>
                  </a:lnTo>
                  <a:lnTo>
                    <a:pt x="1877" y="330"/>
                  </a:lnTo>
                  <a:lnTo>
                    <a:pt x="1871" y="336"/>
                  </a:lnTo>
                  <a:lnTo>
                    <a:pt x="1865" y="342"/>
                  </a:lnTo>
                  <a:lnTo>
                    <a:pt x="1859" y="348"/>
                  </a:lnTo>
                  <a:lnTo>
                    <a:pt x="1853" y="354"/>
                  </a:lnTo>
                  <a:lnTo>
                    <a:pt x="1847" y="354"/>
                  </a:lnTo>
                  <a:lnTo>
                    <a:pt x="1835" y="360"/>
                  </a:lnTo>
                  <a:lnTo>
                    <a:pt x="1829" y="360"/>
                  </a:lnTo>
                  <a:lnTo>
                    <a:pt x="1823" y="360"/>
                  </a:lnTo>
                  <a:lnTo>
                    <a:pt x="1817" y="360"/>
                  </a:lnTo>
                  <a:lnTo>
                    <a:pt x="1776" y="342"/>
                  </a:lnTo>
                  <a:lnTo>
                    <a:pt x="1770" y="342"/>
                  </a:lnTo>
                  <a:lnTo>
                    <a:pt x="1764" y="342"/>
                  </a:lnTo>
                  <a:lnTo>
                    <a:pt x="1758" y="342"/>
                  </a:lnTo>
                  <a:lnTo>
                    <a:pt x="1746" y="342"/>
                  </a:lnTo>
                  <a:lnTo>
                    <a:pt x="1740" y="342"/>
                  </a:lnTo>
                  <a:lnTo>
                    <a:pt x="1734" y="342"/>
                  </a:lnTo>
                  <a:lnTo>
                    <a:pt x="1728" y="348"/>
                  </a:lnTo>
                  <a:lnTo>
                    <a:pt x="1722" y="348"/>
                  </a:lnTo>
                  <a:lnTo>
                    <a:pt x="1716" y="354"/>
                  </a:lnTo>
                  <a:lnTo>
                    <a:pt x="1704" y="366"/>
                  </a:lnTo>
                  <a:lnTo>
                    <a:pt x="1698" y="378"/>
                  </a:lnTo>
                  <a:lnTo>
                    <a:pt x="1674" y="402"/>
                  </a:lnTo>
                  <a:lnTo>
                    <a:pt x="1656" y="425"/>
                  </a:lnTo>
                  <a:lnTo>
                    <a:pt x="1632" y="461"/>
                  </a:lnTo>
                  <a:lnTo>
                    <a:pt x="1614" y="509"/>
                  </a:lnTo>
                  <a:lnTo>
                    <a:pt x="1614" y="563"/>
                  </a:lnTo>
                  <a:lnTo>
                    <a:pt x="1614" y="569"/>
                  </a:lnTo>
                  <a:lnTo>
                    <a:pt x="1614" y="575"/>
                  </a:lnTo>
                  <a:lnTo>
                    <a:pt x="1614" y="581"/>
                  </a:lnTo>
                  <a:lnTo>
                    <a:pt x="1614" y="587"/>
                  </a:lnTo>
                  <a:lnTo>
                    <a:pt x="1614" y="593"/>
                  </a:lnTo>
                  <a:lnTo>
                    <a:pt x="1614" y="599"/>
                  </a:lnTo>
                  <a:lnTo>
                    <a:pt x="1614" y="605"/>
                  </a:lnTo>
                  <a:lnTo>
                    <a:pt x="1614" y="617"/>
                  </a:lnTo>
                  <a:lnTo>
                    <a:pt x="1620" y="641"/>
                  </a:lnTo>
                  <a:lnTo>
                    <a:pt x="1626" y="641"/>
                  </a:lnTo>
                  <a:lnTo>
                    <a:pt x="1632" y="647"/>
                  </a:lnTo>
                  <a:lnTo>
                    <a:pt x="1632" y="659"/>
                  </a:lnTo>
                  <a:lnTo>
                    <a:pt x="1638" y="659"/>
                  </a:lnTo>
                  <a:lnTo>
                    <a:pt x="1638" y="665"/>
                  </a:lnTo>
                  <a:lnTo>
                    <a:pt x="1638" y="671"/>
                  </a:lnTo>
                  <a:lnTo>
                    <a:pt x="1632" y="671"/>
                  </a:lnTo>
                  <a:lnTo>
                    <a:pt x="1632" y="677"/>
                  </a:lnTo>
                  <a:lnTo>
                    <a:pt x="1626" y="677"/>
                  </a:lnTo>
                  <a:lnTo>
                    <a:pt x="1620" y="683"/>
                  </a:lnTo>
                  <a:lnTo>
                    <a:pt x="1596" y="689"/>
                  </a:lnTo>
                  <a:lnTo>
                    <a:pt x="1572" y="689"/>
                  </a:lnTo>
                  <a:lnTo>
                    <a:pt x="1548" y="689"/>
                  </a:lnTo>
                  <a:lnTo>
                    <a:pt x="1542" y="689"/>
                  </a:lnTo>
                  <a:lnTo>
                    <a:pt x="1536" y="689"/>
                  </a:lnTo>
                  <a:lnTo>
                    <a:pt x="1518" y="683"/>
                  </a:lnTo>
                  <a:lnTo>
                    <a:pt x="1495" y="671"/>
                  </a:lnTo>
                  <a:lnTo>
                    <a:pt x="1465" y="629"/>
                  </a:lnTo>
                  <a:lnTo>
                    <a:pt x="1435" y="599"/>
                  </a:lnTo>
                  <a:lnTo>
                    <a:pt x="1405" y="581"/>
                  </a:lnTo>
                  <a:lnTo>
                    <a:pt x="1375" y="563"/>
                  </a:lnTo>
                  <a:lnTo>
                    <a:pt x="1333" y="587"/>
                  </a:lnTo>
                  <a:lnTo>
                    <a:pt x="1303" y="653"/>
                  </a:lnTo>
                  <a:lnTo>
                    <a:pt x="1261" y="665"/>
                  </a:lnTo>
                  <a:lnTo>
                    <a:pt x="1219" y="653"/>
                  </a:lnTo>
                  <a:lnTo>
                    <a:pt x="1184" y="671"/>
                  </a:lnTo>
                  <a:lnTo>
                    <a:pt x="1136" y="671"/>
                  </a:lnTo>
                  <a:lnTo>
                    <a:pt x="1106" y="671"/>
                  </a:lnTo>
                  <a:lnTo>
                    <a:pt x="1076" y="707"/>
                  </a:lnTo>
                  <a:lnTo>
                    <a:pt x="1016" y="731"/>
                  </a:lnTo>
                  <a:lnTo>
                    <a:pt x="944" y="761"/>
                  </a:lnTo>
                  <a:lnTo>
                    <a:pt x="921" y="773"/>
                  </a:lnTo>
                  <a:lnTo>
                    <a:pt x="867" y="773"/>
                  </a:lnTo>
                  <a:lnTo>
                    <a:pt x="813" y="743"/>
                  </a:lnTo>
                  <a:lnTo>
                    <a:pt x="783" y="719"/>
                  </a:lnTo>
                  <a:lnTo>
                    <a:pt x="741" y="713"/>
                  </a:lnTo>
                  <a:lnTo>
                    <a:pt x="693" y="701"/>
                  </a:lnTo>
                  <a:lnTo>
                    <a:pt x="628" y="701"/>
                  </a:lnTo>
                  <a:lnTo>
                    <a:pt x="616" y="701"/>
                  </a:lnTo>
                  <a:lnTo>
                    <a:pt x="598" y="695"/>
                  </a:lnTo>
                  <a:lnTo>
                    <a:pt x="580" y="695"/>
                  </a:lnTo>
                  <a:lnTo>
                    <a:pt x="568" y="695"/>
                  </a:lnTo>
                  <a:lnTo>
                    <a:pt x="562" y="701"/>
                  </a:lnTo>
                  <a:lnTo>
                    <a:pt x="556" y="701"/>
                  </a:lnTo>
                  <a:lnTo>
                    <a:pt x="550" y="707"/>
                  </a:lnTo>
                  <a:lnTo>
                    <a:pt x="544" y="713"/>
                  </a:lnTo>
                  <a:lnTo>
                    <a:pt x="520" y="731"/>
                  </a:lnTo>
                  <a:lnTo>
                    <a:pt x="496" y="749"/>
                  </a:lnTo>
                  <a:lnTo>
                    <a:pt x="460" y="785"/>
                  </a:lnTo>
                  <a:lnTo>
                    <a:pt x="454" y="791"/>
                  </a:lnTo>
                  <a:lnTo>
                    <a:pt x="436" y="809"/>
                  </a:lnTo>
                  <a:lnTo>
                    <a:pt x="424" y="815"/>
                  </a:lnTo>
                  <a:lnTo>
                    <a:pt x="418" y="821"/>
                  </a:lnTo>
                  <a:lnTo>
                    <a:pt x="412" y="821"/>
                  </a:lnTo>
                  <a:lnTo>
                    <a:pt x="406" y="821"/>
                  </a:lnTo>
                  <a:lnTo>
                    <a:pt x="400" y="821"/>
                  </a:lnTo>
                  <a:lnTo>
                    <a:pt x="394" y="821"/>
                  </a:lnTo>
                  <a:lnTo>
                    <a:pt x="388" y="821"/>
                  </a:lnTo>
                  <a:lnTo>
                    <a:pt x="382" y="821"/>
                  </a:lnTo>
                  <a:lnTo>
                    <a:pt x="370" y="821"/>
                  </a:lnTo>
                  <a:lnTo>
                    <a:pt x="358" y="821"/>
                  </a:lnTo>
                  <a:lnTo>
                    <a:pt x="352" y="821"/>
                  </a:lnTo>
                  <a:lnTo>
                    <a:pt x="335" y="827"/>
                  </a:lnTo>
                  <a:lnTo>
                    <a:pt x="329" y="827"/>
                  </a:lnTo>
                  <a:lnTo>
                    <a:pt x="233" y="839"/>
                  </a:lnTo>
                  <a:lnTo>
                    <a:pt x="227" y="845"/>
                  </a:lnTo>
                  <a:lnTo>
                    <a:pt x="209" y="851"/>
                  </a:lnTo>
                  <a:lnTo>
                    <a:pt x="197" y="851"/>
                  </a:lnTo>
                  <a:lnTo>
                    <a:pt x="185" y="857"/>
                  </a:lnTo>
                  <a:lnTo>
                    <a:pt x="179" y="857"/>
                  </a:lnTo>
                  <a:lnTo>
                    <a:pt x="173" y="857"/>
                  </a:lnTo>
                  <a:lnTo>
                    <a:pt x="167" y="857"/>
                  </a:lnTo>
                  <a:lnTo>
                    <a:pt x="149" y="851"/>
                  </a:lnTo>
                  <a:lnTo>
                    <a:pt x="137" y="851"/>
                  </a:lnTo>
                  <a:lnTo>
                    <a:pt x="125" y="851"/>
                  </a:lnTo>
                  <a:lnTo>
                    <a:pt x="119" y="857"/>
                  </a:lnTo>
                  <a:lnTo>
                    <a:pt x="113" y="857"/>
                  </a:lnTo>
                  <a:lnTo>
                    <a:pt x="107" y="857"/>
                  </a:lnTo>
                  <a:lnTo>
                    <a:pt x="101" y="863"/>
                  </a:lnTo>
                  <a:lnTo>
                    <a:pt x="101" y="869"/>
                  </a:lnTo>
                  <a:lnTo>
                    <a:pt x="101" y="875"/>
                  </a:lnTo>
                  <a:lnTo>
                    <a:pt x="95" y="875"/>
                  </a:lnTo>
                  <a:lnTo>
                    <a:pt x="95" y="881"/>
                  </a:lnTo>
                  <a:lnTo>
                    <a:pt x="89" y="881"/>
                  </a:lnTo>
                  <a:lnTo>
                    <a:pt x="83" y="887"/>
                  </a:lnTo>
                  <a:lnTo>
                    <a:pt x="77" y="887"/>
                  </a:lnTo>
                  <a:lnTo>
                    <a:pt x="60" y="893"/>
                  </a:lnTo>
                  <a:lnTo>
                    <a:pt x="54" y="899"/>
                  </a:lnTo>
                  <a:lnTo>
                    <a:pt x="48" y="899"/>
                  </a:lnTo>
                  <a:lnTo>
                    <a:pt x="48" y="905"/>
                  </a:lnTo>
                  <a:lnTo>
                    <a:pt x="0" y="953"/>
                  </a:lnTo>
                  <a:lnTo>
                    <a:pt x="2780" y="953"/>
                  </a:lnTo>
                  <a:lnTo>
                    <a:pt x="2780" y="24"/>
                  </a:lnTo>
                </a:path>
              </a:pathLst>
            </a:custGeom>
            <a:gradFill rotWithShape="0">
              <a:gsLst>
                <a:gs pos="0">
                  <a:schemeClr val="bg1"/>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endParaRPr lang="en-US"/>
            </a:p>
          </p:txBody>
        </p:sp>
        <p:sp>
          <p:nvSpPr>
            <p:cNvPr id="201732" name="Freeform 4"/>
            <p:cNvSpPr>
              <a:spLocks/>
            </p:cNvSpPr>
            <p:nvPr/>
          </p:nvSpPr>
          <p:spPr bwMode="ltGray">
            <a:xfrm>
              <a:off x="4602" y="4014"/>
              <a:ext cx="12" cy="18"/>
            </a:xfrm>
            <a:custGeom>
              <a:avLst/>
              <a:gdLst>
                <a:gd name="T0" fmla="*/ 12 w 12"/>
                <a:gd name="T1" fmla="*/ 18 h 18"/>
                <a:gd name="T2" fmla="*/ 12 w 12"/>
                <a:gd name="T3" fmla="*/ 12 h 18"/>
                <a:gd name="T4" fmla="*/ 6 w 12"/>
                <a:gd name="T5" fmla="*/ 6 h 18"/>
                <a:gd name="T6" fmla="*/ 6 w 12"/>
                <a:gd name="T7" fmla="*/ 6 h 18"/>
                <a:gd name="T8" fmla="*/ 0 w 12"/>
                <a:gd name="T9" fmla="*/ 0 h 18"/>
                <a:gd name="T10" fmla="*/ 12 w 12"/>
                <a:gd name="T11" fmla="*/ 18 h 18"/>
                <a:gd name="T12" fmla="*/ 12 w 12"/>
                <a:gd name="T13" fmla="*/ 18 h 18"/>
                <a:gd name="T14" fmla="*/ 12 w 12"/>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8">
                  <a:moveTo>
                    <a:pt x="12" y="18"/>
                  </a:moveTo>
                  <a:lnTo>
                    <a:pt x="12" y="12"/>
                  </a:lnTo>
                  <a:lnTo>
                    <a:pt x="6" y="6"/>
                  </a:lnTo>
                  <a:lnTo>
                    <a:pt x="6" y="6"/>
                  </a:lnTo>
                  <a:lnTo>
                    <a:pt x="0" y="0"/>
                  </a:lnTo>
                  <a:lnTo>
                    <a:pt x="12" y="18"/>
                  </a:lnTo>
                  <a:lnTo>
                    <a:pt x="12" y="18"/>
                  </a:lnTo>
                  <a:lnTo>
                    <a:pt x="12" y="18"/>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201733" name="Freeform 5"/>
            <p:cNvSpPr>
              <a:spLocks/>
            </p:cNvSpPr>
            <p:nvPr/>
          </p:nvSpPr>
          <p:spPr bwMode="ltGray">
            <a:xfrm>
              <a:off x="4596" y="3996"/>
              <a:ext cx="6" cy="18"/>
            </a:xfrm>
            <a:custGeom>
              <a:avLst/>
              <a:gdLst>
                <a:gd name="T0" fmla="*/ 0 w 6"/>
                <a:gd name="T1" fmla="*/ 12 h 18"/>
                <a:gd name="T2" fmla="*/ 6 w 6"/>
                <a:gd name="T3" fmla="*/ 18 h 18"/>
                <a:gd name="T4" fmla="*/ 0 w 6"/>
                <a:gd name="T5" fmla="*/ 0 h 18"/>
                <a:gd name="T6" fmla="*/ 0 w 6"/>
                <a:gd name="T7" fmla="*/ 12 h 18"/>
                <a:gd name="T8" fmla="*/ 0 w 6"/>
                <a:gd name="T9" fmla="*/ 12 h 18"/>
                <a:gd name="T10" fmla="*/ 0 w 6"/>
                <a:gd name="T11" fmla="*/ 12 h 18"/>
              </a:gdLst>
              <a:ahLst/>
              <a:cxnLst>
                <a:cxn ang="0">
                  <a:pos x="T0" y="T1"/>
                </a:cxn>
                <a:cxn ang="0">
                  <a:pos x="T2" y="T3"/>
                </a:cxn>
                <a:cxn ang="0">
                  <a:pos x="T4" y="T5"/>
                </a:cxn>
                <a:cxn ang="0">
                  <a:pos x="T6" y="T7"/>
                </a:cxn>
                <a:cxn ang="0">
                  <a:pos x="T8" y="T9"/>
                </a:cxn>
                <a:cxn ang="0">
                  <a:pos x="T10" y="T11"/>
                </a:cxn>
              </a:cxnLst>
              <a:rect l="0" t="0" r="r" b="b"/>
              <a:pathLst>
                <a:path w="6" h="18">
                  <a:moveTo>
                    <a:pt x="0" y="12"/>
                  </a:moveTo>
                  <a:lnTo>
                    <a:pt x="6" y="18"/>
                  </a:lnTo>
                  <a:lnTo>
                    <a:pt x="0" y="0"/>
                  </a:lnTo>
                  <a:lnTo>
                    <a:pt x="0" y="12"/>
                  </a:lnTo>
                  <a:lnTo>
                    <a:pt x="0" y="12"/>
                  </a:lnTo>
                  <a:lnTo>
                    <a:pt x="0" y="12"/>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201734" name="Freeform 6"/>
            <p:cNvSpPr>
              <a:spLocks/>
            </p:cNvSpPr>
            <p:nvPr/>
          </p:nvSpPr>
          <p:spPr bwMode="ltGray">
            <a:xfrm>
              <a:off x="5180" y="3577"/>
              <a:ext cx="304" cy="741"/>
            </a:xfrm>
            <a:custGeom>
              <a:avLst/>
              <a:gdLst>
                <a:gd name="T0" fmla="*/ 280 w 304"/>
                <a:gd name="T1" fmla="*/ 42 h 741"/>
                <a:gd name="T2" fmla="*/ 274 w 304"/>
                <a:gd name="T3" fmla="*/ 42 h 741"/>
                <a:gd name="T4" fmla="*/ 268 w 304"/>
                <a:gd name="T5" fmla="*/ 42 h 741"/>
                <a:gd name="T6" fmla="*/ 256 w 304"/>
                <a:gd name="T7" fmla="*/ 42 h 741"/>
                <a:gd name="T8" fmla="*/ 238 w 304"/>
                <a:gd name="T9" fmla="*/ 48 h 741"/>
                <a:gd name="T10" fmla="*/ 214 w 304"/>
                <a:gd name="T11" fmla="*/ 12 h 741"/>
                <a:gd name="T12" fmla="*/ 196 w 304"/>
                <a:gd name="T13" fmla="*/ 0 h 741"/>
                <a:gd name="T14" fmla="*/ 196 w 304"/>
                <a:gd name="T15" fmla="*/ 0 h 741"/>
                <a:gd name="T16" fmla="*/ 164 w 304"/>
                <a:gd name="T17" fmla="*/ 167 h 741"/>
                <a:gd name="T18" fmla="*/ 144 w 304"/>
                <a:gd name="T19" fmla="*/ 217 h 741"/>
                <a:gd name="T20" fmla="*/ 110 w 304"/>
                <a:gd name="T21" fmla="*/ 281 h 741"/>
                <a:gd name="T22" fmla="*/ 96 w 304"/>
                <a:gd name="T23" fmla="*/ 327 h 741"/>
                <a:gd name="T24" fmla="*/ 124 w 304"/>
                <a:gd name="T25" fmla="*/ 405 h 741"/>
                <a:gd name="T26" fmla="*/ 100 w 304"/>
                <a:gd name="T27" fmla="*/ 463 h 741"/>
                <a:gd name="T28" fmla="*/ 68 w 304"/>
                <a:gd name="T29" fmla="*/ 503 h 741"/>
                <a:gd name="T30" fmla="*/ 30 w 304"/>
                <a:gd name="T31" fmla="*/ 539 h 741"/>
                <a:gd name="T32" fmla="*/ 24 w 304"/>
                <a:gd name="T33" fmla="*/ 613 h 741"/>
                <a:gd name="T34" fmla="*/ 0 w 304"/>
                <a:gd name="T35" fmla="*/ 741 h 741"/>
                <a:gd name="T36" fmla="*/ 202 w 304"/>
                <a:gd name="T37" fmla="*/ 741 h 741"/>
                <a:gd name="T38" fmla="*/ 180 w 304"/>
                <a:gd name="T39" fmla="*/ 639 h 741"/>
                <a:gd name="T40" fmla="*/ 192 w 304"/>
                <a:gd name="T41" fmla="*/ 589 h 741"/>
                <a:gd name="T42" fmla="*/ 178 w 304"/>
                <a:gd name="T43" fmla="*/ 539 h 741"/>
                <a:gd name="T44" fmla="*/ 190 w 304"/>
                <a:gd name="T45" fmla="*/ 499 h 741"/>
                <a:gd name="T46" fmla="*/ 184 w 304"/>
                <a:gd name="T47" fmla="*/ 465 h 741"/>
                <a:gd name="T48" fmla="*/ 192 w 304"/>
                <a:gd name="T49" fmla="*/ 391 h 741"/>
                <a:gd name="T50" fmla="*/ 216 w 304"/>
                <a:gd name="T51" fmla="*/ 313 h 741"/>
                <a:gd name="T52" fmla="*/ 238 w 304"/>
                <a:gd name="T53" fmla="*/ 249 h 741"/>
                <a:gd name="T54" fmla="*/ 268 w 304"/>
                <a:gd name="T55" fmla="*/ 185 h 741"/>
                <a:gd name="T56" fmla="*/ 284 w 304"/>
                <a:gd name="T57" fmla="*/ 159 h 741"/>
                <a:gd name="T58" fmla="*/ 304 w 304"/>
                <a:gd name="T59" fmla="*/ 12 h 741"/>
                <a:gd name="T60" fmla="*/ 298 w 304"/>
                <a:gd name="T61" fmla="*/ 24 h 741"/>
                <a:gd name="T62" fmla="*/ 292 w 304"/>
                <a:gd name="T63" fmla="*/ 30 h 741"/>
                <a:gd name="T64" fmla="*/ 292 w 304"/>
                <a:gd name="T65" fmla="*/ 36 h 741"/>
                <a:gd name="T66" fmla="*/ 286 w 304"/>
                <a:gd name="T67" fmla="*/ 36 h 741"/>
                <a:gd name="T68" fmla="*/ 286 w 304"/>
                <a:gd name="T69" fmla="*/ 42 h 741"/>
                <a:gd name="T70" fmla="*/ 280 w 304"/>
                <a:gd name="T71" fmla="*/ 42 h 741"/>
                <a:gd name="T72" fmla="*/ 280 w 304"/>
                <a:gd name="T73" fmla="*/ 42 h 741"/>
                <a:gd name="T74" fmla="*/ 280 w 304"/>
                <a:gd name="T75" fmla="*/ 42 h 7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04" h="741">
                  <a:moveTo>
                    <a:pt x="280" y="42"/>
                  </a:moveTo>
                  <a:lnTo>
                    <a:pt x="274" y="42"/>
                  </a:lnTo>
                  <a:lnTo>
                    <a:pt x="268" y="42"/>
                  </a:lnTo>
                  <a:lnTo>
                    <a:pt x="256" y="42"/>
                  </a:lnTo>
                  <a:lnTo>
                    <a:pt x="238" y="48"/>
                  </a:lnTo>
                  <a:lnTo>
                    <a:pt x="214" y="12"/>
                  </a:lnTo>
                  <a:lnTo>
                    <a:pt x="196" y="0"/>
                  </a:lnTo>
                  <a:lnTo>
                    <a:pt x="196" y="0"/>
                  </a:lnTo>
                  <a:lnTo>
                    <a:pt x="164" y="167"/>
                  </a:lnTo>
                  <a:lnTo>
                    <a:pt x="144" y="217"/>
                  </a:lnTo>
                  <a:lnTo>
                    <a:pt x="110" y="281"/>
                  </a:lnTo>
                  <a:lnTo>
                    <a:pt x="96" y="327"/>
                  </a:lnTo>
                  <a:lnTo>
                    <a:pt x="124" y="405"/>
                  </a:lnTo>
                  <a:lnTo>
                    <a:pt x="100" y="463"/>
                  </a:lnTo>
                  <a:lnTo>
                    <a:pt x="68" y="503"/>
                  </a:lnTo>
                  <a:lnTo>
                    <a:pt x="30" y="539"/>
                  </a:lnTo>
                  <a:lnTo>
                    <a:pt x="24" y="613"/>
                  </a:lnTo>
                  <a:lnTo>
                    <a:pt x="0" y="741"/>
                  </a:lnTo>
                  <a:lnTo>
                    <a:pt x="202" y="741"/>
                  </a:lnTo>
                  <a:lnTo>
                    <a:pt x="180" y="639"/>
                  </a:lnTo>
                  <a:lnTo>
                    <a:pt x="192" y="589"/>
                  </a:lnTo>
                  <a:lnTo>
                    <a:pt x="178" y="539"/>
                  </a:lnTo>
                  <a:lnTo>
                    <a:pt x="190" y="499"/>
                  </a:lnTo>
                  <a:lnTo>
                    <a:pt x="184" y="465"/>
                  </a:lnTo>
                  <a:lnTo>
                    <a:pt x="192" y="391"/>
                  </a:lnTo>
                  <a:lnTo>
                    <a:pt x="216" y="313"/>
                  </a:lnTo>
                  <a:lnTo>
                    <a:pt x="238" y="249"/>
                  </a:lnTo>
                  <a:lnTo>
                    <a:pt x="268" y="185"/>
                  </a:lnTo>
                  <a:lnTo>
                    <a:pt x="284" y="159"/>
                  </a:lnTo>
                  <a:lnTo>
                    <a:pt x="304" y="12"/>
                  </a:lnTo>
                  <a:lnTo>
                    <a:pt x="298" y="24"/>
                  </a:lnTo>
                  <a:lnTo>
                    <a:pt x="292" y="30"/>
                  </a:lnTo>
                  <a:lnTo>
                    <a:pt x="292" y="36"/>
                  </a:lnTo>
                  <a:lnTo>
                    <a:pt x="286" y="36"/>
                  </a:lnTo>
                  <a:lnTo>
                    <a:pt x="286" y="42"/>
                  </a:lnTo>
                  <a:lnTo>
                    <a:pt x="280" y="42"/>
                  </a:lnTo>
                  <a:lnTo>
                    <a:pt x="280" y="42"/>
                  </a:lnTo>
                  <a:lnTo>
                    <a:pt x="280" y="42"/>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201735" name="Freeform 7"/>
            <p:cNvSpPr>
              <a:spLocks/>
            </p:cNvSpPr>
            <p:nvPr/>
          </p:nvSpPr>
          <p:spPr bwMode="ltGray">
            <a:xfrm>
              <a:off x="4918" y="3553"/>
              <a:ext cx="314" cy="767"/>
            </a:xfrm>
            <a:custGeom>
              <a:avLst/>
              <a:gdLst>
                <a:gd name="T0" fmla="*/ 284 w 314"/>
                <a:gd name="T1" fmla="*/ 6 h 767"/>
                <a:gd name="T2" fmla="*/ 278 w 314"/>
                <a:gd name="T3" fmla="*/ 6 h 767"/>
                <a:gd name="T4" fmla="*/ 272 w 314"/>
                <a:gd name="T5" fmla="*/ 12 h 767"/>
                <a:gd name="T6" fmla="*/ 254 w 314"/>
                <a:gd name="T7" fmla="*/ 18 h 767"/>
                <a:gd name="T8" fmla="*/ 230 w 314"/>
                <a:gd name="T9" fmla="*/ 24 h 767"/>
                <a:gd name="T10" fmla="*/ 206 w 314"/>
                <a:gd name="T11" fmla="*/ 42 h 767"/>
                <a:gd name="T12" fmla="*/ 188 w 314"/>
                <a:gd name="T13" fmla="*/ 48 h 767"/>
                <a:gd name="T14" fmla="*/ 176 w 314"/>
                <a:gd name="T15" fmla="*/ 54 h 767"/>
                <a:gd name="T16" fmla="*/ 170 w 314"/>
                <a:gd name="T17" fmla="*/ 54 h 767"/>
                <a:gd name="T18" fmla="*/ 150 w 314"/>
                <a:gd name="T19" fmla="*/ 169 h 767"/>
                <a:gd name="T20" fmla="*/ 110 w 314"/>
                <a:gd name="T21" fmla="*/ 225 h 767"/>
                <a:gd name="T22" fmla="*/ 54 w 314"/>
                <a:gd name="T23" fmla="*/ 383 h 767"/>
                <a:gd name="T24" fmla="*/ 82 w 314"/>
                <a:gd name="T25" fmla="*/ 555 h 767"/>
                <a:gd name="T26" fmla="*/ 40 w 314"/>
                <a:gd name="T27" fmla="*/ 679 h 767"/>
                <a:gd name="T28" fmla="*/ 0 w 314"/>
                <a:gd name="T29" fmla="*/ 767 h 767"/>
                <a:gd name="T30" fmla="*/ 108 w 314"/>
                <a:gd name="T31" fmla="*/ 767 h 767"/>
                <a:gd name="T32" fmla="*/ 120 w 314"/>
                <a:gd name="T33" fmla="*/ 611 h 767"/>
                <a:gd name="T34" fmla="*/ 148 w 314"/>
                <a:gd name="T35" fmla="*/ 499 h 767"/>
                <a:gd name="T36" fmla="*/ 160 w 314"/>
                <a:gd name="T37" fmla="*/ 367 h 767"/>
                <a:gd name="T38" fmla="*/ 218 w 314"/>
                <a:gd name="T39" fmla="*/ 327 h 767"/>
                <a:gd name="T40" fmla="*/ 238 w 314"/>
                <a:gd name="T41" fmla="*/ 221 h 767"/>
                <a:gd name="T42" fmla="*/ 296 w 314"/>
                <a:gd name="T43" fmla="*/ 135 h 767"/>
                <a:gd name="T44" fmla="*/ 314 w 314"/>
                <a:gd name="T45" fmla="*/ 0 h 767"/>
                <a:gd name="T46" fmla="*/ 302 w 314"/>
                <a:gd name="T47" fmla="*/ 0 h 767"/>
                <a:gd name="T48" fmla="*/ 296 w 314"/>
                <a:gd name="T49" fmla="*/ 0 h 767"/>
                <a:gd name="T50" fmla="*/ 290 w 314"/>
                <a:gd name="T51" fmla="*/ 0 h 767"/>
                <a:gd name="T52" fmla="*/ 284 w 314"/>
                <a:gd name="T53" fmla="*/ 6 h 767"/>
                <a:gd name="T54" fmla="*/ 284 w 314"/>
                <a:gd name="T55" fmla="*/ 6 h 767"/>
                <a:gd name="T56" fmla="*/ 284 w 314"/>
                <a:gd name="T57" fmla="*/ 6 h 767"/>
                <a:gd name="T58" fmla="*/ 284 w 314"/>
                <a:gd name="T59" fmla="*/ 6 h 7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14" h="767">
                  <a:moveTo>
                    <a:pt x="284" y="6"/>
                  </a:moveTo>
                  <a:lnTo>
                    <a:pt x="278" y="6"/>
                  </a:lnTo>
                  <a:lnTo>
                    <a:pt x="272" y="12"/>
                  </a:lnTo>
                  <a:lnTo>
                    <a:pt x="254" y="18"/>
                  </a:lnTo>
                  <a:lnTo>
                    <a:pt x="230" y="24"/>
                  </a:lnTo>
                  <a:lnTo>
                    <a:pt x="206" y="42"/>
                  </a:lnTo>
                  <a:lnTo>
                    <a:pt x="188" y="48"/>
                  </a:lnTo>
                  <a:lnTo>
                    <a:pt x="176" y="54"/>
                  </a:lnTo>
                  <a:lnTo>
                    <a:pt x="170" y="54"/>
                  </a:lnTo>
                  <a:lnTo>
                    <a:pt x="150" y="169"/>
                  </a:lnTo>
                  <a:lnTo>
                    <a:pt x="110" y="225"/>
                  </a:lnTo>
                  <a:lnTo>
                    <a:pt x="54" y="383"/>
                  </a:lnTo>
                  <a:lnTo>
                    <a:pt x="82" y="555"/>
                  </a:lnTo>
                  <a:lnTo>
                    <a:pt x="40" y="679"/>
                  </a:lnTo>
                  <a:lnTo>
                    <a:pt x="0" y="767"/>
                  </a:lnTo>
                  <a:lnTo>
                    <a:pt x="108" y="767"/>
                  </a:lnTo>
                  <a:lnTo>
                    <a:pt x="120" y="611"/>
                  </a:lnTo>
                  <a:lnTo>
                    <a:pt x="148" y="499"/>
                  </a:lnTo>
                  <a:lnTo>
                    <a:pt x="160" y="367"/>
                  </a:lnTo>
                  <a:lnTo>
                    <a:pt x="218" y="327"/>
                  </a:lnTo>
                  <a:lnTo>
                    <a:pt x="238" y="221"/>
                  </a:lnTo>
                  <a:lnTo>
                    <a:pt x="296" y="135"/>
                  </a:lnTo>
                  <a:lnTo>
                    <a:pt x="314" y="0"/>
                  </a:lnTo>
                  <a:lnTo>
                    <a:pt x="302" y="0"/>
                  </a:lnTo>
                  <a:lnTo>
                    <a:pt x="296" y="0"/>
                  </a:lnTo>
                  <a:lnTo>
                    <a:pt x="290" y="0"/>
                  </a:lnTo>
                  <a:lnTo>
                    <a:pt x="284" y="6"/>
                  </a:lnTo>
                  <a:lnTo>
                    <a:pt x="284" y="6"/>
                  </a:lnTo>
                  <a:lnTo>
                    <a:pt x="284" y="6"/>
                  </a:lnTo>
                  <a:lnTo>
                    <a:pt x="284" y="6"/>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201736" name="Freeform 8"/>
            <p:cNvSpPr>
              <a:spLocks/>
            </p:cNvSpPr>
            <p:nvPr/>
          </p:nvSpPr>
          <p:spPr bwMode="ltGray">
            <a:xfrm>
              <a:off x="4700" y="3697"/>
              <a:ext cx="275" cy="623"/>
            </a:xfrm>
            <a:custGeom>
              <a:avLst/>
              <a:gdLst>
                <a:gd name="T0" fmla="*/ 257 w 275"/>
                <a:gd name="T1" fmla="*/ 12 h 623"/>
                <a:gd name="T2" fmla="*/ 239 w 275"/>
                <a:gd name="T3" fmla="*/ 6 h 623"/>
                <a:gd name="T4" fmla="*/ 203 w 275"/>
                <a:gd name="T5" fmla="*/ 6 h 623"/>
                <a:gd name="T6" fmla="*/ 203 w 275"/>
                <a:gd name="T7" fmla="*/ 6 h 623"/>
                <a:gd name="T8" fmla="*/ 197 w 275"/>
                <a:gd name="T9" fmla="*/ 6 h 623"/>
                <a:gd name="T10" fmla="*/ 185 w 275"/>
                <a:gd name="T11" fmla="*/ 0 h 623"/>
                <a:gd name="T12" fmla="*/ 173 w 275"/>
                <a:gd name="T13" fmla="*/ 0 h 623"/>
                <a:gd name="T14" fmla="*/ 166 w 275"/>
                <a:gd name="T15" fmla="*/ 0 h 623"/>
                <a:gd name="T16" fmla="*/ 160 w 275"/>
                <a:gd name="T17" fmla="*/ 0 h 623"/>
                <a:gd name="T18" fmla="*/ 144 w 275"/>
                <a:gd name="T19" fmla="*/ 117 h 623"/>
                <a:gd name="T20" fmla="*/ 128 w 275"/>
                <a:gd name="T21" fmla="*/ 185 h 623"/>
                <a:gd name="T22" fmla="*/ 58 w 275"/>
                <a:gd name="T23" fmla="*/ 299 h 623"/>
                <a:gd name="T24" fmla="*/ 54 w 275"/>
                <a:gd name="T25" fmla="*/ 441 h 623"/>
                <a:gd name="T26" fmla="*/ 24 w 275"/>
                <a:gd name="T27" fmla="*/ 523 h 623"/>
                <a:gd name="T28" fmla="*/ 0 w 275"/>
                <a:gd name="T29" fmla="*/ 623 h 623"/>
                <a:gd name="T30" fmla="*/ 78 w 275"/>
                <a:gd name="T31" fmla="*/ 623 h 623"/>
                <a:gd name="T32" fmla="*/ 92 w 275"/>
                <a:gd name="T33" fmla="*/ 555 h 623"/>
                <a:gd name="T34" fmla="*/ 134 w 275"/>
                <a:gd name="T35" fmla="*/ 447 h 623"/>
                <a:gd name="T36" fmla="*/ 158 w 275"/>
                <a:gd name="T37" fmla="*/ 315 h 623"/>
                <a:gd name="T38" fmla="*/ 184 w 275"/>
                <a:gd name="T39" fmla="*/ 257 h 623"/>
                <a:gd name="T40" fmla="*/ 216 w 275"/>
                <a:gd name="T41" fmla="*/ 211 h 623"/>
                <a:gd name="T42" fmla="*/ 222 w 275"/>
                <a:gd name="T43" fmla="*/ 145 h 623"/>
                <a:gd name="T44" fmla="*/ 240 w 275"/>
                <a:gd name="T45" fmla="*/ 111 h 623"/>
                <a:gd name="T46" fmla="*/ 262 w 275"/>
                <a:gd name="T47" fmla="*/ 79 h 623"/>
                <a:gd name="T48" fmla="*/ 275 w 275"/>
                <a:gd name="T49" fmla="*/ 6 h 623"/>
                <a:gd name="T50" fmla="*/ 263 w 275"/>
                <a:gd name="T51" fmla="*/ 12 h 623"/>
                <a:gd name="T52" fmla="*/ 257 w 275"/>
                <a:gd name="T53" fmla="*/ 12 h 623"/>
                <a:gd name="T54" fmla="*/ 257 w 275"/>
                <a:gd name="T55" fmla="*/ 12 h 623"/>
                <a:gd name="T56" fmla="*/ 257 w 275"/>
                <a:gd name="T57" fmla="*/ 12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75" h="623">
                  <a:moveTo>
                    <a:pt x="257" y="12"/>
                  </a:moveTo>
                  <a:lnTo>
                    <a:pt x="239" y="6"/>
                  </a:lnTo>
                  <a:lnTo>
                    <a:pt x="203" y="6"/>
                  </a:lnTo>
                  <a:lnTo>
                    <a:pt x="203" y="6"/>
                  </a:lnTo>
                  <a:lnTo>
                    <a:pt x="197" y="6"/>
                  </a:lnTo>
                  <a:lnTo>
                    <a:pt x="185" y="0"/>
                  </a:lnTo>
                  <a:lnTo>
                    <a:pt x="173" y="0"/>
                  </a:lnTo>
                  <a:lnTo>
                    <a:pt x="166" y="0"/>
                  </a:lnTo>
                  <a:lnTo>
                    <a:pt x="160" y="0"/>
                  </a:lnTo>
                  <a:lnTo>
                    <a:pt x="144" y="117"/>
                  </a:lnTo>
                  <a:lnTo>
                    <a:pt x="128" y="185"/>
                  </a:lnTo>
                  <a:lnTo>
                    <a:pt x="58" y="299"/>
                  </a:lnTo>
                  <a:lnTo>
                    <a:pt x="54" y="441"/>
                  </a:lnTo>
                  <a:lnTo>
                    <a:pt x="24" y="523"/>
                  </a:lnTo>
                  <a:lnTo>
                    <a:pt x="0" y="623"/>
                  </a:lnTo>
                  <a:lnTo>
                    <a:pt x="78" y="623"/>
                  </a:lnTo>
                  <a:lnTo>
                    <a:pt x="92" y="555"/>
                  </a:lnTo>
                  <a:lnTo>
                    <a:pt x="134" y="447"/>
                  </a:lnTo>
                  <a:lnTo>
                    <a:pt x="158" y="315"/>
                  </a:lnTo>
                  <a:lnTo>
                    <a:pt x="184" y="257"/>
                  </a:lnTo>
                  <a:lnTo>
                    <a:pt x="216" y="211"/>
                  </a:lnTo>
                  <a:lnTo>
                    <a:pt x="222" y="145"/>
                  </a:lnTo>
                  <a:lnTo>
                    <a:pt x="240" y="111"/>
                  </a:lnTo>
                  <a:lnTo>
                    <a:pt x="262" y="79"/>
                  </a:lnTo>
                  <a:lnTo>
                    <a:pt x="275" y="6"/>
                  </a:lnTo>
                  <a:lnTo>
                    <a:pt x="263" y="12"/>
                  </a:lnTo>
                  <a:lnTo>
                    <a:pt x="257" y="12"/>
                  </a:lnTo>
                  <a:lnTo>
                    <a:pt x="257" y="12"/>
                  </a:lnTo>
                  <a:lnTo>
                    <a:pt x="257" y="12"/>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201737" name="Freeform 9"/>
            <p:cNvSpPr>
              <a:spLocks/>
            </p:cNvSpPr>
            <p:nvPr/>
          </p:nvSpPr>
          <p:spPr bwMode="ltGray">
            <a:xfrm>
              <a:off x="4522" y="3709"/>
              <a:ext cx="213" cy="611"/>
            </a:xfrm>
            <a:custGeom>
              <a:avLst/>
              <a:gdLst>
                <a:gd name="T0" fmla="*/ 171 w 213"/>
                <a:gd name="T1" fmla="*/ 12 h 611"/>
                <a:gd name="T2" fmla="*/ 159 w 213"/>
                <a:gd name="T3" fmla="*/ 24 h 611"/>
                <a:gd name="T4" fmla="*/ 153 w 213"/>
                <a:gd name="T5" fmla="*/ 36 h 611"/>
                <a:gd name="T6" fmla="*/ 128 w 213"/>
                <a:gd name="T7" fmla="*/ 60 h 611"/>
                <a:gd name="T8" fmla="*/ 110 w 213"/>
                <a:gd name="T9" fmla="*/ 83 h 611"/>
                <a:gd name="T10" fmla="*/ 86 w 213"/>
                <a:gd name="T11" fmla="*/ 119 h 611"/>
                <a:gd name="T12" fmla="*/ 68 w 213"/>
                <a:gd name="T13" fmla="*/ 167 h 611"/>
                <a:gd name="T14" fmla="*/ 68 w 213"/>
                <a:gd name="T15" fmla="*/ 221 h 611"/>
                <a:gd name="T16" fmla="*/ 68 w 213"/>
                <a:gd name="T17" fmla="*/ 227 h 611"/>
                <a:gd name="T18" fmla="*/ 68 w 213"/>
                <a:gd name="T19" fmla="*/ 233 h 611"/>
                <a:gd name="T20" fmla="*/ 68 w 213"/>
                <a:gd name="T21" fmla="*/ 239 h 611"/>
                <a:gd name="T22" fmla="*/ 68 w 213"/>
                <a:gd name="T23" fmla="*/ 245 h 611"/>
                <a:gd name="T24" fmla="*/ 68 w 213"/>
                <a:gd name="T25" fmla="*/ 251 h 611"/>
                <a:gd name="T26" fmla="*/ 68 w 213"/>
                <a:gd name="T27" fmla="*/ 251 h 611"/>
                <a:gd name="T28" fmla="*/ 68 w 213"/>
                <a:gd name="T29" fmla="*/ 257 h 611"/>
                <a:gd name="T30" fmla="*/ 68 w 213"/>
                <a:gd name="T31" fmla="*/ 269 h 611"/>
                <a:gd name="T32" fmla="*/ 74 w 213"/>
                <a:gd name="T33" fmla="*/ 287 h 611"/>
                <a:gd name="T34" fmla="*/ 80 w 213"/>
                <a:gd name="T35" fmla="*/ 305 h 611"/>
                <a:gd name="T36" fmla="*/ 86 w 213"/>
                <a:gd name="T37" fmla="*/ 311 h 611"/>
                <a:gd name="T38" fmla="*/ 86 w 213"/>
                <a:gd name="T39" fmla="*/ 311 h 611"/>
                <a:gd name="T40" fmla="*/ 92 w 213"/>
                <a:gd name="T41" fmla="*/ 317 h 611"/>
                <a:gd name="T42" fmla="*/ 92 w 213"/>
                <a:gd name="T43" fmla="*/ 323 h 611"/>
                <a:gd name="T44" fmla="*/ 92 w 213"/>
                <a:gd name="T45" fmla="*/ 323 h 611"/>
                <a:gd name="T46" fmla="*/ 24 w 213"/>
                <a:gd name="T47" fmla="*/ 437 h 611"/>
                <a:gd name="T48" fmla="*/ 18 w 213"/>
                <a:gd name="T49" fmla="*/ 471 h 611"/>
                <a:gd name="T50" fmla="*/ 0 w 213"/>
                <a:gd name="T51" fmla="*/ 547 h 611"/>
                <a:gd name="T52" fmla="*/ 50 w 213"/>
                <a:gd name="T53" fmla="*/ 611 h 611"/>
                <a:gd name="T54" fmla="*/ 114 w 213"/>
                <a:gd name="T55" fmla="*/ 611 h 611"/>
                <a:gd name="T56" fmla="*/ 104 w 213"/>
                <a:gd name="T57" fmla="*/ 555 h 611"/>
                <a:gd name="T58" fmla="*/ 120 w 213"/>
                <a:gd name="T59" fmla="*/ 515 h 611"/>
                <a:gd name="T60" fmla="*/ 150 w 213"/>
                <a:gd name="T61" fmla="*/ 449 h 611"/>
                <a:gd name="T62" fmla="*/ 166 w 213"/>
                <a:gd name="T63" fmla="*/ 377 h 611"/>
                <a:gd name="T64" fmla="*/ 156 w 213"/>
                <a:gd name="T65" fmla="*/ 295 h 611"/>
                <a:gd name="T66" fmla="*/ 170 w 213"/>
                <a:gd name="T67" fmla="*/ 203 h 611"/>
                <a:gd name="T68" fmla="*/ 212 w 213"/>
                <a:gd name="T69" fmla="*/ 95 h 611"/>
                <a:gd name="T70" fmla="*/ 213 w 213"/>
                <a:gd name="T71" fmla="*/ 0 h 611"/>
                <a:gd name="T72" fmla="*/ 207 w 213"/>
                <a:gd name="T73" fmla="*/ 0 h 611"/>
                <a:gd name="T74" fmla="*/ 201 w 213"/>
                <a:gd name="T75" fmla="*/ 0 h 611"/>
                <a:gd name="T76" fmla="*/ 195 w 213"/>
                <a:gd name="T77" fmla="*/ 0 h 611"/>
                <a:gd name="T78" fmla="*/ 189 w 213"/>
                <a:gd name="T79" fmla="*/ 0 h 611"/>
                <a:gd name="T80" fmla="*/ 183 w 213"/>
                <a:gd name="T81" fmla="*/ 6 h 611"/>
                <a:gd name="T82" fmla="*/ 177 w 213"/>
                <a:gd name="T83" fmla="*/ 6 h 611"/>
                <a:gd name="T84" fmla="*/ 171 w 213"/>
                <a:gd name="T85" fmla="*/ 12 h 611"/>
                <a:gd name="T86" fmla="*/ 171 w 213"/>
                <a:gd name="T87" fmla="*/ 12 h 611"/>
                <a:gd name="T88" fmla="*/ 171 w 213"/>
                <a:gd name="T89" fmla="*/ 12 h 6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13" h="611">
                  <a:moveTo>
                    <a:pt x="171" y="12"/>
                  </a:moveTo>
                  <a:lnTo>
                    <a:pt x="159" y="24"/>
                  </a:lnTo>
                  <a:lnTo>
                    <a:pt x="153" y="36"/>
                  </a:lnTo>
                  <a:lnTo>
                    <a:pt x="128" y="60"/>
                  </a:lnTo>
                  <a:lnTo>
                    <a:pt x="110" y="83"/>
                  </a:lnTo>
                  <a:lnTo>
                    <a:pt x="86" y="119"/>
                  </a:lnTo>
                  <a:lnTo>
                    <a:pt x="68" y="167"/>
                  </a:lnTo>
                  <a:lnTo>
                    <a:pt x="68" y="221"/>
                  </a:lnTo>
                  <a:lnTo>
                    <a:pt x="68" y="227"/>
                  </a:lnTo>
                  <a:lnTo>
                    <a:pt x="68" y="233"/>
                  </a:lnTo>
                  <a:lnTo>
                    <a:pt x="68" y="239"/>
                  </a:lnTo>
                  <a:lnTo>
                    <a:pt x="68" y="245"/>
                  </a:lnTo>
                  <a:lnTo>
                    <a:pt x="68" y="251"/>
                  </a:lnTo>
                  <a:lnTo>
                    <a:pt x="68" y="251"/>
                  </a:lnTo>
                  <a:lnTo>
                    <a:pt x="68" y="257"/>
                  </a:lnTo>
                  <a:lnTo>
                    <a:pt x="68" y="269"/>
                  </a:lnTo>
                  <a:lnTo>
                    <a:pt x="74" y="287"/>
                  </a:lnTo>
                  <a:lnTo>
                    <a:pt x="80" y="305"/>
                  </a:lnTo>
                  <a:lnTo>
                    <a:pt x="86" y="311"/>
                  </a:lnTo>
                  <a:lnTo>
                    <a:pt x="86" y="311"/>
                  </a:lnTo>
                  <a:lnTo>
                    <a:pt x="92" y="317"/>
                  </a:lnTo>
                  <a:lnTo>
                    <a:pt x="92" y="323"/>
                  </a:lnTo>
                  <a:lnTo>
                    <a:pt x="92" y="323"/>
                  </a:lnTo>
                  <a:lnTo>
                    <a:pt x="24" y="437"/>
                  </a:lnTo>
                  <a:lnTo>
                    <a:pt x="18" y="471"/>
                  </a:lnTo>
                  <a:lnTo>
                    <a:pt x="0" y="547"/>
                  </a:lnTo>
                  <a:lnTo>
                    <a:pt x="50" y="611"/>
                  </a:lnTo>
                  <a:lnTo>
                    <a:pt x="114" y="611"/>
                  </a:lnTo>
                  <a:lnTo>
                    <a:pt x="104" y="555"/>
                  </a:lnTo>
                  <a:lnTo>
                    <a:pt x="120" y="515"/>
                  </a:lnTo>
                  <a:lnTo>
                    <a:pt x="150" y="449"/>
                  </a:lnTo>
                  <a:lnTo>
                    <a:pt x="166" y="377"/>
                  </a:lnTo>
                  <a:lnTo>
                    <a:pt x="156" y="295"/>
                  </a:lnTo>
                  <a:lnTo>
                    <a:pt x="170" y="203"/>
                  </a:lnTo>
                  <a:lnTo>
                    <a:pt x="212" y="95"/>
                  </a:lnTo>
                  <a:lnTo>
                    <a:pt x="213" y="0"/>
                  </a:lnTo>
                  <a:lnTo>
                    <a:pt x="207" y="0"/>
                  </a:lnTo>
                  <a:lnTo>
                    <a:pt x="201" y="0"/>
                  </a:lnTo>
                  <a:lnTo>
                    <a:pt x="195" y="0"/>
                  </a:lnTo>
                  <a:lnTo>
                    <a:pt x="189" y="0"/>
                  </a:lnTo>
                  <a:lnTo>
                    <a:pt x="183" y="6"/>
                  </a:lnTo>
                  <a:lnTo>
                    <a:pt x="177" y="6"/>
                  </a:lnTo>
                  <a:lnTo>
                    <a:pt x="171" y="12"/>
                  </a:lnTo>
                  <a:lnTo>
                    <a:pt x="171" y="12"/>
                  </a:lnTo>
                  <a:lnTo>
                    <a:pt x="171" y="12"/>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201738" name="Freeform 10"/>
            <p:cNvSpPr>
              <a:spLocks/>
            </p:cNvSpPr>
            <p:nvPr/>
          </p:nvSpPr>
          <p:spPr bwMode="ltGray">
            <a:xfrm>
              <a:off x="4292" y="3936"/>
              <a:ext cx="167" cy="384"/>
            </a:xfrm>
            <a:custGeom>
              <a:avLst/>
              <a:gdLst>
                <a:gd name="T0" fmla="*/ 149 w 167"/>
                <a:gd name="T1" fmla="*/ 60 h 384"/>
                <a:gd name="T2" fmla="*/ 119 w 167"/>
                <a:gd name="T3" fmla="*/ 30 h 384"/>
                <a:gd name="T4" fmla="*/ 89 w 167"/>
                <a:gd name="T5" fmla="*/ 12 h 384"/>
                <a:gd name="T6" fmla="*/ 59 w 167"/>
                <a:gd name="T7" fmla="*/ 0 h 384"/>
                <a:gd name="T8" fmla="*/ 54 w 167"/>
                <a:gd name="T9" fmla="*/ 70 h 384"/>
                <a:gd name="T10" fmla="*/ 46 w 167"/>
                <a:gd name="T11" fmla="*/ 112 h 384"/>
                <a:gd name="T12" fmla="*/ 52 w 167"/>
                <a:gd name="T13" fmla="*/ 168 h 384"/>
                <a:gd name="T14" fmla="*/ 24 w 167"/>
                <a:gd name="T15" fmla="*/ 194 h 384"/>
                <a:gd name="T16" fmla="*/ 16 w 167"/>
                <a:gd name="T17" fmla="*/ 258 h 384"/>
                <a:gd name="T18" fmla="*/ 2 w 167"/>
                <a:gd name="T19" fmla="*/ 300 h 384"/>
                <a:gd name="T20" fmla="*/ 0 w 167"/>
                <a:gd name="T21" fmla="*/ 352 h 384"/>
                <a:gd name="T22" fmla="*/ 47 w 167"/>
                <a:gd name="T23" fmla="*/ 384 h 384"/>
                <a:gd name="T24" fmla="*/ 149 w 167"/>
                <a:gd name="T25" fmla="*/ 384 h 384"/>
                <a:gd name="T26" fmla="*/ 134 w 167"/>
                <a:gd name="T27" fmla="*/ 350 h 384"/>
                <a:gd name="T28" fmla="*/ 104 w 167"/>
                <a:gd name="T29" fmla="*/ 324 h 384"/>
                <a:gd name="T30" fmla="*/ 138 w 167"/>
                <a:gd name="T31" fmla="*/ 274 h 384"/>
                <a:gd name="T32" fmla="*/ 122 w 167"/>
                <a:gd name="T33" fmla="*/ 220 h 384"/>
                <a:gd name="T34" fmla="*/ 132 w 167"/>
                <a:gd name="T35" fmla="*/ 186 h 384"/>
                <a:gd name="T36" fmla="*/ 140 w 167"/>
                <a:gd name="T37" fmla="*/ 154 h 384"/>
                <a:gd name="T38" fmla="*/ 167 w 167"/>
                <a:gd name="T39" fmla="*/ 90 h 384"/>
                <a:gd name="T40" fmla="*/ 149 w 167"/>
                <a:gd name="T41" fmla="*/ 60 h 384"/>
                <a:gd name="T42" fmla="*/ 149 w 167"/>
                <a:gd name="T43" fmla="*/ 60 h 384"/>
                <a:gd name="T44" fmla="*/ 149 w 167"/>
                <a:gd name="T45" fmla="*/ 6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7" h="384">
                  <a:moveTo>
                    <a:pt x="149" y="60"/>
                  </a:moveTo>
                  <a:lnTo>
                    <a:pt x="119" y="30"/>
                  </a:lnTo>
                  <a:lnTo>
                    <a:pt x="89" y="12"/>
                  </a:lnTo>
                  <a:lnTo>
                    <a:pt x="59" y="0"/>
                  </a:lnTo>
                  <a:lnTo>
                    <a:pt x="54" y="70"/>
                  </a:lnTo>
                  <a:lnTo>
                    <a:pt x="46" y="112"/>
                  </a:lnTo>
                  <a:lnTo>
                    <a:pt x="52" y="168"/>
                  </a:lnTo>
                  <a:lnTo>
                    <a:pt x="24" y="194"/>
                  </a:lnTo>
                  <a:lnTo>
                    <a:pt x="16" y="258"/>
                  </a:lnTo>
                  <a:lnTo>
                    <a:pt x="2" y="300"/>
                  </a:lnTo>
                  <a:lnTo>
                    <a:pt x="0" y="352"/>
                  </a:lnTo>
                  <a:lnTo>
                    <a:pt x="47" y="384"/>
                  </a:lnTo>
                  <a:lnTo>
                    <a:pt x="149" y="384"/>
                  </a:lnTo>
                  <a:lnTo>
                    <a:pt x="134" y="350"/>
                  </a:lnTo>
                  <a:lnTo>
                    <a:pt x="104" y="324"/>
                  </a:lnTo>
                  <a:lnTo>
                    <a:pt x="138" y="274"/>
                  </a:lnTo>
                  <a:lnTo>
                    <a:pt x="122" y="220"/>
                  </a:lnTo>
                  <a:lnTo>
                    <a:pt x="132" y="186"/>
                  </a:lnTo>
                  <a:lnTo>
                    <a:pt x="140" y="154"/>
                  </a:lnTo>
                  <a:lnTo>
                    <a:pt x="167" y="90"/>
                  </a:lnTo>
                  <a:lnTo>
                    <a:pt x="149" y="60"/>
                  </a:lnTo>
                  <a:lnTo>
                    <a:pt x="149" y="60"/>
                  </a:lnTo>
                  <a:lnTo>
                    <a:pt x="149" y="60"/>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201739" name="Freeform 11"/>
            <p:cNvSpPr>
              <a:spLocks/>
            </p:cNvSpPr>
            <p:nvPr/>
          </p:nvSpPr>
          <p:spPr bwMode="ltGray">
            <a:xfrm>
              <a:off x="4100" y="4020"/>
              <a:ext cx="166" cy="300"/>
            </a:xfrm>
            <a:custGeom>
              <a:avLst/>
              <a:gdLst>
                <a:gd name="T0" fmla="*/ 136 w 166"/>
                <a:gd name="T1" fmla="*/ 12 h 300"/>
                <a:gd name="T2" fmla="*/ 100 w 166"/>
                <a:gd name="T3" fmla="*/ 0 h 300"/>
                <a:gd name="T4" fmla="*/ 78 w 166"/>
                <a:gd name="T5" fmla="*/ 64 h 300"/>
                <a:gd name="T6" fmla="*/ 70 w 166"/>
                <a:gd name="T7" fmla="*/ 126 h 300"/>
                <a:gd name="T8" fmla="*/ 46 w 166"/>
                <a:gd name="T9" fmla="*/ 184 h 300"/>
                <a:gd name="T10" fmla="*/ 58 w 166"/>
                <a:gd name="T11" fmla="*/ 232 h 300"/>
                <a:gd name="T12" fmla="*/ 38 w 166"/>
                <a:gd name="T13" fmla="*/ 268 h 300"/>
                <a:gd name="T14" fmla="*/ 0 w 166"/>
                <a:gd name="T15" fmla="*/ 300 h 300"/>
                <a:gd name="T16" fmla="*/ 160 w 166"/>
                <a:gd name="T17" fmla="*/ 300 h 300"/>
                <a:gd name="T18" fmla="*/ 136 w 166"/>
                <a:gd name="T19" fmla="*/ 272 h 300"/>
                <a:gd name="T20" fmla="*/ 98 w 166"/>
                <a:gd name="T21" fmla="*/ 234 h 300"/>
                <a:gd name="T22" fmla="*/ 130 w 166"/>
                <a:gd name="T23" fmla="*/ 188 h 300"/>
                <a:gd name="T24" fmla="*/ 138 w 166"/>
                <a:gd name="T25" fmla="*/ 134 h 300"/>
                <a:gd name="T26" fmla="*/ 144 w 166"/>
                <a:gd name="T27" fmla="*/ 94 h 300"/>
                <a:gd name="T28" fmla="*/ 164 w 166"/>
                <a:gd name="T29" fmla="*/ 60 h 300"/>
                <a:gd name="T30" fmla="*/ 166 w 166"/>
                <a:gd name="T31" fmla="*/ 0 h 300"/>
                <a:gd name="T32" fmla="*/ 136 w 166"/>
                <a:gd name="T33" fmla="*/ 12 h 300"/>
                <a:gd name="T34" fmla="*/ 136 w 166"/>
                <a:gd name="T35" fmla="*/ 12 h 300"/>
                <a:gd name="T36" fmla="*/ 136 w 166"/>
                <a:gd name="T37" fmla="*/ 12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6" h="300">
                  <a:moveTo>
                    <a:pt x="136" y="12"/>
                  </a:moveTo>
                  <a:lnTo>
                    <a:pt x="100" y="0"/>
                  </a:lnTo>
                  <a:lnTo>
                    <a:pt x="78" y="64"/>
                  </a:lnTo>
                  <a:lnTo>
                    <a:pt x="70" y="126"/>
                  </a:lnTo>
                  <a:lnTo>
                    <a:pt x="46" y="184"/>
                  </a:lnTo>
                  <a:lnTo>
                    <a:pt x="58" y="232"/>
                  </a:lnTo>
                  <a:lnTo>
                    <a:pt x="38" y="268"/>
                  </a:lnTo>
                  <a:lnTo>
                    <a:pt x="0" y="300"/>
                  </a:lnTo>
                  <a:lnTo>
                    <a:pt x="160" y="300"/>
                  </a:lnTo>
                  <a:lnTo>
                    <a:pt x="136" y="272"/>
                  </a:lnTo>
                  <a:lnTo>
                    <a:pt x="98" y="234"/>
                  </a:lnTo>
                  <a:lnTo>
                    <a:pt x="130" y="188"/>
                  </a:lnTo>
                  <a:lnTo>
                    <a:pt x="138" y="134"/>
                  </a:lnTo>
                  <a:lnTo>
                    <a:pt x="144" y="94"/>
                  </a:lnTo>
                  <a:lnTo>
                    <a:pt x="164" y="60"/>
                  </a:lnTo>
                  <a:lnTo>
                    <a:pt x="166" y="0"/>
                  </a:lnTo>
                  <a:lnTo>
                    <a:pt x="136" y="12"/>
                  </a:lnTo>
                  <a:lnTo>
                    <a:pt x="136" y="12"/>
                  </a:lnTo>
                  <a:lnTo>
                    <a:pt x="136" y="12"/>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201740" name="Freeform 12"/>
            <p:cNvSpPr>
              <a:spLocks/>
            </p:cNvSpPr>
            <p:nvPr/>
          </p:nvSpPr>
          <p:spPr bwMode="ltGray">
            <a:xfrm>
              <a:off x="3910" y="4038"/>
              <a:ext cx="237" cy="282"/>
            </a:xfrm>
            <a:custGeom>
              <a:avLst/>
              <a:gdLst>
                <a:gd name="T0" fmla="*/ 201 w 237"/>
                <a:gd name="T1" fmla="*/ 0 h 282"/>
                <a:gd name="T2" fmla="*/ 183 w 237"/>
                <a:gd name="T3" fmla="*/ 0 h 282"/>
                <a:gd name="T4" fmla="*/ 158 w 237"/>
                <a:gd name="T5" fmla="*/ 50 h 282"/>
                <a:gd name="T6" fmla="*/ 148 w 237"/>
                <a:gd name="T7" fmla="*/ 92 h 282"/>
                <a:gd name="T8" fmla="*/ 120 w 237"/>
                <a:gd name="T9" fmla="*/ 144 h 282"/>
                <a:gd name="T10" fmla="*/ 82 w 237"/>
                <a:gd name="T11" fmla="*/ 182 h 282"/>
                <a:gd name="T12" fmla="*/ 60 w 237"/>
                <a:gd name="T13" fmla="*/ 232 h 282"/>
                <a:gd name="T14" fmla="*/ 0 w 237"/>
                <a:gd name="T15" fmla="*/ 282 h 282"/>
                <a:gd name="T16" fmla="*/ 128 w 237"/>
                <a:gd name="T17" fmla="*/ 282 h 282"/>
                <a:gd name="T18" fmla="*/ 154 w 237"/>
                <a:gd name="T19" fmla="*/ 254 h 282"/>
                <a:gd name="T20" fmla="*/ 158 w 237"/>
                <a:gd name="T21" fmla="*/ 196 h 282"/>
                <a:gd name="T22" fmla="*/ 188 w 237"/>
                <a:gd name="T23" fmla="*/ 148 h 282"/>
                <a:gd name="T24" fmla="*/ 196 w 237"/>
                <a:gd name="T25" fmla="*/ 70 h 282"/>
                <a:gd name="T26" fmla="*/ 237 w 237"/>
                <a:gd name="T27" fmla="*/ 0 h 282"/>
                <a:gd name="T28" fmla="*/ 201 w 237"/>
                <a:gd name="T29" fmla="*/ 0 h 282"/>
                <a:gd name="T30" fmla="*/ 201 w 237"/>
                <a:gd name="T31" fmla="*/ 0 h 282"/>
                <a:gd name="T32" fmla="*/ 201 w 237"/>
                <a:gd name="T33" fmla="*/ 0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7" h="282">
                  <a:moveTo>
                    <a:pt x="201" y="0"/>
                  </a:moveTo>
                  <a:lnTo>
                    <a:pt x="183" y="0"/>
                  </a:lnTo>
                  <a:lnTo>
                    <a:pt x="158" y="50"/>
                  </a:lnTo>
                  <a:lnTo>
                    <a:pt x="148" y="92"/>
                  </a:lnTo>
                  <a:lnTo>
                    <a:pt x="120" y="144"/>
                  </a:lnTo>
                  <a:lnTo>
                    <a:pt x="82" y="182"/>
                  </a:lnTo>
                  <a:lnTo>
                    <a:pt x="60" y="232"/>
                  </a:lnTo>
                  <a:lnTo>
                    <a:pt x="0" y="282"/>
                  </a:lnTo>
                  <a:lnTo>
                    <a:pt x="128" y="282"/>
                  </a:lnTo>
                  <a:lnTo>
                    <a:pt x="154" y="254"/>
                  </a:lnTo>
                  <a:lnTo>
                    <a:pt x="158" y="196"/>
                  </a:lnTo>
                  <a:lnTo>
                    <a:pt x="188" y="148"/>
                  </a:lnTo>
                  <a:lnTo>
                    <a:pt x="196" y="70"/>
                  </a:lnTo>
                  <a:lnTo>
                    <a:pt x="237" y="0"/>
                  </a:lnTo>
                  <a:lnTo>
                    <a:pt x="201" y="0"/>
                  </a:lnTo>
                  <a:lnTo>
                    <a:pt x="201" y="0"/>
                  </a:lnTo>
                  <a:lnTo>
                    <a:pt x="201" y="0"/>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201741" name="Freeform 13"/>
            <p:cNvSpPr>
              <a:spLocks/>
            </p:cNvSpPr>
            <p:nvPr/>
          </p:nvSpPr>
          <p:spPr bwMode="ltGray">
            <a:xfrm>
              <a:off x="3674" y="4086"/>
              <a:ext cx="196" cy="234"/>
            </a:xfrm>
            <a:custGeom>
              <a:avLst/>
              <a:gdLst>
                <a:gd name="T0" fmla="*/ 167 w 196"/>
                <a:gd name="T1" fmla="*/ 54 h 234"/>
                <a:gd name="T2" fmla="*/ 113 w 196"/>
                <a:gd name="T3" fmla="*/ 24 h 234"/>
                <a:gd name="T4" fmla="*/ 83 w 196"/>
                <a:gd name="T5" fmla="*/ 0 h 234"/>
                <a:gd name="T6" fmla="*/ 80 w 196"/>
                <a:gd name="T7" fmla="*/ 62 h 234"/>
                <a:gd name="T8" fmla="*/ 58 w 196"/>
                <a:gd name="T9" fmla="*/ 100 h 234"/>
                <a:gd name="T10" fmla="*/ 54 w 196"/>
                <a:gd name="T11" fmla="*/ 160 h 234"/>
                <a:gd name="T12" fmla="*/ 36 w 196"/>
                <a:gd name="T13" fmla="*/ 202 h 234"/>
                <a:gd name="T14" fmla="*/ 0 w 196"/>
                <a:gd name="T15" fmla="*/ 234 h 234"/>
                <a:gd name="T16" fmla="*/ 146 w 196"/>
                <a:gd name="T17" fmla="*/ 234 h 234"/>
                <a:gd name="T18" fmla="*/ 170 w 196"/>
                <a:gd name="T19" fmla="*/ 198 h 234"/>
                <a:gd name="T20" fmla="*/ 158 w 196"/>
                <a:gd name="T21" fmla="*/ 138 h 234"/>
                <a:gd name="T22" fmla="*/ 196 w 196"/>
                <a:gd name="T23" fmla="*/ 100 h 234"/>
                <a:gd name="T24" fmla="*/ 191 w 196"/>
                <a:gd name="T25" fmla="*/ 54 h 234"/>
                <a:gd name="T26" fmla="*/ 167 w 196"/>
                <a:gd name="T27" fmla="*/ 54 h 234"/>
                <a:gd name="T28" fmla="*/ 167 w 196"/>
                <a:gd name="T29" fmla="*/ 54 h 234"/>
                <a:gd name="T30" fmla="*/ 167 w 196"/>
                <a:gd name="T31" fmla="*/ 54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6" h="234">
                  <a:moveTo>
                    <a:pt x="167" y="54"/>
                  </a:moveTo>
                  <a:lnTo>
                    <a:pt x="113" y="24"/>
                  </a:lnTo>
                  <a:lnTo>
                    <a:pt x="83" y="0"/>
                  </a:lnTo>
                  <a:lnTo>
                    <a:pt x="80" y="62"/>
                  </a:lnTo>
                  <a:lnTo>
                    <a:pt x="58" y="100"/>
                  </a:lnTo>
                  <a:lnTo>
                    <a:pt x="54" y="160"/>
                  </a:lnTo>
                  <a:lnTo>
                    <a:pt x="36" y="202"/>
                  </a:lnTo>
                  <a:lnTo>
                    <a:pt x="0" y="234"/>
                  </a:lnTo>
                  <a:lnTo>
                    <a:pt x="146" y="234"/>
                  </a:lnTo>
                  <a:lnTo>
                    <a:pt x="170" y="198"/>
                  </a:lnTo>
                  <a:lnTo>
                    <a:pt x="158" y="138"/>
                  </a:lnTo>
                  <a:lnTo>
                    <a:pt x="196" y="100"/>
                  </a:lnTo>
                  <a:lnTo>
                    <a:pt x="191" y="54"/>
                  </a:lnTo>
                  <a:lnTo>
                    <a:pt x="167" y="54"/>
                  </a:lnTo>
                  <a:lnTo>
                    <a:pt x="167" y="54"/>
                  </a:lnTo>
                  <a:lnTo>
                    <a:pt x="167" y="54"/>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201742" name="Freeform 14"/>
            <p:cNvSpPr>
              <a:spLocks/>
            </p:cNvSpPr>
            <p:nvPr/>
          </p:nvSpPr>
          <p:spPr bwMode="ltGray">
            <a:xfrm>
              <a:off x="3476" y="4068"/>
              <a:ext cx="190" cy="252"/>
            </a:xfrm>
            <a:custGeom>
              <a:avLst/>
              <a:gdLst>
                <a:gd name="T0" fmla="*/ 190 w 190"/>
                <a:gd name="T1" fmla="*/ 0 h 252"/>
                <a:gd name="T2" fmla="*/ 166 w 190"/>
                <a:gd name="T3" fmla="*/ 0 h 252"/>
                <a:gd name="T4" fmla="*/ 158 w 190"/>
                <a:gd name="T5" fmla="*/ 38 h 252"/>
                <a:gd name="T6" fmla="*/ 138 w 190"/>
                <a:gd name="T7" fmla="*/ 120 h 252"/>
                <a:gd name="T8" fmla="*/ 94 w 190"/>
                <a:gd name="T9" fmla="*/ 180 h 252"/>
                <a:gd name="T10" fmla="*/ 62 w 190"/>
                <a:gd name="T11" fmla="*/ 234 h 252"/>
                <a:gd name="T12" fmla="*/ 0 w 190"/>
                <a:gd name="T13" fmla="*/ 252 h 252"/>
                <a:gd name="T14" fmla="*/ 128 w 190"/>
                <a:gd name="T15" fmla="*/ 252 h 252"/>
                <a:gd name="T16" fmla="*/ 142 w 190"/>
                <a:gd name="T17" fmla="*/ 188 h 252"/>
                <a:gd name="T18" fmla="*/ 186 w 190"/>
                <a:gd name="T19" fmla="*/ 90 h 252"/>
                <a:gd name="T20" fmla="*/ 190 w 190"/>
                <a:gd name="T21" fmla="*/ 38 h 252"/>
                <a:gd name="T22" fmla="*/ 190 w 190"/>
                <a:gd name="T23" fmla="*/ 0 h 252"/>
                <a:gd name="T24" fmla="*/ 190 w 190"/>
                <a:gd name="T25" fmla="*/ 0 h 252"/>
                <a:gd name="T26" fmla="*/ 190 w 190"/>
                <a:gd name="T27" fmla="*/ 0 h 252"/>
                <a:gd name="T28" fmla="*/ 190 w 190"/>
                <a:gd name="T29"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 h="252">
                  <a:moveTo>
                    <a:pt x="190" y="0"/>
                  </a:moveTo>
                  <a:lnTo>
                    <a:pt x="166" y="0"/>
                  </a:lnTo>
                  <a:lnTo>
                    <a:pt x="158" y="38"/>
                  </a:lnTo>
                  <a:lnTo>
                    <a:pt x="138" y="120"/>
                  </a:lnTo>
                  <a:lnTo>
                    <a:pt x="94" y="180"/>
                  </a:lnTo>
                  <a:lnTo>
                    <a:pt x="62" y="234"/>
                  </a:lnTo>
                  <a:lnTo>
                    <a:pt x="0" y="252"/>
                  </a:lnTo>
                  <a:lnTo>
                    <a:pt x="128" y="252"/>
                  </a:lnTo>
                  <a:lnTo>
                    <a:pt x="142" y="188"/>
                  </a:lnTo>
                  <a:lnTo>
                    <a:pt x="186" y="90"/>
                  </a:lnTo>
                  <a:lnTo>
                    <a:pt x="190" y="38"/>
                  </a:lnTo>
                  <a:lnTo>
                    <a:pt x="190" y="0"/>
                  </a:lnTo>
                  <a:lnTo>
                    <a:pt x="190" y="0"/>
                  </a:lnTo>
                  <a:lnTo>
                    <a:pt x="190" y="0"/>
                  </a:lnTo>
                  <a:lnTo>
                    <a:pt x="190" y="0"/>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201743" name="Freeform 15"/>
            <p:cNvSpPr>
              <a:spLocks/>
            </p:cNvSpPr>
            <p:nvPr/>
          </p:nvSpPr>
          <p:spPr bwMode="ltGray">
            <a:xfrm>
              <a:off x="3170" y="4188"/>
              <a:ext cx="230" cy="132"/>
            </a:xfrm>
            <a:custGeom>
              <a:avLst/>
              <a:gdLst>
                <a:gd name="T0" fmla="*/ 197 w 230"/>
                <a:gd name="T1" fmla="*/ 0 h 132"/>
                <a:gd name="T2" fmla="*/ 191 w 230"/>
                <a:gd name="T3" fmla="*/ 0 h 132"/>
                <a:gd name="T4" fmla="*/ 185 w 230"/>
                <a:gd name="T5" fmla="*/ 0 h 132"/>
                <a:gd name="T6" fmla="*/ 173 w 230"/>
                <a:gd name="T7" fmla="*/ 0 h 132"/>
                <a:gd name="T8" fmla="*/ 161 w 230"/>
                <a:gd name="T9" fmla="*/ 0 h 132"/>
                <a:gd name="T10" fmla="*/ 155 w 230"/>
                <a:gd name="T11" fmla="*/ 0 h 132"/>
                <a:gd name="T12" fmla="*/ 138 w 230"/>
                <a:gd name="T13" fmla="*/ 6 h 132"/>
                <a:gd name="T14" fmla="*/ 132 w 230"/>
                <a:gd name="T15" fmla="*/ 6 h 132"/>
                <a:gd name="T16" fmla="*/ 35 w 230"/>
                <a:gd name="T17" fmla="*/ 18 h 132"/>
                <a:gd name="T18" fmla="*/ 11 w 230"/>
                <a:gd name="T19" fmla="*/ 30 h 132"/>
                <a:gd name="T20" fmla="*/ 23 w 230"/>
                <a:gd name="T21" fmla="*/ 54 h 132"/>
                <a:gd name="T22" fmla="*/ 0 w 230"/>
                <a:gd name="T23" fmla="*/ 100 h 132"/>
                <a:gd name="T24" fmla="*/ 0 w 230"/>
                <a:gd name="T25" fmla="*/ 132 h 132"/>
                <a:gd name="T26" fmla="*/ 162 w 230"/>
                <a:gd name="T27" fmla="*/ 132 h 132"/>
                <a:gd name="T28" fmla="*/ 204 w 230"/>
                <a:gd name="T29" fmla="*/ 88 h 132"/>
                <a:gd name="T30" fmla="*/ 230 w 230"/>
                <a:gd name="T31" fmla="*/ 46 h 132"/>
                <a:gd name="T32" fmla="*/ 214 w 230"/>
                <a:gd name="T33" fmla="*/ 24 h 132"/>
                <a:gd name="T34" fmla="*/ 215 w 230"/>
                <a:gd name="T35" fmla="*/ 0 h 132"/>
                <a:gd name="T36" fmla="*/ 209 w 230"/>
                <a:gd name="T37" fmla="*/ 0 h 132"/>
                <a:gd name="T38" fmla="*/ 203 w 230"/>
                <a:gd name="T39" fmla="*/ 0 h 132"/>
                <a:gd name="T40" fmla="*/ 203 w 230"/>
                <a:gd name="T41" fmla="*/ 0 h 132"/>
                <a:gd name="T42" fmla="*/ 197 w 230"/>
                <a:gd name="T43" fmla="*/ 0 h 132"/>
                <a:gd name="T44" fmla="*/ 197 w 230"/>
                <a:gd name="T45" fmla="*/ 0 h 132"/>
                <a:gd name="T46" fmla="*/ 197 w 230"/>
                <a:gd name="T47" fmla="*/ 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30" h="132">
                  <a:moveTo>
                    <a:pt x="197" y="0"/>
                  </a:moveTo>
                  <a:lnTo>
                    <a:pt x="191" y="0"/>
                  </a:lnTo>
                  <a:lnTo>
                    <a:pt x="185" y="0"/>
                  </a:lnTo>
                  <a:lnTo>
                    <a:pt x="173" y="0"/>
                  </a:lnTo>
                  <a:lnTo>
                    <a:pt x="161" y="0"/>
                  </a:lnTo>
                  <a:lnTo>
                    <a:pt x="155" y="0"/>
                  </a:lnTo>
                  <a:lnTo>
                    <a:pt x="138" y="6"/>
                  </a:lnTo>
                  <a:lnTo>
                    <a:pt x="132" y="6"/>
                  </a:lnTo>
                  <a:lnTo>
                    <a:pt x="35" y="18"/>
                  </a:lnTo>
                  <a:lnTo>
                    <a:pt x="11" y="30"/>
                  </a:lnTo>
                  <a:lnTo>
                    <a:pt x="23" y="54"/>
                  </a:lnTo>
                  <a:lnTo>
                    <a:pt x="0" y="100"/>
                  </a:lnTo>
                  <a:lnTo>
                    <a:pt x="0" y="132"/>
                  </a:lnTo>
                  <a:lnTo>
                    <a:pt x="162" y="132"/>
                  </a:lnTo>
                  <a:lnTo>
                    <a:pt x="204" y="88"/>
                  </a:lnTo>
                  <a:lnTo>
                    <a:pt x="230" y="46"/>
                  </a:lnTo>
                  <a:lnTo>
                    <a:pt x="214" y="24"/>
                  </a:lnTo>
                  <a:lnTo>
                    <a:pt x="215" y="0"/>
                  </a:lnTo>
                  <a:lnTo>
                    <a:pt x="209" y="0"/>
                  </a:lnTo>
                  <a:lnTo>
                    <a:pt x="203" y="0"/>
                  </a:lnTo>
                  <a:lnTo>
                    <a:pt x="203" y="0"/>
                  </a:lnTo>
                  <a:lnTo>
                    <a:pt x="197" y="0"/>
                  </a:lnTo>
                  <a:lnTo>
                    <a:pt x="197" y="0"/>
                  </a:lnTo>
                  <a:lnTo>
                    <a:pt x="197" y="0"/>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201744" name="Freeform 16"/>
            <p:cNvSpPr>
              <a:spLocks/>
            </p:cNvSpPr>
            <p:nvPr/>
          </p:nvSpPr>
          <p:spPr bwMode="ltGray">
            <a:xfrm>
              <a:off x="3044" y="4218"/>
              <a:ext cx="89" cy="102"/>
            </a:xfrm>
            <a:custGeom>
              <a:avLst/>
              <a:gdLst>
                <a:gd name="T0" fmla="*/ 71 w 89"/>
                <a:gd name="T1" fmla="*/ 0 h 102"/>
                <a:gd name="T2" fmla="*/ 66 w 89"/>
                <a:gd name="T3" fmla="*/ 48 h 102"/>
                <a:gd name="T4" fmla="*/ 30 w 89"/>
                <a:gd name="T5" fmla="*/ 72 h 102"/>
                <a:gd name="T6" fmla="*/ 0 w 89"/>
                <a:gd name="T7" fmla="*/ 102 h 102"/>
                <a:gd name="T8" fmla="*/ 66 w 89"/>
                <a:gd name="T9" fmla="*/ 102 h 102"/>
                <a:gd name="T10" fmla="*/ 88 w 89"/>
                <a:gd name="T11" fmla="*/ 56 h 102"/>
                <a:gd name="T12" fmla="*/ 89 w 89"/>
                <a:gd name="T13" fmla="*/ 6 h 102"/>
                <a:gd name="T14" fmla="*/ 71 w 89"/>
                <a:gd name="T15" fmla="*/ 0 h 102"/>
                <a:gd name="T16" fmla="*/ 71 w 89"/>
                <a:gd name="T17" fmla="*/ 0 h 102"/>
                <a:gd name="T18" fmla="*/ 71 w 89"/>
                <a:gd name="T19"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 h="102">
                  <a:moveTo>
                    <a:pt x="71" y="0"/>
                  </a:moveTo>
                  <a:lnTo>
                    <a:pt x="66" y="48"/>
                  </a:lnTo>
                  <a:lnTo>
                    <a:pt x="30" y="72"/>
                  </a:lnTo>
                  <a:lnTo>
                    <a:pt x="0" y="102"/>
                  </a:lnTo>
                  <a:lnTo>
                    <a:pt x="66" y="102"/>
                  </a:lnTo>
                  <a:lnTo>
                    <a:pt x="88" y="56"/>
                  </a:lnTo>
                  <a:lnTo>
                    <a:pt x="89" y="6"/>
                  </a:lnTo>
                  <a:lnTo>
                    <a:pt x="71" y="0"/>
                  </a:lnTo>
                  <a:lnTo>
                    <a:pt x="71" y="0"/>
                  </a:lnTo>
                  <a:lnTo>
                    <a:pt x="71" y="0"/>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sp>
          <p:nvSpPr>
            <p:cNvPr id="201745" name="Freeform 17"/>
            <p:cNvSpPr>
              <a:spLocks/>
            </p:cNvSpPr>
            <p:nvPr/>
          </p:nvSpPr>
          <p:spPr bwMode="ltGray">
            <a:xfrm>
              <a:off x="5482" y="3367"/>
              <a:ext cx="278" cy="953"/>
            </a:xfrm>
            <a:custGeom>
              <a:avLst/>
              <a:gdLst>
                <a:gd name="T0" fmla="*/ 278 w 278"/>
                <a:gd name="T1" fmla="*/ 24 h 953"/>
                <a:gd name="T2" fmla="*/ 272 w 278"/>
                <a:gd name="T3" fmla="*/ 24 h 953"/>
                <a:gd name="T4" fmla="*/ 272 w 278"/>
                <a:gd name="T5" fmla="*/ 18 h 953"/>
                <a:gd name="T6" fmla="*/ 266 w 278"/>
                <a:gd name="T7" fmla="*/ 18 h 953"/>
                <a:gd name="T8" fmla="*/ 254 w 278"/>
                <a:gd name="T9" fmla="*/ 12 h 953"/>
                <a:gd name="T10" fmla="*/ 236 w 278"/>
                <a:gd name="T11" fmla="*/ 6 h 953"/>
                <a:gd name="T12" fmla="*/ 212 w 278"/>
                <a:gd name="T13" fmla="*/ 0 h 953"/>
                <a:gd name="T14" fmla="*/ 206 w 278"/>
                <a:gd name="T15" fmla="*/ 6 h 953"/>
                <a:gd name="T16" fmla="*/ 198 w 278"/>
                <a:gd name="T17" fmla="*/ 129 h 953"/>
                <a:gd name="T18" fmla="*/ 184 w 278"/>
                <a:gd name="T19" fmla="*/ 209 h 953"/>
                <a:gd name="T20" fmla="*/ 182 w 278"/>
                <a:gd name="T21" fmla="*/ 249 h 953"/>
                <a:gd name="T22" fmla="*/ 200 w 278"/>
                <a:gd name="T23" fmla="*/ 339 h 953"/>
                <a:gd name="T24" fmla="*/ 186 w 278"/>
                <a:gd name="T25" fmla="*/ 481 h 953"/>
                <a:gd name="T26" fmla="*/ 176 w 278"/>
                <a:gd name="T27" fmla="*/ 521 h 953"/>
                <a:gd name="T28" fmla="*/ 156 w 278"/>
                <a:gd name="T29" fmla="*/ 601 h 953"/>
                <a:gd name="T30" fmla="*/ 172 w 278"/>
                <a:gd name="T31" fmla="*/ 681 h 953"/>
                <a:gd name="T32" fmla="*/ 138 w 278"/>
                <a:gd name="T33" fmla="*/ 765 h 953"/>
                <a:gd name="T34" fmla="*/ 96 w 278"/>
                <a:gd name="T35" fmla="*/ 847 h 953"/>
                <a:gd name="T36" fmla="*/ 50 w 278"/>
                <a:gd name="T37" fmla="*/ 899 h 953"/>
                <a:gd name="T38" fmla="*/ 0 w 278"/>
                <a:gd name="T39" fmla="*/ 953 h 953"/>
                <a:gd name="T40" fmla="*/ 278 w 278"/>
                <a:gd name="T41" fmla="*/ 953 h 953"/>
                <a:gd name="T42" fmla="*/ 278 w 278"/>
                <a:gd name="T43" fmla="*/ 24 h 953"/>
                <a:gd name="T44" fmla="*/ 278 w 278"/>
                <a:gd name="T45" fmla="*/ 24 h 953"/>
                <a:gd name="T46" fmla="*/ 278 w 278"/>
                <a:gd name="T47" fmla="*/ 24 h 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8" h="953">
                  <a:moveTo>
                    <a:pt x="278" y="24"/>
                  </a:moveTo>
                  <a:lnTo>
                    <a:pt x="272" y="24"/>
                  </a:lnTo>
                  <a:lnTo>
                    <a:pt x="272" y="18"/>
                  </a:lnTo>
                  <a:lnTo>
                    <a:pt x="266" y="18"/>
                  </a:lnTo>
                  <a:lnTo>
                    <a:pt x="254" y="12"/>
                  </a:lnTo>
                  <a:lnTo>
                    <a:pt x="236" y="6"/>
                  </a:lnTo>
                  <a:lnTo>
                    <a:pt x="212" y="0"/>
                  </a:lnTo>
                  <a:lnTo>
                    <a:pt x="206" y="6"/>
                  </a:lnTo>
                  <a:lnTo>
                    <a:pt x="198" y="129"/>
                  </a:lnTo>
                  <a:lnTo>
                    <a:pt x="184" y="209"/>
                  </a:lnTo>
                  <a:lnTo>
                    <a:pt x="182" y="249"/>
                  </a:lnTo>
                  <a:lnTo>
                    <a:pt x="200" y="339"/>
                  </a:lnTo>
                  <a:lnTo>
                    <a:pt x="186" y="481"/>
                  </a:lnTo>
                  <a:lnTo>
                    <a:pt x="176" y="521"/>
                  </a:lnTo>
                  <a:lnTo>
                    <a:pt x="156" y="601"/>
                  </a:lnTo>
                  <a:lnTo>
                    <a:pt x="172" y="681"/>
                  </a:lnTo>
                  <a:lnTo>
                    <a:pt x="138" y="765"/>
                  </a:lnTo>
                  <a:lnTo>
                    <a:pt x="96" y="847"/>
                  </a:lnTo>
                  <a:lnTo>
                    <a:pt x="50" y="899"/>
                  </a:lnTo>
                  <a:lnTo>
                    <a:pt x="0" y="953"/>
                  </a:lnTo>
                  <a:lnTo>
                    <a:pt x="278" y="953"/>
                  </a:lnTo>
                  <a:lnTo>
                    <a:pt x="278" y="24"/>
                  </a:lnTo>
                  <a:lnTo>
                    <a:pt x="278" y="24"/>
                  </a:lnTo>
                  <a:lnTo>
                    <a:pt x="278" y="24"/>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defRPr/>
              </a:pPr>
              <a:endParaRPr lang="en-GB"/>
            </a:p>
          </p:txBody>
        </p:sp>
      </p:grpSp>
      <p:sp>
        <p:nvSpPr>
          <p:cNvPr id="201746" name="Rectangle 18"/>
          <p:cNvSpPr>
            <a:spLocks noGrp="1" noChangeArrowheads="1"/>
          </p:cNvSpPr>
          <p:nvPr>
            <p:ph type="title"/>
          </p:nvPr>
        </p:nvSpPr>
        <p:spPr bwMode="auto">
          <a:xfrm>
            <a:off x="457200" y="277813"/>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p>
            <a:pPr lvl="0"/>
            <a:r>
              <a:rPr lang="en-US" smtClean="0"/>
              <a:t>Click to edit Master title style</a:t>
            </a:r>
          </a:p>
        </p:txBody>
      </p:sp>
      <p:sp>
        <p:nvSpPr>
          <p:cNvPr id="201747" name="Rectangle 19"/>
          <p:cNvSpPr>
            <a:spLocks noGrp="1" noChangeArrowheads="1"/>
          </p:cNvSpPr>
          <p:nvPr>
            <p:ph type="dt" sz="half" idx="2"/>
          </p:nvPr>
        </p:nvSpPr>
        <p:spPr bwMode="auto">
          <a:xfrm>
            <a:off x="457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1"/>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defRPr>
            </a:lvl1pPr>
          </a:lstStyle>
          <a:p>
            <a:endParaRPr lang="en-US"/>
          </a:p>
        </p:txBody>
      </p:sp>
      <p:sp>
        <p:nvSpPr>
          <p:cNvPr id="201748" name="Rectangle 20"/>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1"/>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defRPr>
            </a:lvl1pPr>
          </a:lstStyle>
          <a:p>
            <a:endParaRPr lang="en-US"/>
          </a:p>
        </p:txBody>
      </p:sp>
      <p:sp>
        <p:nvSpPr>
          <p:cNvPr id="201749" name="Rectangle 21"/>
          <p:cNvSpPr>
            <a:spLocks noGrp="1" noChangeArrowheads="1"/>
          </p:cNvSpPr>
          <p:nvPr>
            <p:ph type="sldNum" sz="quarter" idx="4"/>
          </p:nvPr>
        </p:nvSpPr>
        <p:spPr bwMode="auto">
          <a:xfrm>
            <a:off x="6553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1"/>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effectLst>
                  <a:outerShdw blurRad="38100" dist="38100" dir="2700000" algn="tl">
                    <a:srgbClr val="000000"/>
                  </a:outerShdw>
                </a:effectLst>
              </a:defRPr>
            </a:lvl1pPr>
          </a:lstStyle>
          <a:p>
            <a:fld id="{6C868D2A-5E37-47C3-B68E-6A66543317FD}" type="slidenum">
              <a:rPr lang="en-US"/>
              <a:pPr/>
              <a:t>‹#›</a:t>
            </a:fld>
            <a:endParaRPr lang="en-US"/>
          </a:p>
        </p:txBody>
      </p:sp>
      <p:sp>
        <p:nvSpPr>
          <p:cNvPr id="201750" name="Rectangle 22"/>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1"/>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2" tx1="lt1" bg2="dk1" tx2="lt2" accent1="accent1" accent2="accent2" accent3="accent3" accent4="accent4" accent5="accent5" accent6="accent6" hlink="hlink" folHlink="folHlink"/>
  <p:sldLayoutIdLst>
    <p:sldLayoutId id="2147483695" r:id="rId1"/>
    <p:sldLayoutId id="2147483694" r:id="rId2"/>
    <p:sldLayoutId id="2147483693" r:id="rId3"/>
    <p:sldLayoutId id="2147483692" r:id="rId4"/>
    <p:sldLayoutId id="2147483691" r:id="rId5"/>
    <p:sldLayoutId id="2147483690" r:id="rId6"/>
    <p:sldLayoutId id="2147483689" r:id="rId7"/>
    <p:sldLayoutId id="2147483688" r:id="rId8"/>
    <p:sldLayoutId id="2147483687" r:id="rId9"/>
    <p:sldLayoutId id="2147483686" r:id="rId10"/>
    <p:sldLayoutId id="2147483685" r:id="rId11"/>
    <p:sldLayoutId id="2147483684" r:id="rId12"/>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70000"/>
        <a:buFont typeface="Wingdings" panose="05000000000000000000" pitchFamily="2" charset="2"/>
        <a:buChar char="u"/>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anose="05000000000000000000" pitchFamily="2" charset="2"/>
        <a:buChar char="u"/>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70000"/>
        <a:buFont typeface="Wingdings" panose="05000000000000000000" pitchFamily="2" charset="2"/>
        <a:buChar char="u"/>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png"/><Relationship Id="rId18" Type="http://schemas.openxmlformats.org/officeDocument/2006/relationships/image" Target="../media/image32.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png"/><Relationship Id="rId17" Type="http://schemas.openxmlformats.org/officeDocument/2006/relationships/image" Target="../media/image31.png"/><Relationship Id="rId2" Type="http://schemas.openxmlformats.org/officeDocument/2006/relationships/notesSlide" Target="../notesSlides/notesSlide14.xml"/><Relationship Id="rId16"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5" Type="http://schemas.openxmlformats.org/officeDocument/2006/relationships/image" Target="../media/image2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 Id="rId14" Type="http://schemas.openxmlformats.org/officeDocument/2006/relationships/image" Target="../media/image28.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3.png"/><Relationship Id="rId7" Type="http://schemas.openxmlformats.org/officeDocument/2006/relationships/image" Target="../media/image30.png"/><Relationship Id="rId12"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28.png"/><Relationship Id="rId11" Type="http://schemas.openxmlformats.org/officeDocument/2006/relationships/image" Target="../media/image34.png"/><Relationship Id="rId5" Type="http://schemas.openxmlformats.org/officeDocument/2006/relationships/image" Target="../media/image27.png"/><Relationship Id="rId10" Type="http://schemas.openxmlformats.org/officeDocument/2006/relationships/image" Target="../media/image26.png"/><Relationship Id="rId4" Type="http://schemas.openxmlformats.org/officeDocument/2006/relationships/image" Target="../media/image29.png"/><Relationship Id="rId9" Type="http://schemas.openxmlformats.org/officeDocument/2006/relationships/image" Target="../media/image24.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8.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7.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20.png"/><Relationship Id="rId9" Type="http://schemas.openxmlformats.org/officeDocument/2006/relationships/image" Target="../media/image21.png"/><Relationship Id="rId14" Type="http://schemas.openxmlformats.org/officeDocument/2006/relationships/image" Target="../media/image33.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1.xml"/><Relationship Id="rId1" Type="http://schemas.openxmlformats.org/officeDocument/2006/relationships/slideLayout" Target="../slideLayouts/slideLayout6.xml"/><Relationship Id="rId4" Type="http://schemas.openxmlformats.org/officeDocument/2006/relationships/image" Target="../media/image42.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44"/>
          <p:cNvSpPr>
            <a:spLocks noGrp="1" noChangeArrowheads="1"/>
          </p:cNvSpPr>
          <p:nvPr>
            <p:ph type="dt" sz="quarter" idx="10"/>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69E52293-74FD-45BE-9DC2-EE532219477B}" type="datetime1">
              <a:rPr lang="en-GB"/>
              <a:pPr/>
              <a:t>01/06/2015</a:t>
            </a:fld>
            <a:endParaRPr lang="en-US"/>
          </a:p>
        </p:txBody>
      </p:sp>
      <p:sp>
        <p:nvSpPr>
          <p:cNvPr id="2050" name="Rectangle 2"/>
          <p:cNvSpPr>
            <a:spLocks noGrp="1" noChangeArrowheads="1"/>
          </p:cNvSpPr>
          <p:nvPr>
            <p:ph type="ctrTitle"/>
          </p:nvPr>
        </p:nvSpPr>
        <p:spPr>
          <a:xfrm>
            <a:off x="685800" y="914400"/>
            <a:ext cx="7772400" cy="1143000"/>
          </a:xfrm>
        </p:spPr>
        <p:txBody>
          <a:bodyPr/>
          <a:lstStyle/>
          <a:p>
            <a:pPr eaLnBrk="1" hangingPunct="1"/>
            <a:r>
              <a:rPr lang="en-GB" sz="6300" dirty="0" smtClean="0">
                <a:latin typeface="Comic Sans MS" panose="030F0702030302020204" pitchFamily="66" charset="0"/>
              </a:rPr>
              <a:t>Parkinson’s on admission </a:t>
            </a:r>
            <a:endParaRPr lang="en-GB" dirty="0" smtClean="0">
              <a:latin typeface="Comic Sans MS" panose="030F0702030302020204" pitchFamily="66" charset="0"/>
            </a:endParaRPr>
          </a:p>
        </p:txBody>
      </p:sp>
      <p:sp>
        <p:nvSpPr>
          <p:cNvPr id="2051" name="Rectangle 3"/>
          <p:cNvSpPr>
            <a:spLocks noGrp="1" noChangeArrowheads="1"/>
          </p:cNvSpPr>
          <p:nvPr>
            <p:ph type="subTitle" idx="1"/>
          </p:nvPr>
        </p:nvSpPr>
        <p:spPr/>
        <p:txBody>
          <a:bodyPr/>
          <a:lstStyle/>
          <a:p>
            <a:pPr eaLnBrk="1" hangingPunct="1">
              <a:lnSpc>
                <a:spcPct val="90000"/>
              </a:lnSpc>
              <a:defRPr/>
            </a:pPr>
            <a:r>
              <a:rPr lang="en-GB" dirty="0" smtClean="0">
                <a:latin typeface="Comic Sans MS" pitchFamily="66" charset="0"/>
              </a:rPr>
              <a:t>Anne Martin PDNS KCH London </a:t>
            </a:r>
          </a:p>
          <a:p>
            <a:pPr eaLnBrk="1" hangingPunct="1">
              <a:lnSpc>
                <a:spcPct val="90000"/>
              </a:lnSpc>
              <a:defRPr/>
            </a:pPr>
            <a:r>
              <a:rPr lang="en-GB" dirty="0" smtClean="0">
                <a:latin typeface="Comic Sans MS" pitchFamily="66" charset="0"/>
              </a:rPr>
              <a:t>Care of the Parkinsons patient on admission. </a:t>
            </a:r>
            <a:r>
              <a:rPr lang="en-GB" dirty="0" smtClean="0">
                <a:latin typeface="Comic Sans MS" pitchFamily="66" charset="0"/>
              </a:rPr>
              <a:t> </a:t>
            </a:r>
            <a:endParaRPr lang="en-GB" dirty="0" smtClean="0">
              <a:latin typeface="Comic Sans MS" pitchFamily="66" charset="0"/>
            </a:endParaRPr>
          </a:p>
        </p:txBody>
      </p:sp>
      <p:sp>
        <p:nvSpPr>
          <p:cNvPr id="3077" name="Text Box 5"/>
          <p:cNvSpPr txBox="1">
            <a:spLocks noChangeArrowheads="1"/>
          </p:cNvSpPr>
          <p:nvPr/>
        </p:nvSpPr>
        <p:spPr bwMode="auto">
          <a:xfrm>
            <a:off x="685800" y="5562600"/>
            <a:ext cx="3733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spcBef>
                <a:spcPct val="50000"/>
              </a:spcBef>
            </a:pPr>
            <a:endParaRPr lang="en-US" sz="2400">
              <a:latin typeface="Arial" panose="020B060402020202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Motor</a:t>
            </a:r>
            <a:endParaRPr lang="en-GB" dirty="0"/>
          </a:p>
        </p:txBody>
      </p:sp>
      <p:sp>
        <p:nvSpPr>
          <p:cNvPr id="3" name="Content Placeholder 2"/>
          <p:cNvSpPr>
            <a:spLocks noGrp="1"/>
          </p:cNvSpPr>
          <p:nvPr>
            <p:ph idx="1"/>
          </p:nvPr>
        </p:nvSpPr>
        <p:spPr/>
        <p:txBody>
          <a:bodyPr/>
          <a:lstStyle/>
          <a:p>
            <a:r>
              <a:rPr lang="en-GB" dirty="0" smtClean="0"/>
              <a:t>Resting tremor</a:t>
            </a:r>
          </a:p>
          <a:p>
            <a:r>
              <a:rPr lang="en-GB" dirty="0" smtClean="0"/>
              <a:t>Mobility</a:t>
            </a:r>
          </a:p>
          <a:p>
            <a:r>
              <a:rPr lang="en-GB" dirty="0" smtClean="0"/>
              <a:t>Rigidity</a:t>
            </a:r>
          </a:p>
          <a:p>
            <a:r>
              <a:rPr lang="en-GB" dirty="0" err="1" smtClean="0"/>
              <a:t>Micrographia</a:t>
            </a:r>
            <a:r>
              <a:rPr lang="en-GB" dirty="0" smtClean="0"/>
              <a:t> (small handwriting) </a:t>
            </a:r>
            <a:endParaRPr lang="en-GB" dirty="0" smtClean="0"/>
          </a:p>
          <a:p>
            <a:r>
              <a:rPr lang="en-GB" dirty="0" smtClean="0"/>
              <a:t>Dystonia (usually young onset)</a:t>
            </a:r>
            <a:endParaRPr lang="en-GB" dirty="0"/>
          </a:p>
        </p:txBody>
      </p:sp>
    </p:spTree>
    <p:extLst>
      <p:ext uri="{BB962C8B-B14F-4D97-AF65-F5344CB8AC3E}">
        <p14:creationId xmlns:p14="http://schemas.microsoft.com/office/powerpoint/2010/main" val="13401865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Non motor </a:t>
            </a:r>
            <a:endParaRPr lang="en-GB" dirty="0"/>
          </a:p>
        </p:txBody>
      </p:sp>
      <p:sp>
        <p:nvSpPr>
          <p:cNvPr id="3" name="Content Placeholder 2"/>
          <p:cNvSpPr>
            <a:spLocks noGrp="1"/>
          </p:cNvSpPr>
          <p:nvPr>
            <p:ph idx="1"/>
          </p:nvPr>
        </p:nvSpPr>
        <p:spPr/>
        <p:txBody>
          <a:bodyPr/>
          <a:lstStyle/>
          <a:p>
            <a:r>
              <a:rPr lang="en-GB" dirty="0" smtClean="0"/>
              <a:t>Bladder bowels drooling swallowing </a:t>
            </a:r>
          </a:p>
          <a:p>
            <a:r>
              <a:rPr lang="en-GB" dirty="0" smtClean="0"/>
              <a:t>Sleep: Rem behaviour disorders</a:t>
            </a:r>
          </a:p>
          <a:p>
            <a:r>
              <a:rPr lang="en-GB" dirty="0" smtClean="0"/>
              <a:t>Pain sex moods excessive sweating </a:t>
            </a:r>
          </a:p>
          <a:p>
            <a:r>
              <a:rPr lang="en-GB" dirty="0" smtClean="0"/>
              <a:t>Hallucinations paranoia concentration issues  weight loss or gain </a:t>
            </a:r>
          </a:p>
          <a:p>
            <a:r>
              <a:rPr lang="en-GB" dirty="0" smtClean="0"/>
              <a:t>Falls posture balance vision </a:t>
            </a:r>
          </a:p>
          <a:p>
            <a:r>
              <a:rPr lang="en-GB" dirty="0" smtClean="0"/>
              <a:t>Cannot duel task </a:t>
            </a:r>
          </a:p>
          <a:p>
            <a:endParaRPr lang="en-GB" dirty="0"/>
          </a:p>
        </p:txBody>
      </p:sp>
    </p:spTree>
    <p:extLst>
      <p:ext uri="{BB962C8B-B14F-4D97-AF65-F5344CB8AC3E}">
        <p14:creationId xmlns:p14="http://schemas.microsoft.com/office/powerpoint/2010/main" val="2783875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682625" y="325438"/>
            <a:ext cx="7627938" cy="909637"/>
          </a:xfrm>
        </p:spPr>
        <p:txBody>
          <a:bodyPr/>
          <a:lstStyle/>
          <a:p>
            <a:pPr eaLnBrk="1" hangingPunct="1">
              <a:defRPr/>
            </a:pPr>
            <a:r>
              <a:rPr lang="en-GB" smtClean="0">
                <a:solidFill>
                  <a:srgbClr val="FFFF99"/>
                </a:solidFill>
              </a:rPr>
              <a:t>Typical PD features</a:t>
            </a:r>
          </a:p>
        </p:txBody>
      </p:sp>
      <p:sp>
        <p:nvSpPr>
          <p:cNvPr id="16387" name="Rectangle 3"/>
          <p:cNvSpPr>
            <a:spLocks noGrp="1" noChangeArrowheads="1" noTextEdit="1"/>
          </p:cNvSpPr>
          <p:nvPr>
            <p:ph type="clipArt" sz="half" idx="1"/>
          </p:nvPr>
        </p:nvSpPr>
        <p:spPr>
          <a:xfrm>
            <a:off x="457200" y="1600200"/>
            <a:ext cx="4035425" cy="4530725"/>
          </a:xfrm>
        </p:spPr>
      </p:sp>
      <p:sp>
        <p:nvSpPr>
          <p:cNvPr id="167940" name="Rectangle 4"/>
          <p:cNvSpPr>
            <a:spLocks noGrp="1" noChangeArrowheads="1"/>
          </p:cNvSpPr>
          <p:nvPr>
            <p:ph type="body" sz="half" idx="2"/>
          </p:nvPr>
        </p:nvSpPr>
        <p:spPr>
          <a:xfrm>
            <a:off x="4719638" y="1412875"/>
            <a:ext cx="3670300" cy="4144963"/>
          </a:xfrm>
        </p:spPr>
        <p:txBody>
          <a:bodyPr/>
          <a:lstStyle/>
          <a:p>
            <a:pPr eaLnBrk="1" hangingPunct="1">
              <a:lnSpc>
                <a:spcPct val="90000"/>
              </a:lnSpc>
            </a:pPr>
            <a:r>
              <a:rPr lang="en-GB" sz="2400" smtClean="0">
                <a:solidFill>
                  <a:srgbClr val="FFFF99"/>
                </a:solidFill>
              </a:rPr>
              <a:t>Muscle rigidity</a:t>
            </a:r>
          </a:p>
          <a:p>
            <a:pPr eaLnBrk="1" hangingPunct="1">
              <a:lnSpc>
                <a:spcPct val="90000"/>
              </a:lnSpc>
              <a:buFont typeface="Wingdings" panose="05000000000000000000" pitchFamily="2" charset="2"/>
              <a:buNone/>
            </a:pPr>
            <a:endParaRPr lang="en-GB" sz="2400" smtClean="0">
              <a:solidFill>
                <a:srgbClr val="FFFF99"/>
              </a:solidFill>
            </a:endParaRPr>
          </a:p>
          <a:p>
            <a:pPr eaLnBrk="1" hangingPunct="1">
              <a:lnSpc>
                <a:spcPct val="90000"/>
              </a:lnSpc>
            </a:pPr>
            <a:r>
              <a:rPr lang="en-GB" sz="2400" smtClean="0">
                <a:solidFill>
                  <a:srgbClr val="FFFF99"/>
                </a:solidFill>
              </a:rPr>
              <a:t>Tremor</a:t>
            </a:r>
          </a:p>
          <a:p>
            <a:pPr eaLnBrk="1" hangingPunct="1">
              <a:lnSpc>
                <a:spcPct val="90000"/>
              </a:lnSpc>
              <a:buFont typeface="Wingdings" panose="05000000000000000000" pitchFamily="2" charset="2"/>
              <a:buNone/>
            </a:pPr>
            <a:endParaRPr lang="en-GB" sz="2400" smtClean="0">
              <a:solidFill>
                <a:srgbClr val="FFFF99"/>
              </a:solidFill>
            </a:endParaRPr>
          </a:p>
          <a:p>
            <a:pPr eaLnBrk="1" hangingPunct="1">
              <a:lnSpc>
                <a:spcPct val="90000"/>
              </a:lnSpc>
            </a:pPr>
            <a:r>
              <a:rPr lang="en-GB" sz="2400" smtClean="0">
                <a:solidFill>
                  <a:srgbClr val="FFFF99"/>
                </a:solidFill>
              </a:rPr>
              <a:t>Bradykinesia - a slowing of physical movement </a:t>
            </a:r>
          </a:p>
          <a:p>
            <a:pPr eaLnBrk="1" hangingPunct="1">
              <a:lnSpc>
                <a:spcPct val="90000"/>
              </a:lnSpc>
              <a:buFont typeface="Wingdings" panose="05000000000000000000" pitchFamily="2" charset="2"/>
              <a:buNone/>
            </a:pPr>
            <a:endParaRPr lang="en-GB" sz="2400" smtClean="0">
              <a:solidFill>
                <a:srgbClr val="FFFF99"/>
              </a:solidFill>
            </a:endParaRPr>
          </a:p>
          <a:p>
            <a:pPr eaLnBrk="1" hangingPunct="1">
              <a:lnSpc>
                <a:spcPct val="90000"/>
              </a:lnSpc>
            </a:pPr>
            <a:r>
              <a:rPr lang="en-GB" sz="2400" smtClean="0">
                <a:solidFill>
                  <a:srgbClr val="FFFF99"/>
                </a:solidFill>
              </a:rPr>
              <a:t>In advanced PD: akinesia - a loss of physical movement.</a:t>
            </a:r>
          </a:p>
          <a:p>
            <a:pPr eaLnBrk="1" hangingPunct="1">
              <a:lnSpc>
                <a:spcPct val="90000"/>
              </a:lnSpc>
              <a:buFont typeface="Wingdings" panose="05000000000000000000" pitchFamily="2" charset="2"/>
              <a:buNone/>
            </a:pPr>
            <a:r>
              <a:rPr lang="en-GB" sz="2400" smtClean="0">
                <a:solidFill>
                  <a:srgbClr val="FFFF99"/>
                </a:solidFill>
              </a:rPr>
              <a:t>   </a:t>
            </a:r>
          </a:p>
          <a:p>
            <a:pPr eaLnBrk="1" hangingPunct="1">
              <a:lnSpc>
                <a:spcPct val="90000"/>
              </a:lnSpc>
              <a:buFont typeface="Wingdings" panose="05000000000000000000" pitchFamily="2" charset="2"/>
              <a:buNone/>
            </a:pPr>
            <a:r>
              <a:rPr lang="en-GB" sz="2400" smtClean="0">
                <a:solidFill>
                  <a:srgbClr val="FFFF99"/>
                </a:solidFill>
              </a:rPr>
              <a:t>N.B: A range of non-        motor symptoms</a:t>
            </a:r>
          </a:p>
          <a:p>
            <a:pPr eaLnBrk="1" hangingPunct="1">
              <a:lnSpc>
                <a:spcPct val="90000"/>
              </a:lnSpc>
              <a:buFont typeface="Wingdings" panose="05000000000000000000" pitchFamily="2" charset="2"/>
              <a:buNone/>
            </a:pPr>
            <a:endParaRPr lang="en-GB" sz="2400" smtClean="0">
              <a:solidFill>
                <a:srgbClr val="FFFF99"/>
              </a:solidFill>
            </a:endParaRPr>
          </a:p>
        </p:txBody>
      </p:sp>
      <p:pic>
        <p:nvPicPr>
          <p:cNvPr id="16389" name="Picture 5" descr="Sir_William_Richard_Gowers_Parkinson_Disease_sketch_188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1557338"/>
            <a:ext cx="4176712"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7942" name="Text Box 6"/>
          <p:cNvSpPr txBox="1">
            <a:spLocks noChangeArrowheads="1"/>
          </p:cNvSpPr>
          <p:nvPr/>
        </p:nvSpPr>
        <p:spPr bwMode="auto">
          <a:xfrm>
            <a:off x="0" y="76200"/>
            <a:ext cx="2438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50000"/>
              </a:spcBef>
            </a:pPr>
            <a:r>
              <a:rPr lang="en-GB" sz="2400">
                <a:solidFill>
                  <a:srgbClr val="FFFF99"/>
                </a:solidFill>
                <a:latin typeface="Times New Roman" panose="02020603050405020304" pitchFamily="18" charset="0"/>
              </a:rPr>
              <a:t>Tremor Dominant</a:t>
            </a:r>
          </a:p>
        </p:txBody>
      </p:sp>
      <p:sp>
        <p:nvSpPr>
          <p:cNvPr id="167943" name="Text Box 7"/>
          <p:cNvSpPr txBox="1">
            <a:spLocks noChangeArrowheads="1"/>
          </p:cNvSpPr>
          <p:nvPr/>
        </p:nvSpPr>
        <p:spPr bwMode="auto">
          <a:xfrm>
            <a:off x="3810000" y="0"/>
            <a:ext cx="2057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50000"/>
              </a:spcBef>
            </a:pPr>
            <a:r>
              <a:rPr lang="en-GB" sz="2400">
                <a:solidFill>
                  <a:srgbClr val="FFFF99"/>
                </a:solidFill>
                <a:latin typeface="Times New Roman" panose="02020603050405020304" pitchFamily="18" charset="0"/>
              </a:rPr>
              <a:t>Akinetic type</a:t>
            </a:r>
          </a:p>
        </p:txBody>
      </p:sp>
      <p:sp>
        <p:nvSpPr>
          <p:cNvPr id="167944" name="Text Box 8"/>
          <p:cNvSpPr txBox="1">
            <a:spLocks noChangeArrowheads="1"/>
          </p:cNvSpPr>
          <p:nvPr/>
        </p:nvSpPr>
        <p:spPr bwMode="auto">
          <a:xfrm>
            <a:off x="7315200" y="0"/>
            <a:ext cx="2286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50000"/>
              </a:spcBef>
            </a:pPr>
            <a:r>
              <a:rPr lang="en-GB" sz="2400">
                <a:solidFill>
                  <a:srgbClr val="FFFF99"/>
                </a:solidFill>
                <a:latin typeface="Times New Roman" panose="02020603050405020304" pitchFamily="18" charset="0"/>
              </a:rPr>
              <a:t>Mixed Type</a:t>
            </a:r>
          </a:p>
        </p:txBody>
      </p:sp>
      <p:sp>
        <p:nvSpPr>
          <p:cNvPr id="16393" name="Line 9"/>
          <p:cNvSpPr>
            <a:spLocks noChangeShapeType="1"/>
          </p:cNvSpPr>
          <p:nvPr/>
        </p:nvSpPr>
        <p:spPr bwMode="auto">
          <a:xfrm>
            <a:off x="1676400" y="381000"/>
            <a:ext cx="685800" cy="304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394" name="Line 10"/>
          <p:cNvSpPr>
            <a:spLocks noChangeShapeType="1"/>
          </p:cNvSpPr>
          <p:nvPr/>
        </p:nvSpPr>
        <p:spPr bwMode="auto">
          <a:xfrm>
            <a:off x="4648200" y="381000"/>
            <a:ext cx="0" cy="304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395" name="Line 11"/>
          <p:cNvSpPr>
            <a:spLocks noChangeShapeType="1"/>
          </p:cNvSpPr>
          <p:nvPr/>
        </p:nvSpPr>
        <p:spPr bwMode="auto">
          <a:xfrm flipV="1">
            <a:off x="6705600" y="381000"/>
            <a:ext cx="762000" cy="45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7938"/>
                                        </p:tgtEl>
                                        <p:attrNameLst>
                                          <p:attrName>style.visibility</p:attrName>
                                        </p:attrNameLst>
                                      </p:cBhvr>
                                      <p:to>
                                        <p:strVal val="visible"/>
                                      </p:to>
                                    </p:set>
                                    <p:animEffect transition="in" filter="fade">
                                      <p:cBhvr>
                                        <p:cTn id="7" dur="2000"/>
                                        <p:tgtEl>
                                          <p:spTgt spid="16793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7940"/>
                                        </p:tgtEl>
                                        <p:attrNameLst>
                                          <p:attrName>style.visibility</p:attrName>
                                        </p:attrNameLst>
                                      </p:cBhvr>
                                      <p:to>
                                        <p:strVal val="visible"/>
                                      </p:to>
                                    </p:set>
                                    <p:animEffect transition="in" filter="fade">
                                      <p:cBhvr>
                                        <p:cTn id="10" dur="2000"/>
                                        <p:tgtEl>
                                          <p:spTgt spid="167940"/>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167942"/>
                                        </p:tgtEl>
                                        <p:attrNameLst>
                                          <p:attrName>style.visibility</p:attrName>
                                        </p:attrNameLst>
                                      </p:cBhvr>
                                      <p:to>
                                        <p:strVal val="visible"/>
                                      </p:to>
                                    </p:set>
                                    <p:anim calcmode="lin" valueType="num">
                                      <p:cBhvr additive="base">
                                        <p:cTn id="15" dur="500" fill="hold"/>
                                        <p:tgtEl>
                                          <p:spTgt spid="167942"/>
                                        </p:tgtEl>
                                        <p:attrNameLst>
                                          <p:attrName>ppt_x</p:attrName>
                                        </p:attrNameLst>
                                      </p:cBhvr>
                                      <p:tavLst>
                                        <p:tav tm="0">
                                          <p:val>
                                            <p:strVal val="0-#ppt_w/2"/>
                                          </p:val>
                                        </p:tav>
                                        <p:tav tm="100000">
                                          <p:val>
                                            <p:strVal val="#ppt_x"/>
                                          </p:val>
                                        </p:tav>
                                      </p:tavLst>
                                    </p:anim>
                                    <p:anim calcmode="lin" valueType="num">
                                      <p:cBhvr additive="base">
                                        <p:cTn id="16" dur="500" fill="hold"/>
                                        <p:tgtEl>
                                          <p:spTgt spid="167942"/>
                                        </p:tgtEl>
                                        <p:attrNameLst>
                                          <p:attrName>ppt_y</p:attrName>
                                        </p:attrNameLst>
                                      </p:cBhvr>
                                      <p:tavLst>
                                        <p:tav tm="0">
                                          <p:val>
                                            <p:strVal val="#ppt_y"/>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167943"/>
                                        </p:tgtEl>
                                        <p:attrNameLst>
                                          <p:attrName>style.visibility</p:attrName>
                                        </p:attrNameLst>
                                      </p:cBhvr>
                                      <p:to>
                                        <p:strVal val="visible"/>
                                      </p:to>
                                    </p:set>
                                    <p:anim calcmode="lin" valueType="num">
                                      <p:cBhvr additive="base">
                                        <p:cTn id="21" dur="500" fill="hold"/>
                                        <p:tgtEl>
                                          <p:spTgt spid="167943"/>
                                        </p:tgtEl>
                                        <p:attrNameLst>
                                          <p:attrName>ppt_x</p:attrName>
                                        </p:attrNameLst>
                                      </p:cBhvr>
                                      <p:tavLst>
                                        <p:tav tm="0">
                                          <p:val>
                                            <p:strVal val="0-#ppt_w/2"/>
                                          </p:val>
                                        </p:tav>
                                        <p:tav tm="100000">
                                          <p:val>
                                            <p:strVal val="#ppt_x"/>
                                          </p:val>
                                        </p:tav>
                                      </p:tavLst>
                                    </p:anim>
                                    <p:anim calcmode="lin" valueType="num">
                                      <p:cBhvr additive="base">
                                        <p:cTn id="22" dur="500" fill="hold"/>
                                        <p:tgtEl>
                                          <p:spTgt spid="167943"/>
                                        </p:tgtEl>
                                        <p:attrNameLst>
                                          <p:attrName>ppt_y</p:attrName>
                                        </p:attrNameLst>
                                      </p:cBhvr>
                                      <p:tavLst>
                                        <p:tav tm="0">
                                          <p:val>
                                            <p:strVal val="#ppt_y"/>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2" fill="hold" grpId="0" nodeType="clickEffect">
                                  <p:stCondLst>
                                    <p:cond delay="0"/>
                                  </p:stCondLst>
                                  <p:childTnLst>
                                    <p:set>
                                      <p:cBhvr>
                                        <p:cTn id="26" dur="1" fill="hold">
                                          <p:stCondLst>
                                            <p:cond delay="0"/>
                                          </p:stCondLst>
                                        </p:cTn>
                                        <p:tgtEl>
                                          <p:spTgt spid="167944"/>
                                        </p:tgtEl>
                                        <p:attrNameLst>
                                          <p:attrName>style.visibility</p:attrName>
                                        </p:attrNameLst>
                                      </p:cBhvr>
                                      <p:to>
                                        <p:strVal val="visible"/>
                                      </p:to>
                                    </p:set>
                                    <p:anim calcmode="lin" valueType="num">
                                      <p:cBhvr additive="base">
                                        <p:cTn id="27" dur="500" fill="hold"/>
                                        <p:tgtEl>
                                          <p:spTgt spid="167944"/>
                                        </p:tgtEl>
                                        <p:attrNameLst>
                                          <p:attrName>ppt_x</p:attrName>
                                        </p:attrNameLst>
                                      </p:cBhvr>
                                      <p:tavLst>
                                        <p:tav tm="0">
                                          <p:val>
                                            <p:strVal val="1+#ppt_w/2"/>
                                          </p:val>
                                        </p:tav>
                                        <p:tav tm="100000">
                                          <p:val>
                                            <p:strVal val="#ppt_x"/>
                                          </p:val>
                                        </p:tav>
                                      </p:tavLst>
                                    </p:anim>
                                    <p:anim calcmode="lin" valueType="num">
                                      <p:cBhvr additive="base">
                                        <p:cTn id="28" dur="500" fill="hold"/>
                                        <p:tgtEl>
                                          <p:spTgt spid="16794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938" grpId="0"/>
      <p:bldP spid="167940" grpId="0"/>
      <p:bldP spid="167942" grpId="0" autoUpdateAnimBg="0"/>
      <p:bldP spid="167943" grpId="0" autoUpdateAnimBg="0"/>
      <p:bldP spid="167944"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ChangeArrowheads="1"/>
          </p:cNvSpPr>
          <p:nvPr>
            <p:ph type="title" idx="4294967295"/>
          </p:nvPr>
        </p:nvSpPr>
        <p:spPr>
          <a:xfrm>
            <a:off x="457200" y="115888"/>
            <a:ext cx="8229600" cy="1139825"/>
          </a:xfrm>
        </p:spPr>
        <p:txBody>
          <a:bodyPr anchorCtr="0"/>
          <a:lstStyle/>
          <a:p>
            <a:pPr eaLnBrk="1" hangingPunct="1">
              <a:defRPr/>
            </a:pPr>
            <a:r>
              <a:rPr lang="en-GB" sz="3200" smtClean="0">
                <a:latin typeface="Comic Sans MS" pitchFamily="66" charset="0"/>
              </a:rPr>
              <a:t>Constant levels of dopamine are vital for normal movement</a:t>
            </a:r>
          </a:p>
        </p:txBody>
      </p:sp>
      <p:sp>
        <p:nvSpPr>
          <p:cNvPr id="197635" name="Rectangle 6"/>
          <p:cNvSpPr>
            <a:spLocks noGrp="1" noChangeArrowheads="1"/>
          </p:cNvSpPr>
          <p:nvPr>
            <p:ph type="body" sz="half" idx="4294967295"/>
          </p:nvPr>
        </p:nvSpPr>
        <p:spPr>
          <a:xfrm>
            <a:off x="4914900" y="1268413"/>
            <a:ext cx="3930650" cy="4191000"/>
          </a:xfrm>
        </p:spPr>
        <p:txBody>
          <a:bodyPr/>
          <a:lstStyle/>
          <a:p>
            <a:pPr eaLnBrk="1" hangingPunct="1">
              <a:spcBef>
                <a:spcPct val="60000"/>
              </a:spcBef>
            </a:pPr>
            <a:r>
              <a:rPr lang="en-GB" smtClean="0"/>
              <a:t>In the brain, constant levels of dopamine are required to</a:t>
            </a:r>
          </a:p>
          <a:p>
            <a:pPr lvl="1" eaLnBrk="1" hangingPunct="1">
              <a:spcBef>
                <a:spcPct val="60000"/>
              </a:spcBef>
              <a:buFont typeface="Wingdings" panose="05000000000000000000" pitchFamily="2" charset="2"/>
              <a:buChar char="ü"/>
            </a:pPr>
            <a:r>
              <a:rPr lang="en-GB" smtClean="0">
                <a:solidFill>
                  <a:srgbClr val="FF9966"/>
                </a:solidFill>
              </a:rPr>
              <a:t>Regulate</a:t>
            </a:r>
            <a:r>
              <a:rPr lang="en-GB" smtClean="0"/>
              <a:t> cortical excitation of striatal neurons</a:t>
            </a:r>
          </a:p>
          <a:p>
            <a:pPr lvl="1" eaLnBrk="1" hangingPunct="1">
              <a:spcBef>
                <a:spcPct val="60000"/>
              </a:spcBef>
              <a:buFont typeface="Wingdings" panose="05000000000000000000" pitchFamily="2" charset="2"/>
              <a:buChar char="ü"/>
            </a:pPr>
            <a:r>
              <a:rPr lang="en-GB" smtClean="0">
                <a:solidFill>
                  <a:srgbClr val="FF9966"/>
                </a:solidFill>
              </a:rPr>
              <a:t>Stabilize</a:t>
            </a:r>
            <a:r>
              <a:rPr lang="en-GB" smtClean="0"/>
              <a:t> the firing rate and excitability of striatal neurons</a:t>
            </a:r>
          </a:p>
          <a:p>
            <a:pPr lvl="1" eaLnBrk="1" hangingPunct="1">
              <a:spcBef>
                <a:spcPct val="60000"/>
              </a:spcBef>
              <a:buFont typeface="Wingdings" panose="05000000000000000000" pitchFamily="2" charset="2"/>
              <a:buChar char="ü"/>
            </a:pPr>
            <a:r>
              <a:rPr lang="en-GB" smtClean="0">
                <a:solidFill>
                  <a:srgbClr val="FF9966"/>
                </a:solidFill>
              </a:rPr>
              <a:t>Modulate</a:t>
            </a:r>
            <a:r>
              <a:rPr lang="en-GB" smtClean="0"/>
              <a:t> plasticity of striatal neurons (long-term potentiation)</a:t>
            </a:r>
          </a:p>
          <a:p>
            <a:pPr lvl="1" eaLnBrk="1" hangingPunct="1">
              <a:spcBef>
                <a:spcPct val="60000"/>
              </a:spcBef>
              <a:buFont typeface="Wingdings" panose="05000000000000000000" pitchFamily="2" charset="2"/>
              <a:buChar char="ü"/>
            </a:pPr>
            <a:endParaRPr lang="en-GB" smtClean="0"/>
          </a:p>
          <a:p>
            <a:pPr lvl="1" eaLnBrk="1" hangingPunct="1">
              <a:spcBef>
                <a:spcPct val="60000"/>
              </a:spcBef>
              <a:buFont typeface="Wingdings" panose="05000000000000000000" pitchFamily="2" charset="2"/>
              <a:buNone/>
            </a:pPr>
            <a:endParaRPr lang="en-GB" sz="3200" smtClean="0"/>
          </a:p>
          <a:p>
            <a:pPr eaLnBrk="1" hangingPunct="1">
              <a:buFont typeface="Wingdings" panose="05000000000000000000" pitchFamily="2" charset="2"/>
              <a:buNone/>
            </a:pPr>
            <a:endParaRPr lang="en-GB" sz="2800" smtClean="0"/>
          </a:p>
        </p:txBody>
      </p:sp>
      <p:sp>
        <p:nvSpPr>
          <p:cNvPr id="17412" name="Text Box 5"/>
          <p:cNvSpPr txBox="1">
            <a:spLocks noChangeArrowheads="1"/>
          </p:cNvSpPr>
          <p:nvPr/>
        </p:nvSpPr>
        <p:spPr bwMode="auto">
          <a:xfrm>
            <a:off x="7735888" y="6581775"/>
            <a:ext cx="14509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1200">
                <a:solidFill>
                  <a:schemeClr val="bg1"/>
                </a:solidFill>
                <a:latin typeface="Arial" panose="020B0604020202020204" pitchFamily="34" charset="0"/>
                <a:ea typeface="MS PGothic" panose="020B0600070205080204" pitchFamily="34" charset="-128"/>
              </a:rPr>
              <a:t>Olanow et al, 2006</a:t>
            </a:r>
          </a:p>
        </p:txBody>
      </p:sp>
      <p:sp>
        <p:nvSpPr>
          <p:cNvPr id="17413" name="AutoShape 821"/>
          <p:cNvSpPr>
            <a:spLocks noChangeArrowheads="1"/>
          </p:cNvSpPr>
          <p:nvPr/>
        </p:nvSpPr>
        <p:spPr bwMode="auto">
          <a:xfrm>
            <a:off x="395288" y="3068638"/>
            <a:ext cx="1296987" cy="1584325"/>
          </a:xfrm>
          <a:prstGeom prst="roundRect">
            <a:avLst>
              <a:gd name="adj" fmla="val 16667"/>
            </a:avLst>
          </a:prstGeom>
          <a:solidFill>
            <a:srgbClr val="33CCCC"/>
          </a:solidFill>
          <a:ln>
            <a:noFill/>
          </a:ln>
          <a:effectLst>
            <a:outerShdw dist="107763" dir="2700000" algn="ctr" rotWithShape="0">
              <a:schemeClr val="bg2">
                <a:alpha val="50000"/>
              </a:schemeClr>
            </a:outerShdw>
          </a:effectLst>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ndParaRPr>
          </a:p>
        </p:txBody>
      </p:sp>
      <p:sp>
        <p:nvSpPr>
          <p:cNvPr id="17414" name="AutoShape 818"/>
          <p:cNvSpPr>
            <a:spLocks noChangeArrowheads="1"/>
          </p:cNvSpPr>
          <p:nvPr/>
        </p:nvSpPr>
        <p:spPr bwMode="auto">
          <a:xfrm>
            <a:off x="250825" y="2708275"/>
            <a:ext cx="4465638" cy="2879725"/>
          </a:xfrm>
          <a:prstGeom prst="roundRect">
            <a:avLst>
              <a:gd name="adj" fmla="val 16667"/>
            </a:avLst>
          </a:prstGeom>
          <a:noFill/>
          <a:ln w="28575">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17415" name="AutoShape 816"/>
          <p:cNvSpPr>
            <a:spLocks noChangeArrowheads="1"/>
          </p:cNvSpPr>
          <p:nvPr/>
        </p:nvSpPr>
        <p:spPr bwMode="auto">
          <a:xfrm>
            <a:off x="2771775" y="3571875"/>
            <a:ext cx="1655763" cy="574675"/>
          </a:xfrm>
          <a:prstGeom prst="roundRect">
            <a:avLst>
              <a:gd name="adj" fmla="val 16667"/>
            </a:avLst>
          </a:prstGeom>
          <a:solidFill>
            <a:srgbClr val="ED894C"/>
          </a:solidFill>
          <a:ln>
            <a:noFill/>
          </a:ln>
          <a:effectLst>
            <a:outerShdw dist="107763" dir="2700000" algn="ctr" rotWithShape="0">
              <a:schemeClr val="bg2">
                <a:alpha val="50000"/>
              </a:schemeClr>
            </a:outerShdw>
          </a:effectLst>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ndParaRPr>
          </a:p>
        </p:txBody>
      </p:sp>
      <p:sp>
        <p:nvSpPr>
          <p:cNvPr id="17416" name="AutoShape 811"/>
          <p:cNvSpPr>
            <a:spLocks noChangeArrowheads="1"/>
          </p:cNvSpPr>
          <p:nvPr/>
        </p:nvSpPr>
        <p:spPr bwMode="auto">
          <a:xfrm>
            <a:off x="468313" y="1916113"/>
            <a:ext cx="3671887" cy="576262"/>
          </a:xfrm>
          <a:prstGeom prst="roundRect">
            <a:avLst>
              <a:gd name="adj" fmla="val 16667"/>
            </a:avLst>
          </a:prstGeom>
          <a:solidFill>
            <a:srgbClr val="33CCCC"/>
          </a:solidFill>
          <a:ln>
            <a:noFill/>
          </a:ln>
          <a:effectLst>
            <a:outerShdw dist="107763" dir="2700000" algn="ctr" rotWithShape="0">
              <a:schemeClr val="bg2">
                <a:alpha val="50000"/>
              </a:schemeClr>
            </a:outerShdw>
          </a:effectLst>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a:solidFill>
                <a:srgbClr val="33CCCC"/>
              </a:solidFill>
              <a:latin typeface="Arial" panose="020B0604020202020204" pitchFamily="34" charset="0"/>
            </a:endParaRPr>
          </a:p>
        </p:txBody>
      </p:sp>
      <p:sp>
        <p:nvSpPr>
          <p:cNvPr id="17417" name="AutoShape 810"/>
          <p:cNvSpPr>
            <a:spLocks noChangeArrowheads="1"/>
          </p:cNvSpPr>
          <p:nvPr/>
        </p:nvSpPr>
        <p:spPr bwMode="auto">
          <a:xfrm>
            <a:off x="1636713" y="6154738"/>
            <a:ext cx="1512887" cy="503237"/>
          </a:xfrm>
          <a:prstGeom prst="roundRect">
            <a:avLst>
              <a:gd name="adj" fmla="val 16667"/>
            </a:avLst>
          </a:prstGeom>
          <a:solidFill>
            <a:srgbClr val="33CCCC"/>
          </a:solidFill>
          <a:ln>
            <a:noFill/>
          </a:ln>
          <a:effectLst>
            <a:outerShdw dist="107763" dir="2700000" algn="ctr" rotWithShape="0">
              <a:schemeClr val="bg2">
                <a:alpha val="50000"/>
              </a:schemeClr>
            </a:outerShdw>
          </a:effectLst>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ndParaRPr>
          </a:p>
        </p:txBody>
      </p:sp>
      <p:sp>
        <p:nvSpPr>
          <p:cNvPr id="17418" name="Rectangle 552"/>
          <p:cNvSpPr>
            <a:spLocks noChangeArrowheads="1"/>
          </p:cNvSpPr>
          <p:nvPr/>
        </p:nvSpPr>
        <p:spPr bwMode="auto">
          <a:xfrm>
            <a:off x="584200" y="4383088"/>
            <a:ext cx="669925" cy="1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1300" b="1">
                <a:solidFill>
                  <a:schemeClr val="bg1"/>
                </a:solidFill>
                <a:latin typeface="Arial" panose="020B0604020202020204" pitchFamily="34" charset="0"/>
                <a:ea typeface="MS PGothic" panose="020B0600070205080204" pitchFamily="34" charset="-128"/>
              </a:rPr>
              <a:t>Striatum</a:t>
            </a:r>
            <a:endParaRPr lang="en-GB" sz="1300">
              <a:solidFill>
                <a:schemeClr val="bg1"/>
              </a:solidFill>
              <a:latin typeface="Arial" panose="020B0604020202020204" pitchFamily="34" charset="0"/>
              <a:ea typeface="MS PGothic" panose="020B0600070205080204" pitchFamily="34" charset="-128"/>
            </a:endParaRPr>
          </a:p>
        </p:txBody>
      </p:sp>
      <p:sp>
        <p:nvSpPr>
          <p:cNvPr id="17419" name="Rectangle 542"/>
          <p:cNvSpPr>
            <a:spLocks noChangeArrowheads="1"/>
          </p:cNvSpPr>
          <p:nvPr/>
        </p:nvSpPr>
        <p:spPr bwMode="auto">
          <a:xfrm>
            <a:off x="3463925" y="3651250"/>
            <a:ext cx="963613"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r>
              <a:rPr lang="en-GB" sz="1400" b="1">
                <a:solidFill>
                  <a:schemeClr val="bg1"/>
                </a:solidFill>
                <a:latin typeface="Arial" panose="020B0604020202020204" pitchFamily="34" charset="0"/>
                <a:ea typeface="MS PGothic" panose="020B0600070205080204" pitchFamily="34" charset="-128"/>
              </a:rPr>
              <a:t>Substantia </a:t>
            </a:r>
            <a:br>
              <a:rPr lang="en-GB" sz="1400" b="1">
                <a:solidFill>
                  <a:schemeClr val="bg1"/>
                </a:solidFill>
                <a:latin typeface="Arial" panose="020B0604020202020204" pitchFamily="34" charset="0"/>
                <a:ea typeface="MS PGothic" panose="020B0600070205080204" pitchFamily="34" charset="-128"/>
              </a:rPr>
            </a:br>
            <a:r>
              <a:rPr lang="en-GB" sz="1400" b="1">
                <a:solidFill>
                  <a:schemeClr val="bg1"/>
                </a:solidFill>
                <a:latin typeface="Arial" panose="020B0604020202020204" pitchFamily="34" charset="0"/>
                <a:ea typeface="MS PGothic" panose="020B0600070205080204" pitchFamily="34" charset="-128"/>
              </a:rPr>
              <a:t>nigra</a:t>
            </a:r>
          </a:p>
        </p:txBody>
      </p:sp>
      <p:pic>
        <p:nvPicPr>
          <p:cNvPr id="17420" name="Picture 807" descr="NEURON"/>
          <p:cNvPicPr>
            <a:picLocks noChangeAspect="1" noChangeArrowheads="1"/>
          </p:cNvPicPr>
          <p:nvPr/>
        </p:nvPicPr>
        <p:blipFill>
          <a:blip r:embed="rId3">
            <a:lum contrast="100000"/>
            <a:extLst>
              <a:ext uri="{28A0092B-C50C-407E-A947-70E740481C1C}">
                <a14:useLocalDpi xmlns:a14="http://schemas.microsoft.com/office/drawing/2010/main" val="0"/>
              </a:ext>
            </a:extLst>
          </a:blip>
          <a:srcRect/>
          <a:stretch>
            <a:fillRect/>
          </a:stretch>
        </p:blipFill>
        <p:spPr bwMode="auto">
          <a:xfrm rot="-1130518">
            <a:off x="1044575" y="3257550"/>
            <a:ext cx="2519363" cy="110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21" name="Picture 808" descr="NEURON"/>
          <p:cNvPicPr>
            <a:picLocks noChangeAspect="1" noChangeArrowheads="1"/>
          </p:cNvPicPr>
          <p:nvPr/>
        </p:nvPicPr>
        <p:blipFill>
          <a:blip r:embed="rId4">
            <a:lum contrast="90000"/>
            <a:extLst>
              <a:ext uri="{28A0092B-C50C-407E-A947-70E740481C1C}">
                <a14:useLocalDpi xmlns:a14="http://schemas.microsoft.com/office/drawing/2010/main" val="0"/>
              </a:ext>
            </a:extLst>
          </a:blip>
          <a:srcRect/>
          <a:stretch>
            <a:fillRect/>
          </a:stretch>
        </p:blipFill>
        <p:spPr bwMode="auto">
          <a:xfrm rot="-1436996">
            <a:off x="250825" y="1989138"/>
            <a:ext cx="1323975" cy="194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22" name="Picture 809" descr="NEURON"/>
          <p:cNvPicPr>
            <a:picLocks noChangeAspect="1" noChangeArrowheads="1"/>
          </p:cNvPicPr>
          <p:nvPr/>
        </p:nvPicPr>
        <p:blipFill>
          <a:blip r:embed="rId5">
            <a:lum contrast="90000"/>
            <a:extLst>
              <a:ext uri="{28A0092B-C50C-407E-A947-70E740481C1C}">
                <a14:useLocalDpi xmlns:a14="http://schemas.microsoft.com/office/drawing/2010/main" val="0"/>
              </a:ext>
            </a:extLst>
          </a:blip>
          <a:srcRect/>
          <a:stretch>
            <a:fillRect/>
          </a:stretch>
        </p:blipFill>
        <p:spPr bwMode="auto">
          <a:xfrm rot="2074459">
            <a:off x="250825" y="4025900"/>
            <a:ext cx="1873250" cy="113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23" name="Rectangle 813"/>
          <p:cNvSpPr>
            <a:spLocks noChangeArrowheads="1"/>
          </p:cNvSpPr>
          <p:nvPr/>
        </p:nvSpPr>
        <p:spPr bwMode="auto">
          <a:xfrm>
            <a:off x="1331913" y="2032000"/>
            <a:ext cx="2317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1600" b="1">
                <a:solidFill>
                  <a:schemeClr val="bg1"/>
                </a:solidFill>
                <a:latin typeface="Arial" panose="020B0604020202020204" pitchFamily="34" charset="0"/>
                <a:ea typeface="MS PGothic" panose="020B0600070205080204" pitchFamily="34" charset="-128"/>
              </a:rPr>
              <a:t>Excitatory cortical input</a:t>
            </a:r>
          </a:p>
        </p:txBody>
      </p:sp>
      <p:sp>
        <p:nvSpPr>
          <p:cNvPr id="17424" name="Rectangle 814"/>
          <p:cNvSpPr>
            <a:spLocks noChangeArrowheads="1"/>
          </p:cNvSpPr>
          <p:nvPr/>
        </p:nvSpPr>
        <p:spPr bwMode="auto">
          <a:xfrm>
            <a:off x="1698625" y="6175375"/>
            <a:ext cx="1438275"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r>
              <a:rPr lang="en-GB" sz="1400" b="1">
                <a:solidFill>
                  <a:schemeClr val="bg1"/>
                </a:solidFill>
                <a:latin typeface="Arial" panose="020B0604020202020204" pitchFamily="34" charset="0"/>
                <a:ea typeface="MS PGothic" panose="020B0600070205080204" pitchFamily="34" charset="-128"/>
              </a:rPr>
              <a:t>Normal motor function</a:t>
            </a:r>
          </a:p>
        </p:txBody>
      </p:sp>
      <p:sp>
        <p:nvSpPr>
          <p:cNvPr id="17425" name="Rectangle 817"/>
          <p:cNvSpPr>
            <a:spLocks noChangeArrowheads="1"/>
          </p:cNvSpPr>
          <p:nvPr/>
        </p:nvSpPr>
        <p:spPr bwMode="auto">
          <a:xfrm>
            <a:off x="1831975" y="3079750"/>
            <a:ext cx="166052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1600">
                <a:solidFill>
                  <a:srgbClr val="ED894C"/>
                </a:solidFill>
                <a:latin typeface="Arial" panose="020B0604020202020204" pitchFamily="34" charset="0"/>
                <a:ea typeface="MS PGothic" panose="020B0600070205080204" pitchFamily="34" charset="-128"/>
              </a:rPr>
              <a:t>Dopaminergic</a:t>
            </a:r>
            <a:r>
              <a:rPr lang="en-GB" sz="1000" b="1">
                <a:solidFill>
                  <a:srgbClr val="FF6600"/>
                </a:solidFill>
                <a:latin typeface="Arial" panose="020B0604020202020204" pitchFamily="34" charset="0"/>
                <a:ea typeface="MS PGothic" panose="020B0600070205080204" pitchFamily="34" charset="-128"/>
              </a:rPr>
              <a:t> </a:t>
            </a:r>
            <a:br>
              <a:rPr lang="en-GB" sz="1000" b="1">
                <a:solidFill>
                  <a:srgbClr val="FF6600"/>
                </a:solidFill>
                <a:latin typeface="Arial" panose="020B0604020202020204" pitchFamily="34" charset="0"/>
                <a:ea typeface="MS PGothic" panose="020B0600070205080204" pitchFamily="34" charset="-128"/>
              </a:rPr>
            </a:br>
            <a:r>
              <a:rPr lang="en-GB" sz="1600">
                <a:solidFill>
                  <a:srgbClr val="ED894C"/>
                </a:solidFill>
                <a:latin typeface="Arial" panose="020B0604020202020204" pitchFamily="34" charset="0"/>
                <a:ea typeface="MS PGothic" panose="020B0600070205080204" pitchFamily="34" charset="-128"/>
              </a:rPr>
              <a:t>regulatory</a:t>
            </a:r>
            <a:r>
              <a:rPr lang="en-GB" sz="1000" b="1">
                <a:solidFill>
                  <a:srgbClr val="FF6600"/>
                </a:solidFill>
                <a:latin typeface="Arial" panose="020B0604020202020204" pitchFamily="34" charset="0"/>
                <a:ea typeface="MS PGothic" panose="020B0600070205080204" pitchFamily="34" charset="-128"/>
              </a:rPr>
              <a:t> </a:t>
            </a:r>
            <a:r>
              <a:rPr lang="en-GB" sz="1600">
                <a:solidFill>
                  <a:srgbClr val="ED894C"/>
                </a:solidFill>
                <a:latin typeface="Arial" panose="020B0604020202020204" pitchFamily="34" charset="0"/>
                <a:ea typeface="MS PGothic" panose="020B0600070205080204" pitchFamily="34" charset="-128"/>
              </a:rPr>
              <a:t>input</a:t>
            </a:r>
          </a:p>
        </p:txBody>
      </p:sp>
      <p:sp>
        <p:nvSpPr>
          <p:cNvPr id="17426" name="Rectangle 819"/>
          <p:cNvSpPr>
            <a:spLocks noChangeArrowheads="1"/>
          </p:cNvSpPr>
          <p:nvPr/>
        </p:nvSpPr>
        <p:spPr bwMode="auto">
          <a:xfrm>
            <a:off x="2574925" y="5068888"/>
            <a:ext cx="163671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2000" b="1">
                <a:solidFill>
                  <a:schemeClr val="bg1"/>
                </a:solidFill>
                <a:latin typeface="Arial" panose="020B0604020202020204" pitchFamily="34" charset="0"/>
                <a:ea typeface="MS PGothic" panose="020B0600070205080204" pitchFamily="34" charset="-128"/>
              </a:rPr>
              <a:t>Basal ganglia</a:t>
            </a:r>
            <a:endParaRPr lang="en-GB" sz="2000">
              <a:solidFill>
                <a:schemeClr val="bg1"/>
              </a:solidFill>
              <a:latin typeface="Arial" panose="020B0604020202020204" pitchFamily="34" charset="0"/>
              <a:ea typeface="MS PGothic" panose="020B0600070205080204" pitchFamily="34" charset="-128"/>
            </a:endParaRPr>
          </a:p>
        </p:txBody>
      </p:sp>
      <p:sp>
        <p:nvSpPr>
          <p:cNvPr id="17427" name="AutoShape 822"/>
          <p:cNvSpPr>
            <a:spLocks noChangeArrowheads="1"/>
          </p:cNvSpPr>
          <p:nvPr/>
        </p:nvSpPr>
        <p:spPr bwMode="auto">
          <a:xfrm rot="5352301" flipH="1">
            <a:off x="1810544" y="3725069"/>
            <a:ext cx="144462" cy="215900"/>
          </a:xfrm>
          <a:prstGeom prst="downArrow">
            <a:avLst>
              <a:gd name="adj1" fmla="val 50000"/>
              <a:gd name="adj2" fmla="val 37363"/>
            </a:avLst>
          </a:prstGeom>
          <a:solidFill>
            <a:srgbClr val="ED894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17428" name="AutoShape 824"/>
          <p:cNvSpPr>
            <a:spLocks noChangeArrowheads="1"/>
          </p:cNvSpPr>
          <p:nvPr/>
        </p:nvSpPr>
        <p:spPr bwMode="auto">
          <a:xfrm rot="5352301" flipH="1">
            <a:off x="2142332" y="3725069"/>
            <a:ext cx="144462" cy="215900"/>
          </a:xfrm>
          <a:prstGeom prst="downArrow">
            <a:avLst>
              <a:gd name="adj1" fmla="val 50000"/>
              <a:gd name="adj2" fmla="val 37363"/>
            </a:avLst>
          </a:prstGeom>
          <a:solidFill>
            <a:srgbClr val="ED894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17429" name="AutoShape 825"/>
          <p:cNvSpPr>
            <a:spLocks noChangeArrowheads="1"/>
          </p:cNvSpPr>
          <p:nvPr/>
        </p:nvSpPr>
        <p:spPr bwMode="auto">
          <a:xfrm rot="5352301" flipH="1">
            <a:off x="2475707" y="3725069"/>
            <a:ext cx="144462" cy="215900"/>
          </a:xfrm>
          <a:prstGeom prst="downArrow">
            <a:avLst>
              <a:gd name="adj1" fmla="val 50000"/>
              <a:gd name="adj2" fmla="val 37363"/>
            </a:avLst>
          </a:prstGeom>
          <a:solidFill>
            <a:srgbClr val="ED894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17430" name="AutoShape 826"/>
          <p:cNvSpPr>
            <a:spLocks noChangeArrowheads="1"/>
          </p:cNvSpPr>
          <p:nvPr/>
        </p:nvSpPr>
        <p:spPr bwMode="auto">
          <a:xfrm>
            <a:off x="2195513" y="5589588"/>
            <a:ext cx="431800" cy="576262"/>
          </a:xfrm>
          <a:prstGeom prst="downArrow">
            <a:avLst>
              <a:gd name="adj1" fmla="val 50000"/>
              <a:gd name="adj2" fmla="val 33364"/>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51"/>
          <p:cNvSpPr>
            <a:spLocks noChangeArrowheads="1"/>
          </p:cNvSpPr>
          <p:nvPr/>
        </p:nvSpPr>
        <p:spPr bwMode="auto">
          <a:xfrm>
            <a:off x="5651500" y="4802188"/>
            <a:ext cx="3421063" cy="1917700"/>
          </a:xfrm>
          <a:prstGeom prst="rect">
            <a:avLst/>
          </a:prstGeom>
          <a:solidFill>
            <a:srgbClr val="004E4C"/>
          </a:solidFill>
          <a:ln w="9525">
            <a:miter lim="800000"/>
            <a:headEnd/>
            <a:tailEnd/>
          </a:ln>
          <a:scene3d>
            <a:camera prst="legacyPerspectiveBottom"/>
            <a:lightRig rig="legacyFlat3" dir="t"/>
          </a:scene3d>
          <a:sp3d extrusionH="887400" prstMaterial="legacyMatte">
            <a:bevelT w="13500" h="13500" prst="angle"/>
            <a:bevelB w="13500" h="13500" prst="angle"/>
            <a:extrusionClr>
              <a:srgbClr val="004E4C"/>
            </a:extrusionClr>
            <a:contourClr>
              <a:srgbClr val="004E4C"/>
            </a:contourClr>
          </a:sp3d>
        </p:spPr>
        <p:txBody>
          <a:bodyPr wrap="none" anchor="ctr">
            <a:flatTx/>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pic>
        <p:nvPicPr>
          <p:cNvPr id="18435" name="Picture 2" descr="LBrai"/>
          <p:cNvPicPr>
            <a:picLocks noChangeAspect="1" noChangeArrowheads="1"/>
          </p:cNvPicPr>
          <p:nvPr/>
        </p:nvPicPr>
        <p:blipFill>
          <a:blip r:embed="rId3">
            <a:lum contrast="42000"/>
            <a:extLst>
              <a:ext uri="{28A0092B-C50C-407E-A947-70E740481C1C}">
                <a14:useLocalDpi xmlns:a14="http://schemas.microsoft.com/office/drawing/2010/main" val="0"/>
              </a:ext>
            </a:extLst>
          </a:blip>
          <a:srcRect/>
          <a:stretch>
            <a:fillRect/>
          </a:stretch>
        </p:blipFill>
        <p:spPr bwMode="auto">
          <a:xfrm>
            <a:off x="792163" y="1582738"/>
            <a:ext cx="4643437" cy="429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7396" name="Rectangle 49"/>
          <p:cNvSpPr>
            <a:spLocks noGrp="1" noChangeArrowheads="1"/>
          </p:cNvSpPr>
          <p:nvPr>
            <p:ph type="title" idx="4294967295"/>
          </p:nvPr>
        </p:nvSpPr>
        <p:spPr/>
        <p:txBody>
          <a:bodyPr anchorCtr="0"/>
          <a:lstStyle/>
          <a:p>
            <a:pPr eaLnBrk="1" hangingPunct="1">
              <a:defRPr/>
            </a:pPr>
            <a:r>
              <a:rPr lang="en-GB" sz="2800" smtClean="0">
                <a:latin typeface="Comic Sans MS" pitchFamily="66" charset="0"/>
              </a:rPr>
              <a:t>In PD, pulsatile delivery of traditional levodopa leads to pulsatile stimulation of dopamine receptors</a:t>
            </a:r>
          </a:p>
        </p:txBody>
      </p:sp>
      <p:pic>
        <p:nvPicPr>
          <p:cNvPr id="164907" name="Picture 43" descr="ENT502_BRAIN_Yellow"/>
          <p:cNvPicPr>
            <a:picLocks noGrp="1" noChangeAspect="1" noChangeArrowheads="1"/>
          </p:cNvPicPr>
          <p:nvPr>
            <p:ph idx="4294967295"/>
          </p:nvPr>
        </p:nvPicPr>
        <p:blipFill>
          <a:blip r:embed="rId4">
            <a:extLst>
              <a:ext uri="{28A0092B-C50C-407E-A947-70E740481C1C}">
                <a14:useLocalDpi xmlns:a14="http://schemas.microsoft.com/office/drawing/2010/main" val="0"/>
              </a:ext>
            </a:extLst>
          </a:blip>
          <a:srcRect/>
          <a:stretch>
            <a:fillRect/>
          </a:stretch>
        </p:blipFill>
        <p:spPr>
          <a:xfrm>
            <a:off x="1014413" y="1700213"/>
            <a:ext cx="4276725" cy="4043362"/>
          </a:xfrm>
          <a:noFill/>
        </p:spPr>
      </p:pic>
      <p:grpSp>
        <p:nvGrpSpPr>
          <p:cNvPr id="2" name="Group 61"/>
          <p:cNvGrpSpPr>
            <a:grpSpLocks/>
          </p:cNvGrpSpPr>
          <p:nvPr/>
        </p:nvGrpSpPr>
        <p:grpSpPr bwMode="auto">
          <a:xfrm>
            <a:off x="900113" y="5302250"/>
            <a:ext cx="1800225" cy="935038"/>
            <a:chOff x="567" y="3084"/>
            <a:chExt cx="1134" cy="589"/>
          </a:xfrm>
        </p:grpSpPr>
        <p:sp>
          <p:nvSpPr>
            <p:cNvPr id="18480" name="Text Box 44"/>
            <p:cNvSpPr txBox="1">
              <a:spLocks noChangeArrowheads="1"/>
            </p:cNvSpPr>
            <p:nvPr/>
          </p:nvSpPr>
          <p:spPr bwMode="auto">
            <a:xfrm>
              <a:off x="567" y="3266"/>
              <a:ext cx="1134" cy="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r>
                <a:rPr lang="en-GB" sz="1400" b="1">
                  <a:solidFill>
                    <a:srgbClr val="000000"/>
                  </a:solidFill>
                  <a:latin typeface="Arial" panose="020B0604020202020204" pitchFamily="34" charset="0"/>
                  <a:ea typeface="MS PGothic" panose="020B0600070205080204" pitchFamily="34" charset="-128"/>
                </a:rPr>
                <a:t>Traditional </a:t>
              </a:r>
            </a:p>
            <a:p>
              <a:pPr algn="ctr" eaLnBrk="1" hangingPunct="1"/>
              <a:r>
                <a:rPr lang="en-GB" sz="1400" b="1">
                  <a:solidFill>
                    <a:srgbClr val="000000"/>
                  </a:solidFill>
                  <a:latin typeface="Arial" panose="020B0604020202020204" pitchFamily="34" charset="0"/>
                  <a:ea typeface="MS PGothic" panose="020B0600070205080204" pitchFamily="34" charset="-128"/>
                </a:rPr>
                <a:t>levodopa</a:t>
              </a:r>
            </a:p>
          </p:txBody>
        </p:sp>
        <p:sp>
          <p:nvSpPr>
            <p:cNvPr id="18481" name="AutoShape 45"/>
            <p:cNvSpPr>
              <a:spLocks noChangeArrowheads="1"/>
            </p:cNvSpPr>
            <p:nvPr/>
          </p:nvSpPr>
          <p:spPr bwMode="auto">
            <a:xfrm>
              <a:off x="1474" y="3084"/>
              <a:ext cx="226" cy="589"/>
            </a:xfrm>
            <a:prstGeom prst="upArrow">
              <a:avLst>
                <a:gd name="adj1" fmla="val 50000"/>
                <a:gd name="adj2" fmla="val 65155"/>
              </a:avLst>
            </a:prstGeom>
            <a:solidFill>
              <a:schemeClr val="bg1"/>
            </a:solidFill>
            <a:ln w="9525">
              <a:solidFill>
                <a:schemeClr val="tx1"/>
              </a:solidFill>
              <a:miter lim="800000"/>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sp>
        <p:nvSpPr>
          <p:cNvPr id="18439" name="Rectangle 3"/>
          <p:cNvSpPr>
            <a:spLocks noChangeArrowheads="1"/>
          </p:cNvSpPr>
          <p:nvPr/>
        </p:nvSpPr>
        <p:spPr bwMode="auto">
          <a:xfrm>
            <a:off x="6478588" y="2387600"/>
            <a:ext cx="1809750" cy="51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18440" name="Line 4"/>
          <p:cNvSpPr>
            <a:spLocks noChangeShapeType="1"/>
          </p:cNvSpPr>
          <p:nvPr/>
        </p:nvSpPr>
        <p:spPr bwMode="auto">
          <a:xfrm>
            <a:off x="6227763" y="2565400"/>
            <a:ext cx="2339975" cy="0"/>
          </a:xfrm>
          <a:prstGeom prst="line">
            <a:avLst/>
          </a:prstGeom>
          <a:noFill/>
          <a:ln w="57150">
            <a:solidFill>
              <a:srgbClr val="EAEAEA"/>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41" name="Freeform 6"/>
          <p:cNvSpPr>
            <a:spLocks/>
          </p:cNvSpPr>
          <p:nvPr/>
        </p:nvSpPr>
        <p:spPr bwMode="auto">
          <a:xfrm>
            <a:off x="6478588" y="2276475"/>
            <a:ext cx="2087562" cy="69850"/>
          </a:xfrm>
          <a:custGeom>
            <a:avLst/>
            <a:gdLst>
              <a:gd name="T0" fmla="*/ 0 w 4529"/>
              <a:gd name="T1" fmla="*/ 5367461 h 909"/>
              <a:gd name="T2" fmla="*/ 96243568 w 4529"/>
              <a:gd name="T3" fmla="*/ 11834 h 909"/>
              <a:gd name="T4" fmla="*/ 192700087 w 4529"/>
              <a:gd name="T5" fmla="*/ 5367461 h 909"/>
              <a:gd name="T6" fmla="*/ 288943656 w 4529"/>
              <a:gd name="T7" fmla="*/ 11834 h 909"/>
              <a:gd name="T8" fmla="*/ 385399714 w 4529"/>
              <a:gd name="T9" fmla="*/ 5367461 h 909"/>
              <a:gd name="T10" fmla="*/ 481855772 w 4529"/>
              <a:gd name="T11" fmla="*/ 11834 h 909"/>
              <a:gd name="T12" fmla="*/ 578099801 w 4529"/>
              <a:gd name="T13" fmla="*/ 5367461 h 909"/>
              <a:gd name="T14" fmla="*/ 674555859 w 4529"/>
              <a:gd name="T15" fmla="*/ 11834 h 909"/>
              <a:gd name="T16" fmla="*/ 768037521 w 4529"/>
              <a:gd name="T17" fmla="*/ 5343871 h 909"/>
              <a:gd name="T18" fmla="*/ 863219102 w 4529"/>
              <a:gd name="T19" fmla="*/ 0 h 909"/>
              <a:gd name="T20" fmla="*/ 962224576 w 4529"/>
              <a:gd name="T21" fmla="*/ 5343871 h 90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529"/>
              <a:gd name="T34" fmla="*/ 0 h 909"/>
              <a:gd name="T35" fmla="*/ 4529 w 4529"/>
              <a:gd name="T36" fmla="*/ 909 h 90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529" h="909">
                <a:moveTo>
                  <a:pt x="0" y="909"/>
                </a:moveTo>
                <a:cubicBezTo>
                  <a:pt x="151" y="455"/>
                  <a:pt x="302" y="2"/>
                  <a:pt x="453" y="2"/>
                </a:cubicBezTo>
                <a:cubicBezTo>
                  <a:pt x="604" y="2"/>
                  <a:pt x="756" y="909"/>
                  <a:pt x="907" y="909"/>
                </a:cubicBezTo>
                <a:cubicBezTo>
                  <a:pt x="1058" y="909"/>
                  <a:pt x="1209" y="2"/>
                  <a:pt x="1360" y="2"/>
                </a:cubicBezTo>
                <a:cubicBezTo>
                  <a:pt x="1511" y="2"/>
                  <a:pt x="1663" y="909"/>
                  <a:pt x="1814" y="909"/>
                </a:cubicBezTo>
                <a:cubicBezTo>
                  <a:pt x="1965" y="909"/>
                  <a:pt x="2117" y="2"/>
                  <a:pt x="2268" y="2"/>
                </a:cubicBezTo>
                <a:cubicBezTo>
                  <a:pt x="2419" y="2"/>
                  <a:pt x="2570" y="909"/>
                  <a:pt x="2721" y="909"/>
                </a:cubicBezTo>
                <a:cubicBezTo>
                  <a:pt x="2872" y="909"/>
                  <a:pt x="3026" y="3"/>
                  <a:pt x="3175" y="2"/>
                </a:cubicBezTo>
                <a:cubicBezTo>
                  <a:pt x="3324" y="1"/>
                  <a:pt x="3467" y="905"/>
                  <a:pt x="3615" y="905"/>
                </a:cubicBezTo>
                <a:cubicBezTo>
                  <a:pt x="3763" y="905"/>
                  <a:pt x="3911" y="0"/>
                  <a:pt x="4063" y="0"/>
                </a:cubicBezTo>
                <a:cubicBezTo>
                  <a:pt x="4215" y="0"/>
                  <a:pt x="4432" y="717"/>
                  <a:pt x="4529" y="905"/>
                </a:cubicBezTo>
              </a:path>
            </a:pathLst>
          </a:custGeom>
          <a:noFill/>
          <a:ln w="57150">
            <a:solidFill>
              <a:srgbClr val="FF9966"/>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42" name="Freeform 7"/>
          <p:cNvSpPr>
            <a:spLocks/>
          </p:cNvSpPr>
          <p:nvPr/>
        </p:nvSpPr>
        <p:spPr bwMode="auto">
          <a:xfrm>
            <a:off x="6489700" y="1973263"/>
            <a:ext cx="9525" cy="1120775"/>
          </a:xfrm>
          <a:custGeom>
            <a:avLst/>
            <a:gdLst>
              <a:gd name="T0" fmla="*/ 0 w 6"/>
              <a:gd name="T1" fmla="*/ 0 h 706"/>
              <a:gd name="T2" fmla="*/ 15120938 w 6"/>
              <a:gd name="T3" fmla="*/ 1779230313 h 706"/>
              <a:gd name="T4" fmla="*/ 0 60000 65536"/>
              <a:gd name="T5" fmla="*/ 0 60000 65536"/>
              <a:gd name="T6" fmla="*/ 0 w 6"/>
              <a:gd name="T7" fmla="*/ 0 h 706"/>
              <a:gd name="T8" fmla="*/ 6 w 6"/>
              <a:gd name="T9" fmla="*/ 706 h 706"/>
            </a:gdLst>
            <a:ahLst/>
            <a:cxnLst>
              <a:cxn ang="T4">
                <a:pos x="T0" y="T1"/>
              </a:cxn>
              <a:cxn ang="T5">
                <a:pos x="T2" y="T3"/>
              </a:cxn>
            </a:cxnLst>
            <a:rect l="T6" t="T7" r="T8" b="T9"/>
            <a:pathLst>
              <a:path w="6" h="706">
                <a:moveTo>
                  <a:pt x="0" y="0"/>
                </a:moveTo>
                <a:lnTo>
                  <a:pt x="6" y="706"/>
                </a:lnTo>
              </a:path>
            </a:pathLst>
          </a:custGeom>
          <a:noFill/>
          <a:ln w="28575">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43" name="Line 8"/>
          <p:cNvSpPr>
            <a:spLocks noChangeShapeType="1"/>
          </p:cNvSpPr>
          <p:nvPr/>
        </p:nvSpPr>
        <p:spPr bwMode="auto">
          <a:xfrm>
            <a:off x="6492875" y="3087688"/>
            <a:ext cx="2087563" cy="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44" name="Text Box 9"/>
          <p:cNvSpPr txBox="1">
            <a:spLocks noChangeArrowheads="1"/>
          </p:cNvSpPr>
          <p:nvPr/>
        </p:nvSpPr>
        <p:spPr bwMode="auto">
          <a:xfrm>
            <a:off x="5651500" y="2133600"/>
            <a:ext cx="7556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1000" b="1">
                <a:solidFill>
                  <a:schemeClr val="bg1"/>
                </a:solidFill>
                <a:latin typeface="Arial" panose="020B0604020202020204" pitchFamily="34" charset="0"/>
                <a:ea typeface="MS PGothic" panose="020B0600070205080204" pitchFamily="34" charset="-128"/>
              </a:rPr>
              <a:t>Activated</a:t>
            </a:r>
          </a:p>
        </p:txBody>
      </p:sp>
      <p:sp>
        <p:nvSpPr>
          <p:cNvPr id="18445" name="Text Box 10"/>
          <p:cNvSpPr txBox="1">
            <a:spLocks noChangeArrowheads="1"/>
          </p:cNvSpPr>
          <p:nvPr/>
        </p:nvSpPr>
        <p:spPr bwMode="auto">
          <a:xfrm>
            <a:off x="5580063" y="2709863"/>
            <a:ext cx="90328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1000" b="1">
                <a:solidFill>
                  <a:schemeClr val="bg1"/>
                </a:solidFill>
                <a:latin typeface="Arial" panose="020B0604020202020204" pitchFamily="34" charset="0"/>
                <a:ea typeface="MS PGothic" panose="020B0600070205080204" pitchFamily="34" charset="-128"/>
              </a:rPr>
              <a:t>Unactivated</a:t>
            </a:r>
          </a:p>
        </p:txBody>
      </p:sp>
      <p:sp>
        <p:nvSpPr>
          <p:cNvPr id="18446" name="Text Box 11"/>
          <p:cNvSpPr txBox="1">
            <a:spLocks noChangeArrowheads="1"/>
          </p:cNvSpPr>
          <p:nvPr/>
        </p:nvSpPr>
        <p:spPr bwMode="auto">
          <a:xfrm>
            <a:off x="6756400" y="1766888"/>
            <a:ext cx="1631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spcBef>
                <a:spcPct val="50000"/>
              </a:spcBef>
            </a:pPr>
            <a:r>
              <a:rPr lang="en-GB" b="1">
                <a:solidFill>
                  <a:srgbClr val="FF9966"/>
                </a:solidFill>
                <a:latin typeface="Arial Narrow" panose="020B0606020202030204" pitchFamily="34" charset="0"/>
                <a:ea typeface="MS PGothic" panose="020B0600070205080204" pitchFamily="34" charset="-128"/>
              </a:rPr>
              <a:t>Normal</a:t>
            </a:r>
          </a:p>
        </p:txBody>
      </p:sp>
      <p:sp>
        <p:nvSpPr>
          <p:cNvPr id="164877" name="Freeform 13"/>
          <p:cNvSpPr>
            <a:spLocks/>
          </p:cNvSpPr>
          <p:nvPr/>
        </p:nvSpPr>
        <p:spPr bwMode="auto">
          <a:xfrm>
            <a:off x="6516688" y="4225925"/>
            <a:ext cx="2087562" cy="69850"/>
          </a:xfrm>
          <a:custGeom>
            <a:avLst/>
            <a:gdLst>
              <a:gd name="T0" fmla="*/ 0 w 4529"/>
              <a:gd name="T1" fmla="*/ 5367461 h 909"/>
              <a:gd name="T2" fmla="*/ 96243568 w 4529"/>
              <a:gd name="T3" fmla="*/ 11834 h 909"/>
              <a:gd name="T4" fmla="*/ 192700087 w 4529"/>
              <a:gd name="T5" fmla="*/ 5367461 h 909"/>
              <a:gd name="T6" fmla="*/ 288943656 w 4529"/>
              <a:gd name="T7" fmla="*/ 11834 h 909"/>
              <a:gd name="T8" fmla="*/ 385399714 w 4529"/>
              <a:gd name="T9" fmla="*/ 5367461 h 909"/>
              <a:gd name="T10" fmla="*/ 481855772 w 4529"/>
              <a:gd name="T11" fmla="*/ 11834 h 909"/>
              <a:gd name="T12" fmla="*/ 578099801 w 4529"/>
              <a:gd name="T13" fmla="*/ 5367461 h 909"/>
              <a:gd name="T14" fmla="*/ 674555859 w 4529"/>
              <a:gd name="T15" fmla="*/ 11834 h 909"/>
              <a:gd name="T16" fmla="*/ 768037521 w 4529"/>
              <a:gd name="T17" fmla="*/ 5343871 h 909"/>
              <a:gd name="T18" fmla="*/ 863219102 w 4529"/>
              <a:gd name="T19" fmla="*/ 0 h 909"/>
              <a:gd name="T20" fmla="*/ 962224576 w 4529"/>
              <a:gd name="T21" fmla="*/ 5343871 h 90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529"/>
              <a:gd name="T34" fmla="*/ 0 h 909"/>
              <a:gd name="T35" fmla="*/ 4529 w 4529"/>
              <a:gd name="T36" fmla="*/ 909 h 90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529" h="909">
                <a:moveTo>
                  <a:pt x="0" y="909"/>
                </a:moveTo>
                <a:cubicBezTo>
                  <a:pt x="151" y="455"/>
                  <a:pt x="302" y="2"/>
                  <a:pt x="453" y="2"/>
                </a:cubicBezTo>
                <a:cubicBezTo>
                  <a:pt x="604" y="2"/>
                  <a:pt x="756" y="909"/>
                  <a:pt x="907" y="909"/>
                </a:cubicBezTo>
                <a:cubicBezTo>
                  <a:pt x="1058" y="909"/>
                  <a:pt x="1209" y="2"/>
                  <a:pt x="1360" y="2"/>
                </a:cubicBezTo>
                <a:cubicBezTo>
                  <a:pt x="1511" y="2"/>
                  <a:pt x="1663" y="909"/>
                  <a:pt x="1814" y="909"/>
                </a:cubicBezTo>
                <a:cubicBezTo>
                  <a:pt x="1965" y="909"/>
                  <a:pt x="2117" y="2"/>
                  <a:pt x="2268" y="2"/>
                </a:cubicBezTo>
                <a:cubicBezTo>
                  <a:pt x="2419" y="2"/>
                  <a:pt x="2570" y="909"/>
                  <a:pt x="2721" y="909"/>
                </a:cubicBezTo>
                <a:cubicBezTo>
                  <a:pt x="2872" y="909"/>
                  <a:pt x="3026" y="3"/>
                  <a:pt x="3175" y="2"/>
                </a:cubicBezTo>
                <a:cubicBezTo>
                  <a:pt x="3324" y="1"/>
                  <a:pt x="3467" y="905"/>
                  <a:pt x="3615" y="905"/>
                </a:cubicBezTo>
                <a:cubicBezTo>
                  <a:pt x="3763" y="905"/>
                  <a:pt x="3911" y="0"/>
                  <a:pt x="4063" y="0"/>
                </a:cubicBezTo>
                <a:cubicBezTo>
                  <a:pt x="4215" y="0"/>
                  <a:pt x="4432" y="717"/>
                  <a:pt x="4529" y="905"/>
                </a:cubicBezTo>
              </a:path>
            </a:pathLst>
          </a:custGeom>
          <a:noFill/>
          <a:ln w="57150">
            <a:solidFill>
              <a:srgbClr val="FF9966"/>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48" name="Rectangle 14"/>
          <p:cNvSpPr>
            <a:spLocks noChangeArrowheads="1"/>
          </p:cNvSpPr>
          <p:nvPr/>
        </p:nvSpPr>
        <p:spPr bwMode="auto">
          <a:xfrm>
            <a:off x="6516688" y="4090988"/>
            <a:ext cx="2087562" cy="54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18449" name="Line 15"/>
          <p:cNvSpPr>
            <a:spLocks noChangeShapeType="1"/>
          </p:cNvSpPr>
          <p:nvPr/>
        </p:nvSpPr>
        <p:spPr bwMode="auto">
          <a:xfrm>
            <a:off x="6249988" y="4060825"/>
            <a:ext cx="2309812" cy="1588"/>
          </a:xfrm>
          <a:prstGeom prst="line">
            <a:avLst/>
          </a:prstGeom>
          <a:noFill/>
          <a:ln w="57150">
            <a:solidFill>
              <a:srgbClr val="EAEAEA"/>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18450" name="Group 17"/>
          <p:cNvGrpSpPr>
            <a:grpSpLocks/>
          </p:cNvGrpSpPr>
          <p:nvPr/>
        </p:nvGrpSpPr>
        <p:grpSpPr bwMode="auto">
          <a:xfrm>
            <a:off x="6516688" y="3500438"/>
            <a:ext cx="2087562" cy="1152525"/>
            <a:chOff x="930" y="1442"/>
            <a:chExt cx="3311" cy="1710"/>
          </a:xfrm>
        </p:grpSpPr>
        <p:sp>
          <p:nvSpPr>
            <p:cNvPr id="18478" name="Line 18"/>
            <p:cNvSpPr>
              <a:spLocks noChangeShapeType="1"/>
            </p:cNvSpPr>
            <p:nvPr/>
          </p:nvSpPr>
          <p:spPr bwMode="auto">
            <a:xfrm>
              <a:off x="940" y="1442"/>
              <a:ext cx="0" cy="171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79" name="Line 19"/>
            <p:cNvSpPr>
              <a:spLocks noChangeShapeType="1"/>
            </p:cNvSpPr>
            <p:nvPr/>
          </p:nvSpPr>
          <p:spPr bwMode="auto">
            <a:xfrm>
              <a:off x="930" y="3152"/>
              <a:ext cx="3311" cy="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8451" name="Text Box 20"/>
          <p:cNvSpPr txBox="1">
            <a:spLocks noChangeArrowheads="1"/>
          </p:cNvSpPr>
          <p:nvPr/>
        </p:nvSpPr>
        <p:spPr bwMode="auto">
          <a:xfrm>
            <a:off x="6732588" y="3284538"/>
            <a:ext cx="18097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spcBef>
                <a:spcPct val="50000"/>
              </a:spcBef>
            </a:pPr>
            <a:r>
              <a:rPr lang="en-GB" b="1">
                <a:solidFill>
                  <a:srgbClr val="FF9966"/>
                </a:solidFill>
                <a:latin typeface="Arial Narrow" panose="020B0606020202030204" pitchFamily="34" charset="0"/>
                <a:ea typeface="MS PGothic" panose="020B0600070205080204" pitchFamily="34" charset="-128"/>
              </a:rPr>
              <a:t>PD (untreated)</a:t>
            </a:r>
          </a:p>
        </p:txBody>
      </p:sp>
      <p:sp>
        <p:nvSpPr>
          <p:cNvPr id="18452" name="Rectangle 24"/>
          <p:cNvSpPr>
            <a:spLocks noChangeArrowheads="1"/>
          </p:cNvSpPr>
          <p:nvPr/>
        </p:nvSpPr>
        <p:spPr bwMode="auto">
          <a:xfrm>
            <a:off x="6515100" y="6110288"/>
            <a:ext cx="24495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18453" name="Line 25"/>
          <p:cNvSpPr>
            <a:spLocks noChangeShapeType="1"/>
          </p:cNvSpPr>
          <p:nvPr/>
        </p:nvSpPr>
        <p:spPr bwMode="auto">
          <a:xfrm flipV="1">
            <a:off x="6270625" y="5734050"/>
            <a:ext cx="2693988" cy="38100"/>
          </a:xfrm>
          <a:prstGeom prst="line">
            <a:avLst/>
          </a:prstGeom>
          <a:noFill/>
          <a:ln w="57150">
            <a:solidFill>
              <a:srgbClr val="EAEAEA"/>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54" name="Freeform 26"/>
          <p:cNvSpPr>
            <a:spLocks/>
          </p:cNvSpPr>
          <p:nvPr/>
        </p:nvSpPr>
        <p:spPr bwMode="auto">
          <a:xfrm>
            <a:off x="6513513" y="5222875"/>
            <a:ext cx="9525" cy="1149350"/>
          </a:xfrm>
          <a:custGeom>
            <a:avLst/>
            <a:gdLst>
              <a:gd name="T0" fmla="*/ 0 w 7"/>
              <a:gd name="T1" fmla="*/ 0 h 940"/>
              <a:gd name="T2" fmla="*/ 12960804 w 7"/>
              <a:gd name="T3" fmla="*/ 1405324918 h 940"/>
              <a:gd name="T4" fmla="*/ 0 60000 65536"/>
              <a:gd name="T5" fmla="*/ 0 60000 65536"/>
              <a:gd name="T6" fmla="*/ 0 w 7"/>
              <a:gd name="T7" fmla="*/ 0 h 940"/>
              <a:gd name="T8" fmla="*/ 7 w 7"/>
              <a:gd name="T9" fmla="*/ 940 h 940"/>
            </a:gdLst>
            <a:ahLst/>
            <a:cxnLst>
              <a:cxn ang="T4">
                <a:pos x="T0" y="T1"/>
              </a:cxn>
              <a:cxn ang="T5">
                <a:pos x="T2" y="T3"/>
              </a:cxn>
            </a:cxnLst>
            <a:rect l="T6" t="T7" r="T8" b="T9"/>
            <a:pathLst>
              <a:path w="7" h="940">
                <a:moveTo>
                  <a:pt x="0" y="0"/>
                </a:moveTo>
                <a:lnTo>
                  <a:pt x="7" y="940"/>
                </a:lnTo>
              </a:path>
            </a:pathLst>
          </a:custGeom>
          <a:noFill/>
          <a:ln w="28575">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55" name="Line 27"/>
          <p:cNvSpPr>
            <a:spLocks noChangeShapeType="1"/>
          </p:cNvSpPr>
          <p:nvPr/>
        </p:nvSpPr>
        <p:spPr bwMode="auto">
          <a:xfrm flipV="1">
            <a:off x="6515100" y="6362700"/>
            <a:ext cx="2449513" cy="9525"/>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56" name="Text Box 30"/>
          <p:cNvSpPr txBox="1">
            <a:spLocks noChangeArrowheads="1"/>
          </p:cNvSpPr>
          <p:nvPr/>
        </p:nvSpPr>
        <p:spPr bwMode="auto">
          <a:xfrm>
            <a:off x="5508625" y="4791075"/>
            <a:ext cx="42687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spcBef>
                <a:spcPct val="50000"/>
              </a:spcBef>
            </a:pPr>
            <a:r>
              <a:rPr lang="en-GB" b="1">
                <a:solidFill>
                  <a:srgbClr val="FF9966"/>
                </a:solidFill>
                <a:latin typeface="Arial Narrow" panose="020B0606020202030204" pitchFamily="34" charset="0"/>
                <a:ea typeface="MS PGothic" panose="020B0600070205080204" pitchFamily="34" charset="-128"/>
              </a:rPr>
              <a:t>Traditional levodopa</a:t>
            </a:r>
          </a:p>
        </p:txBody>
      </p:sp>
      <p:sp>
        <p:nvSpPr>
          <p:cNvPr id="18457" name="Text Box 34"/>
          <p:cNvSpPr txBox="1">
            <a:spLocks noChangeArrowheads="1"/>
          </p:cNvSpPr>
          <p:nvPr/>
        </p:nvSpPr>
        <p:spPr bwMode="auto">
          <a:xfrm>
            <a:off x="3708400" y="3802063"/>
            <a:ext cx="13779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1200" b="1">
                <a:solidFill>
                  <a:srgbClr val="000000"/>
                </a:solidFill>
                <a:latin typeface="Arial" panose="020B0604020202020204" pitchFamily="34" charset="0"/>
                <a:ea typeface="MS PGothic" panose="020B0600070205080204" pitchFamily="34" charset="-128"/>
              </a:rPr>
              <a:t>Substantia nigra</a:t>
            </a:r>
          </a:p>
        </p:txBody>
      </p:sp>
      <p:sp>
        <p:nvSpPr>
          <p:cNvPr id="18458" name="Line 35"/>
          <p:cNvSpPr>
            <a:spLocks noChangeShapeType="1"/>
          </p:cNvSpPr>
          <p:nvPr/>
        </p:nvSpPr>
        <p:spPr bwMode="auto">
          <a:xfrm>
            <a:off x="3201988" y="4087813"/>
            <a:ext cx="776287" cy="15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59" name="Text Box 36"/>
          <p:cNvSpPr txBox="1">
            <a:spLocks noChangeArrowheads="1"/>
          </p:cNvSpPr>
          <p:nvPr/>
        </p:nvSpPr>
        <p:spPr bwMode="auto">
          <a:xfrm>
            <a:off x="1033463" y="3284538"/>
            <a:ext cx="801687"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1200" b="1">
                <a:solidFill>
                  <a:srgbClr val="000000"/>
                </a:solidFill>
                <a:latin typeface="Arial" panose="020B0604020202020204" pitchFamily="34" charset="0"/>
                <a:ea typeface="MS PGothic" panose="020B0600070205080204" pitchFamily="34" charset="-128"/>
              </a:rPr>
              <a:t>Striatum</a:t>
            </a:r>
          </a:p>
        </p:txBody>
      </p:sp>
      <p:sp>
        <p:nvSpPr>
          <p:cNvPr id="18460" name="Line 37"/>
          <p:cNvSpPr>
            <a:spLocks noChangeShapeType="1"/>
          </p:cNvSpPr>
          <p:nvPr/>
        </p:nvSpPr>
        <p:spPr bwMode="auto">
          <a:xfrm>
            <a:off x="1368425" y="3573463"/>
            <a:ext cx="776288" cy="15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18461" name="Picture 38" descr="NEUR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43138" y="3538538"/>
            <a:ext cx="889000"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69"/>
          <p:cNvGrpSpPr>
            <a:grpSpLocks/>
          </p:cNvGrpSpPr>
          <p:nvPr/>
        </p:nvGrpSpPr>
        <p:grpSpPr bwMode="auto">
          <a:xfrm>
            <a:off x="2051050" y="3141663"/>
            <a:ext cx="1308100" cy="1079500"/>
            <a:chOff x="1338" y="2061"/>
            <a:chExt cx="778" cy="598"/>
          </a:xfrm>
        </p:grpSpPr>
        <p:pic>
          <p:nvPicPr>
            <p:cNvPr id="18476" name="Picture 40" descr="NEURON"/>
            <p:cNvPicPr>
              <a:picLocks noChangeAspect="1" noChangeArrowheads="1"/>
            </p:cNvPicPr>
            <p:nvPr/>
          </p:nvPicPr>
          <p:blipFill>
            <a:blip r:embed="rId6">
              <a:lum contrast="100000"/>
              <a:extLst>
                <a:ext uri="{28A0092B-C50C-407E-A947-70E740481C1C}">
                  <a14:useLocalDpi xmlns:a14="http://schemas.microsoft.com/office/drawing/2010/main" val="0"/>
                </a:ext>
              </a:extLst>
            </a:blip>
            <a:srcRect/>
            <a:stretch>
              <a:fillRect/>
            </a:stretch>
          </p:blipFill>
          <p:spPr bwMode="auto">
            <a:xfrm>
              <a:off x="1338" y="2320"/>
              <a:ext cx="771" cy="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77" name="Picture 41" descr="NEURON"/>
            <p:cNvPicPr>
              <a:picLocks noChangeAspect="1" noChangeArrowheads="1"/>
            </p:cNvPicPr>
            <p:nvPr/>
          </p:nvPicPr>
          <p:blipFill>
            <a:blip r:embed="rId7">
              <a:lum contrast="90000"/>
              <a:extLst>
                <a:ext uri="{28A0092B-C50C-407E-A947-70E740481C1C}">
                  <a14:useLocalDpi xmlns:a14="http://schemas.microsoft.com/office/drawing/2010/main" val="0"/>
                </a:ext>
              </a:extLst>
            </a:blip>
            <a:srcRect/>
            <a:stretch>
              <a:fillRect/>
            </a:stretch>
          </p:blipFill>
          <p:spPr bwMode="auto">
            <a:xfrm rot="900000">
              <a:off x="1345" y="2061"/>
              <a:ext cx="771" cy="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8463" name="Rectangle 50"/>
          <p:cNvSpPr>
            <a:spLocks noChangeArrowheads="1"/>
          </p:cNvSpPr>
          <p:nvPr/>
        </p:nvSpPr>
        <p:spPr bwMode="auto">
          <a:xfrm>
            <a:off x="5651500" y="1387475"/>
            <a:ext cx="34829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50000"/>
              </a:spcBef>
            </a:pPr>
            <a:r>
              <a:rPr lang="en-GB" sz="2000" b="1" i="1">
                <a:solidFill>
                  <a:srgbClr val="000000"/>
                </a:solidFill>
                <a:latin typeface="Arial" panose="020B0604020202020204" pitchFamily="34" charset="0"/>
                <a:ea typeface="MS PGothic" panose="020B0600070205080204" pitchFamily="34" charset="-128"/>
              </a:rPr>
              <a:t>Dopamine receptor state</a:t>
            </a:r>
          </a:p>
        </p:txBody>
      </p:sp>
      <p:sp>
        <p:nvSpPr>
          <p:cNvPr id="18464" name="Line 52"/>
          <p:cNvSpPr>
            <a:spLocks noChangeShapeType="1"/>
          </p:cNvSpPr>
          <p:nvPr/>
        </p:nvSpPr>
        <p:spPr bwMode="auto">
          <a:xfrm>
            <a:off x="1258888" y="3573463"/>
            <a:ext cx="865187"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465" name="Line 53"/>
          <p:cNvSpPr>
            <a:spLocks noChangeShapeType="1"/>
          </p:cNvSpPr>
          <p:nvPr/>
        </p:nvSpPr>
        <p:spPr bwMode="auto">
          <a:xfrm flipH="1">
            <a:off x="3132138" y="4076700"/>
            <a:ext cx="865187"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5" name="Group 68"/>
          <p:cNvGrpSpPr>
            <a:grpSpLocks/>
          </p:cNvGrpSpPr>
          <p:nvPr/>
        </p:nvGrpSpPr>
        <p:grpSpPr bwMode="auto">
          <a:xfrm>
            <a:off x="323850" y="4005263"/>
            <a:ext cx="2808288" cy="1033462"/>
            <a:chOff x="204" y="2523"/>
            <a:chExt cx="1769" cy="651"/>
          </a:xfrm>
        </p:grpSpPr>
        <p:sp>
          <p:nvSpPr>
            <p:cNvPr id="18472" name="AutoShape 54"/>
            <p:cNvSpPr>
              <a:spLocks/>
            </p:cNvSpPr>
            <p:nvPr/>
          </p:nvSpPr>
          <p:spPr bwMode="auto">
            <a:xfrm rot="-4072236">
              <a:off x="1564" y="2206"/>
              <a:ext cx="91" cy="726"/>
            </a:xfrm>
            <a:prstGeom prst="leftBrace">
              <a:avLst>
                <a:gd name="adj1" fmla="val 66484"/>
                <a:gd name="adj2" fmla="val 50000"/>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nvGrpSpPr>
            <p:cNvPr id="18473" name="Group 67"/>
            <p:cNvGrpSpPr>
              <a:grpSpLocks/>
            </p:cNvGrpSpPr>
            <p:nvPr/>
          </p:nvGrpSpPr>
          <p:grpSpPr bwMode="auto">
            <a:xfrm>
              <a:off x="204" y="2611"/>
              <a:ext cx="1390" cy="563"/>
              <a:chOff x="204" y="2611"/>
              <a:chExt cx="1390" cy="563"/>
            </a:xfrm>
          </p:grpSpPr>
          <p:sp>
            <p:nvSpPr>
              <p:cNvPr id="18474" name="Text Box 55"/>
              <p:cNvSpPr txBox="1">
                <a:spLocks noChangeArrowheads="1"/>
              </p:cNvSpPr>
              <p:nvPr/>
            </p:nvSpPr>
            <p:spPr bwMode="auto">
              <a:xfrm>
                <a:off x="204" y="2886"/>
                <a:ext cx="108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1200" b="1">
                    <a:solidFill>
                      <a:srgbClr val="000000"/>
                    </a:solidFill>
                    <a:latin typeface="Arial" panose="020B0604020202020204" pitchFamily="34" charset="0"/>
                    <a:ea typeface="MS PGothic" panose="020B0600070205080204" pitchFamily="34" charset="-128"/>
                  </a:rPr>
                  <a:t>Nigrostriatal neurons</a:t>
                </a:r>
              </a:p>
              <a:p>
                <a:pPr eaLnBrk="1" hangingPunct="1"/>
                <a:r>
                  <a:rPr lang="en-GB" sz="1200" b="1">
                    <a:solidFill>
                      <a:srgbClr val="000000"/>
                    </a:solidFill>
                    <a:latin typeface="Arial" panose="020B0604020202020204" pitchFamily="34" charset="0"/>
                    <a:ea typeface="MS PGothic" panose="020B0600070205080204" pitchFamily="34" charset="-128"/>
                  </a:rPr>
                  <a:t>degenerate</a:t>
                </a:r>
              </a:p>
            </p:txBody>
          </p:sp>
          <p:sp>
            <p:nvSpPr>
              <p:cNvPr id="18475" name="Line 56"/>
              <p:cNvSpPr>
                <a:spLocks noChangeShapeType="1"/>
              </p:cNvSpPr>
              <p:nvPr/>
            </p:nvSpPr>
            <p:spPr bwMode="auto">
              <a:xfrm flipV="1">
                <a:off x="1066" y="2611"/>
                <a:ext cx="528" cy="32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sp>
        <p:nvSpPr>
          <p:cNvPr id="164924" name="Freeform 60"/>
          <p:cNvSpPr>
            <a:spLocks/>
          </p:cNvSpPr>
          <p:nvPr/>
        </p:nvSpPr>
        <p:spPr bwMode="auto">
          <a:xfrm>
            <a:off x="6516688" y="5300663"/>
            <a:ext cx="2376487" cy="766762"/>
          </a:xfrm>
          <a:custGeom>
            <a:avLst/>
            <a:gdLst>
              <a:gd name="T0" fmla="*/ 0 w 1860"/>
              <a:gd name="T1" fmla="*/ 1045863368 h 483"/>
              <a:gd name="T2" fmla="*/ 445664140 w 1860"/>
              <a:gd name="T3" fmla="*/ 360381315 h 483"/>
              <a:gd name="T4" fmla="*/ 814602248 w 1860"/>
              <a:gd name="T5" fmla="*/ 1159271119 h 483"/>
              <a:gd name="T6" fmla="*/ 1260266388 w 1860"/>
              <a:gd name="T7" fmla="*/ 360381315 h 483"/>
              <a:gd name="T8" fmla="*/ 1555742939 w 1860"/>
              <a:gd name="T9" fmla="*/ 1159271119 h 483"/>
              <a:gd name="T10" fmla="*/ 1704297652 w 1860"/>
              <a:gd name="T11" fmla="*/ 17640288 h 483"/>
              <a:gd name="T12" fmla="*/ 1926313923 w 1860"/>
              <a:gd name="T13" fmla="*/ 1045863368 h 483"/>
              <a:gd name="T14" fmla="*/ 2147483647 w 1860"/>
              <a:gd name="T15" fmla="*/ 473789066 h 483"/>
              <a:gd name="T16" fmla="*/ 2147483647 w 1860"/>
              <a:gd name="T17" fmla="*/ 1045863368 h 4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60"/>
              <a:gd name="T28" fmla="*/ 0 h 483"/>
              <a:gd name="T29" fmla="*/ 1860 w 1860"/>
              <a:gd name="T30" fmla="*/ 483 h 48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60" h="483">
                <a:moveTo>
                  <a:pt x="0" y="415"/>
                </a:moveTo>
                <a:cubicBezTo>
                  <a:pt x="95" y="275"/>
                  <a:pt x="190" y="136"/>
                  <a:pt x="273" y="143"/>
                </a:cubicBezTo>
                <a:cubicBezTo>
                  <a:pt x="356" y="150"/>
                  <a:pt x="416" y="460"/>
                  <a:pt x="499" y="460"/>
                </a:cubicBezTo>
                <a:cubicBezTo>
                  <a:pt x="582" y="460"/>
                  <a:pt x="696" y="143"/>
                  <a:pt x="772" y="143"/>
                </a:cubicBezTo>
                <a:cubicBezTo>
                  <a:pt x="848" y="143"/>
                  <a:pt x="908" y="483"/>
                  <a:pt x="953" y="460"/>
                </a:cubicBezTo>
                <a:cubicBezTo>
                  <a:pt x="998" y="437"/>
                  <a:pt x="1006" y="14"/>
                  <a:pt x="1044" y="7"/>
                </a:cubicBezTo>
                <a:cubicBezTo>
                  <a:pt x="1082" y="0"/>
                  <a:pt x="1074" y="385"/>
                  <a:pt x="1180" y="415"/>
                </a:cubicBezTo>
                <a:cubicBezTo>
                  <a:pt x="1286" y="445"/>
                  <a:pt x="1566" y="188"/>
                  <a:pt x="1679" y="188"/>
                </a:cubicBezTo>
                <a:cubicBezTo>
                  <a:pt x="1792" y="188"/>
                  <a:pt x="1830" y="377"/>
                  <a:pt x="1860" y="415"/>
                </a:cubicBezTo>
              </a:path>
            </a:pathLst>
          </a:custGeom>
          <a:noFill/>
          <a:ln w="57150">
            <a:solidFill>
              <a:srgbClr val="ED894C"/>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68" name="Text Box 62"/>
          <p:cNvSpPr txBox="1">
            <a:spLocks noChangeArrowheads="1"/>
          </p:cNvSpPr>
          <p:nvPr/>
        </p:nvSpPr>
        <p:spPr bwMode="auto">
          <a:xfrm>
            <a:off x="5757863" y="3717925"/>
            <a:ext cx="7556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1000" b="1">
                <a:solidFill>
                  <a:schemeClr val="bg1"/>
                </a:solidFill>
                <a:latin typeface="Arial" panose="020B0604020202020204" pitchFamily="34" charset="0"/>
                <a:ea typeface="MS PGothic" panose="020B0600070205080204" pitchFamily="34" charset="-128"/>
              </a:rPr>
              <a:t>Activated</a:t>
            </a:r>
          </a:p>
        </p:txBody>
      </p:sp>
      <p:sp>
        <p:nvSpPr>
          <p:cNvPr id="18469" name="Text Box 63"/>
          <p:cNvSpPr txBox="1">
            <a:spLocks noChangeArrowheads="1"/>
          </p:cNvSpPr>
          <p:nvPr/>
        </p:nvSpPr>
        <p:spPr bwMode="auto">
          <a:xfrm>
            <a:off x="5686425" y="4294188"/>
            <a:ext cx="90328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1000" b="1">
                <a:solidFill>
                  <a:schemeClr val="bg1"/>
                </a:solidFill>
                <a:latin typeface="Arial" panose="020B0604020202020204" pitchFamily="34" charset="0"/>
                <a:ea typeface="MS PGothic" panose="020B0600070205080204" pitchFamily="34" charset="-128"/>
              </a:rPr>
              <a:t>Unactivated</a:t>
            </a:r>
          </a:p>
        </p:txBody>
      </p:sp>
      <p:sp>
        <p:nvSpPr>
          <p:cNvPr id="18470" name="Text Box 64"/>
          <p:cNvSpPr txBox="1">
            <a:spLocks noChangeArrowheads="1"/>
          </p:cNvSpPr>
          <p:nvPr/>
        </p:nvSpPr>
        <p:spPr bwMode="auto">
          <a:xfrm>
            <a:off x="5757863" y="5445125"/>
            <a:ext cx="7556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1000" b="1">
                <a:solidFill>
                  <a:schemeClr val="bg1"/>
                </a:solidFill>
                <a:latin typeface="Arial" panose="020B0604020202020204" pitchFamily="34" charset="0"/>
                <a:ea typeface="MS PGothic" panose="020B0600070205080204" pitchFamily="34" charset="-128"/>
              </a:rPr>
              <a:t>Activated</a:t>
            </a:r>
          </a:p>
        </p:txBody>
      </p:sp>
      <p:sp>
        <p:nvSpPr>
          <p:cNvPr id="18471" name="Text Box 65"/>
          <p:cNvSpPr txBox="1">
            <a:spLocks noChangeArrowheads="1"/>
          </p:cNvSpPr>
          <p:nvPr/>
        </p:nvSpPr>
        <p:spPr bwMode="auto">
          <a:xfrm>
            <a:off x="5686425" y="6021388"/>
            <a:ext cx="90328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1000" b="1">
                <a:solidFill>
                  <a:schemeClr val="bg1"/>
                </a:solidFill>
                <a:latin typeface="Arial" panose="020B0604020202020204" pitchFamily="34" charset="0"/>
                <a:ea typeface="MS PGothic" panose="020B0600070205080204" pitchFamily="34" charset="-128"/>
              </a:rPr>
              <a:t>Unactivated</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xit" presetSubtype="0" fill="hold" nodeType="clickEffect">
                                  <p:stCondLst>
                                    <p:cond delay="0"/>
                                  </p:stCondLst>
                                  <p:childTnLst>
                                    <p:animEffect transition="out" filter="dissolve">
                                      <p:cBhvr>
                                        <p:cTn id="6" dur="2000"/>
                                        <p:tgtEl>
                                          <p:spTgt spid="4"/>
                                        </p:tgtEl>
                                      </p:cBhvr>
                                    </p:animEffect>
                                    <p:set>
                                      <p:cBhvr>
                                        <p:cTn id="7" dur="1" fill="hold">
                                          <p:stCondLst>
                                            <p:cond delay="1999"/>
                                          </p:stCondLst>
                                        </p:cTn>
                                        <p:tgtEl>
                                          <p:spTgt spid="4"/>
                                        </p:tgtEl>
                                        <p:attrNameLst>
                                          <p:attrName>style.visibility</p:attrName>
                                        </p:attrNameLst>
                                      </p:cBhvr>
                                      <p:to>
                                        <p:strVal val="hidden"/>
                                      </p:to>
                                    </p:set>
                                  </p:childTnLst>
                                </p:cTn>
                              </p:par>
                              <p:par>
                                <p:cTn id="8" presetID="1"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childTnLst>
                                </p:cTn>
                              </p:par>
                            </p:childTnLst>
                          </p:cTn>
                        </p:par>
                        <p:par>
                          <p:cTn id="10" fill="hold" nodeType="afterGroup">
                            <p:stCondLst>
                              <p:cond delay="2000"/>
                            </p:stCondLst>
                            <p:childTnLst>
                              <p:par>
                                <p:cTn id="11" presetID="1" presetClass="entr" presetSubtype="0" fill="hold" grpId="0" nodeType="afterEffect">
                                  <p:stCondLst>
                                    <p:cond delay="0"/>
                                  </p:stCondLst>
                                  <p:childTnLst>
                                    <p:set>
                                      <p:cBhvr>
                                        <p:cTn id="12" dur="1" fill="hold">
                                          <p:stCondLst>
                                            <p:cond delay="0"/>
                                          </p:stCondLst>
                                        </p:cTn>
                                        <p:tgtEl>
                                          <p:spTgt spid="16487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par>
                                <p:cTn id="17" presetID="22" presetClass="entr" presetSubtype="4" repeatCount="4000" fill="hold" nodeType="withEffect">
                                  <p:stCondLst>
                                    <p:cond delay="0"/>
                                  </p:stCondLst>
                                  <p:childTnLst>
                                    <p:set>
                                      <p:cBhvr>
                                        <p:cTn id="18" dur="1" fill="hold">
                                          <p:stCondLst>
                                            <p:cond delay="0"/>
                                          </p:stCondLst>
                                        </p:cTn>
                                        <p:tgtEl>
                                          <p:spTgt spid="164907"/>
                                        </p:tgtEl>
                                        <p:attrNameLst>
                                          <p:attrName>style.visibility</p:attrName>
                                        </p:attrNameLst>
                                      </p:cBhvr>
                                      <p:to>
                                        <p:strVal val="visible"/>
                                      </p:to>
                                    </p:set>
                                    <p:animEffect transition="in" filter="wipe(down)">
                                      <p:cBhvr>
                                        <p:cTn id="19" dur="2000"/>
                                        <p:tgtEl>
                                          <p:spTgt spid="164907"/>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164924"/>
                                        </p:tgtEl>
                                        <p:attrNameLst>
                                          <p:attrName>style.visibility</p:attrName>
                                        </p:attrNameLst>
                                      </p:cBhvr>
                                      <p:to>
                                        <p:strVal val="visible"/>
                                      </p:to>
                                    </p:set>
                                    <p:animEffect transition="in" filter="wipe(left)">
                                      <p:cBhvr>
                                        <p:cTn id="22" dur="8000"/>
                                        <p:tgtEl>
                                          <p:spTgt spid="1649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77" grpId="0" animBg="1"/>
      <p:bldP spid="16492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ChangeArrowheads="1"/>
          </p:cNvSpPr>
          <p:nvPr>
            <p:ph type="ctrTitle" idx="4294967295"/>
          </p:nvPr>
        </p:nvSpPr>
        <p:spPr>
          <a:xfrm>
            <a:off x="685800" y="2130425"/>
            <a:ext cx="7772400" cy="1470025"/>
          </a:xfrm>
        </p:spPr>
        <p:txBody>
          <a:bodyPr anchorCtr="0"/>
          <a:lstStyle/>
          <a:p>
            <a:pPr eaLnBrk="1" hangingPunct="1">
              <a:defRPr/>
            </a:pPr>
            <a:r>
              <a:rPr lang="en-GB" sz="7600" b="1" smtClean="0"/>
              <a:t>Normal Movement</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6354" name="Oval 2"/>
          <p:cNvSpPr>
            <a:spLocks noChangeArrowheads="1"/>
          </p:cNvSpPr>
          <p:nvPr/>
        </p:nvSpPr>
        <p:spPr bwMode="auto">
          <a:xfrm>
            <a:off x="3055938" y="54816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355" name="Oval 3"/>
          <p:cNvSpPr>
            <a:spLocks noChangeArrowheads="1"/>
          </p:cNvSpPr>
          <p:nvPr/>
        </p:nvSpPr>
        <p:spPr bwMode="auto">
          <a:xfrm>
            <a:off x="2992438" y="60404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356" name="Oval 4"/>
          <p:cNvSpPr>
            <a:spLocks noChangeArrowheads="1"/>
          </p:cNvSpPr>
          <p:nvPr/>
        </p:nvSpPr>
        <p:spPr bwMode="auto">
          <a:xfrm>
            <a:off x="3608388" y="57229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357" name="Oval 5"/>
          <p:cNvSpPr>
            <a:spLocks noChangeArrowheads="1"/>
          </p:cNvSpPr>
          <p:nvPr/>
        </p:nvSpPr>
        <p:spPr bwMode="auto">
          <a:xfrm>
            <a:off x="3182938" y="43037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358" name="Oval 6"/>
          <p:cNvSpPr>
            <a:spLocks noChangeArrowheads="1"/>
          </p:cNvSpPr>
          <p:nvPr/>
        </p:nvSpPr>
        <p:spPr bwMode="auto">
          <a:xfrm>
            <a:off x="3592513" y="402748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359" name="Oval 7"/>
          <p:cNvSpPr>
            <a:spLocks noChangeArrowheads="1"/>
          </p:cNvSpPr>
          <p:nvPr/>
        </p:nvSpPr>
        <p:spPr bwMode="auto">
          <a:xfrm>
            <a:off x="3068638" y="38274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360" name="Oval 8"/>
          <p:cNvSpPr>
            <a:spLocks noChangeArrowheads="1"/>
          </p:cNvSpPr>
          <p:nvPr/>
        </p:nvSpPr>
        <p:spPr bwMode="auto">
          <a:xfrm>
            <a:off x="2573338" y="37147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361" name="Oval 9"/>
          <p:cNvSpPr>
            <a:spLocks noChangeArrowheads="1"/>
          </p:cNvSpPr>
          <p:nvPr/>
        </p:nvSpPr>
        <p:spPr bwMode="auto">
          <a:xfrm>
            <a:off x="2449513" y="40846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362" name="Oval 10"/>
          <p:cNvSpPr>
            <a:spLocks noChangeArrowheads="1"/>
          </p:cNvSpPr>
          <p:nvPr/>
        </p:nvSpPr>
        <p:spPr bwMode="auto">
          <a:xfrm>
            <a:off x="4781550" y="7366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363" name="Oval 11"/>
          <p:cNvSpPr>
            <a:spLocks noChangeArrowheads="1"/>
          </p:cNvSpPr>
          <p:nvPr/>
        </p:nvSpPr>
        <p:spPr bwMode="auto">
          <a:xfrm>
            <a:off x="5343525" y="6318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364" name="Oval 12"/>
          <p:cNvSpPr>
            <a:spLocks noChangeArrowheads="1"/>
          </p:cNvSpPr>
          <p:nvPr/>
        </p:nvSpPr>
        <p:spPr bwMode="auto">
          <a:xfrm>
            <a:off x="5429250" y="9080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365" name="Oval 13"/>
          <p:cNvSpPr>
            <a:spLocks noChangeArrowheads="1"/>
          </p:cNvSpPr>
          <p:nvPr/>
        </p:nvSpPr>
        <p:spPr bwMode="auto">
          <a:xfrm>
            <a:off x="5857875" y="80327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494" name="Freeform 14"/>
          <p:cNvSpPr>
            <a:spLocks/>
          </p:cNvSpPr>
          <p:nvPr/>
        </p:nvSpPr>
        <p:spPr bwMode="auto">
          <a:xfrm rot="-825925">
            <a:off x="-2660650" y="2274888"/>
            <a:ext cx="4445000" cy="4138612"/>
          </a:xfrm>
          <a:custGeom>
            <a:avLst/>
            <a:gdLst>
              <a:gd name="T0" fmla="*/ 63011563 w 2019"/>
              <a:gd name="T1" fmla="*/ 484451976 h 2119"/>
              <a:gd name="T2" fmla="*/ 72705141 w 2019"/>
              <a:gd name="T3" fmla="*/ 350942188 h 2119"/>
              <a:gd name="T4" fmla="*/ 508931585 w 2019"/>
              <a:gd name="T5" fmla="*/ 900242835 h 2119"/>
              <a:gd name="T6" fmla="*/ 1822463210 w 2019"/>
              <a:gd name="T7" fmla="*/ 2147483647 h 2119"/>
              <a:gd name="T8" fmla="*/ 2147483647 w 2019"/>
              <a:gd name="T9" fmla="*/ 2147483647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950008120 w 2019"/>
              <a:gd name="T45" fmla="*/ 2147483647 h 2119"/>
              <a:gd name="T46" fmla="*/ 58163673 w 2019"/>
              <a:gd name="T47" fmla="*/ 2147483647 h 2119"/>
              <a:gd name="T48" fmla="*/ 63011563 w 2019"/>
              <a:gd name="T49" fmla="*/ 484451976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gradFill rotWithShape="1">
            <a:gsLst>
              <a:gs pos="0">
                <a:srgbClr val="777777"/>
              </a:gs>
              <a:gs pos="50000">
                <a:srgbClr val="FFFFCC"/>
              </a:gs>
              <a:gs pos="100000">
                <a:srgbClr val="777777"/>
              </a:gs>
            </a:gsLst>
            <a:lin ang="5400000" scaled="1"/>
          </a:gradFill>
          <a:ln w="9525">
            <a:solidFill>
              <a:srgbClr val="777777"/>
            </a:solidFill>
            <a:round/>
            <a:headEnd/>
            <a:tailEnd/>
          </a:ln>
        </p:spPr>
        <p:txBody>
          <a:bodyPr/>
          <a:lstStyle/>
          <a:p>
            <a:endParaRPr lang="en-US"/>
          </a:p>
        </p:txBody>
      </p:sp>
      <p:sp>
        <p:nvSpPr>
          <p:cNvPr id="20495" name="Oval 15"/>
          <p:cNvSpPr>
            <a:spLocks noChangeArrowheads="1"/>
          </p:cNvSpPr>
          <p:nvPr/>
        </p:nvSpPr>
        <p:spPr bwMode="auto">
          <a:xfrm>
            <a:off x="1770063" y="49530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496" name="Oval 16"/>
          <p:cNvSpPr>
            <a:spLocks noChangeArrowheads="1"/>
          </p:cNvSpPr>
          <p:nvPr/>
        </p:nvSpPr>
        <p:spPr bwMode="auto">
          <a:xfrm>
            <a:off x="1563688" y="51879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497" name="Freeform 17"/>
          <p:cNvSpPr>
            <a:spLocks/>
          </p:cNvSpPr>
          <p:nvPr/>
        </p:nvSpPr>
        <p:spPr bwMode="auto">
          <a:xfrm>
            <a:off x="-3260725" y="3557588"/>
            <a:ext cx="5148263" cy="1443037"/>
          </a:xfrm>
          <a:custGeom>
            <a:avLst/>
            <a:gdLst>
              <a:gd name="T0" fmla="*/ 148690027 w 3243"/>
              <a:gd name="T1" fmla="*/ 287297713 h 909"/>
              <a:gd name="T2" fmla="*/ 110886886 w 3243"/>
              <a:gd name="T3" fmla="*/ 206652741 h 909"/>
              <a:gd name="T4" fmla="*/ 556955379 w 3243"/>
              <a:gd name="T5" fmla="*/ 380542668 h 909"/>
              <a:gd name="T6" fmla="*/ 1774190172 w 3243"/>
              <a:gd name="T7" fmla="*/ 682961313 h 909"/>
              <a:gd name="T8" fmla="*/ 2147483647 w 3243"/>
              <a:gd name="T9" fmla="*/ 798888461 h 909"/>
              <a:gd name="T10" fmla="*/ 2147483647 w 3243"/>
              <a:gd name="T11" fmla="*/ 894654365 h 909"/>
              <a:gd name="T12" fmla="*/ 2147483647 w 3243"/>
              <a:gd name="T13" fmla="*/ 912296246 h 909"/>
              <a:gd name="T14" fmla="*/ 2147483647 w 3243"/>
              <a:gd name="T15" fmla="*/ 861893139 h 909"/>
              <a:gd name="T16" fmla="*/ 2147483647 w 3243"/>
              <a:gd name="T17" fmla="*/ 776207856 h 909"/>
              <a:gd name="T18" fmla="*/ 2147483647 w 3243"/>
              <a:gd name="T19" fmla="*/ 592235720 h 909"/>
              <a:gd name="T20" fmla="*/ 2147483647 w 3243"/>
              <a:gd name="T21" fmla="*/ 342741131 h 909"/>
              <a:gd name="T22" fmla="*/ 2147483647 w 3243"/>
              <a:gd name="T23" fmla="*/ 113406198 h 909"/>
              <a:gd name="T24" fmla="*/ 2147483647 w 3243"/>
              <a:gd name="T25" fmla="*/ 123486820 h 909"/>
              <a:gd name="T26" fmla="*/ 2147483647 w 3243"/>
              <a:gd name="T27" fmla="*/ 350300804 h 909"/>
              <a:gd name="T28" fmla="*/ 2147483647 w 3243"/>
              <a:gd name="T29" fmla="*/ 970259026 h 909"/>
              <a:gd name="T30" fmla="*/ 2147483647 w 3243"/>
              <a:gd name="T31" fmla="*/ 1713705656 h 909"/>
              <a:gd name="T32" fmla="*/ 2147483647 w 3243"/>
              <a:gd name="T33" fmla="*/ 2069046771 h 909"/>
              <a:gd name="T34" fmla="*/ 2147483647 w 3243"/>
              <a:gd name="T35" fmla="*/ 2147483647 h 909"/>
              <a:gd name="T36" fmla="*/ 2147483647 w 3243"/>
              <a:gd name="T37" fmla="*/ 1900197154 h 909"/>
              <a:gd name="T38" fmla="*/ 2147483647 w 3243"/>
              <a:gd name="T39" fmla="*/ 1756547504 h 909"/>
              <a:gd name="T40" fmla="*/ 2147483647 w 3243"/>
              <a:gd name="T41" fmla="*/ 1877514962 h 909"/>
              <a:gd name="T42" fmla="*/ 2147483647 w 3243"/>
              <a:gd name="T43" fmla="*/ 2041325855 h 909"/>
              <a:gd name="T44" fmla="*/ 1854835180 w 3243"/>
              <a:gd name="T45" fmla="*/ 2134570810 h 909"/>
              <a:gd name="T46" fmla="*/ 1023183537 w 3243"/>
              <a:gd name="T47" fmla="*/ 1922877759 h 909"/>
              <a:gd name="T48" fmla="*/ 148690027 w 3243"/>
              <a:gd name="T49" fmla="*/ 287297713 h 90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243"/>
              <a:gd name="T76" fmla="*/ 0 h 909"/>
              <a:gd name="T77" fmla="*/ 3243 w 3243"/>
              <a:gd name="T78" fmla="*/ 909 h 90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243" h="909">
                <a:moveTo>
                  <a:pt x="59" y="114"/>
                </a:moveTo>
                <a:cubicBezTo>
                  <a:pt x="0" y="0"/>
                  <a:pt x="18" y="75"/>
                  <a:pt x="44" y="82"/>
                </a:cubicBezTo>
                <a:cubicBezTo>
                  <a:pt x="72" y="89"/>
                  <a:pt x="110" y="120"/>
                  <a:pt x="221" y="151"/>
                </a:cubicBezTo>
                <a:cubicBezTo>
                  <a:pt x="331" y="183"/>
                  <a:pt x="563" y="244"/>
                  <a:pt x="704" y="271"/>
                </a:cubicBezTo>
                <a:cubicBezTo>
                  <a:pt x="846" y="299"/>
                  <a:pt x="944" y="304"/>
                  <a:pt x="1072" y="317"/>
                </a:cubicBezTo>
                <a:cubicBezTo>
                  <a:pt x="1200" y="331"/>
                  <a:pt x="1342" y="347"/>
                  <a:pt x="1477" y="355"/>
                </a:cubicBezTo>
                <a:cubicBezTo>
                  <a:pt x="1614" y="362"/>
                  <a:pt x="1766" y="363"/>
                  <a:pt x="1891" y="362"/>
                </a:cubicBezTo>
                <a:cubicBezTo>
                  <a:pt x="2017" y="359"/>
                  <a:pt x="2144" y="351"/>
                  <a:pt x="2234" y="342"/>
                </a:cubicBezTo>
                <a:cubicBezTo>
                  <a:pt x="2323" y="333"/>
                  <a:pt x="2374" y="325"/>
                  <a:pt x="2430" y="308"/>
                </a:cubicBezTo>
                <a:cubicBezTo>
                  <a:pt x="2485" y="290"/>
                  <a:pt x="2520" y="263"/>
                  <a:pt x="2566" y="235"/>
                </a:cubicBezTo>
                <a:cubicBezTo>
                  <a:pt x="2611" y="206"/>
                  <a:pt x="2647" y="169"/>
                  <a:pt x="2702" y="136"/>
                </a:cubicBezTo>
                <a:cubicBezTo>
                  <a:pt x="2756" y="103"/>
                  <a:pt x="2833" y="59"/>
                  <a:pt x="2890" y="45"/>
                </a:cubicBezTo>
                <a:cubicBezTo>
                  <a:pt x="2947" y="30"/>
                  <a:pt x="2993" y="34"/>
                  <a:pt x="3040" y="49"/>
                </a:cubicBezTo>
                <a:cubicBezTo>
                  <a:pt x="3086" y="65"/>
                  <a:pt x="3136" y="83"/>
                  <a:pt x="3169" y="139"/>
                </a:cubicBezTo>
                <a:cubicBezTo>
                  <a:pt x="3202" y="195"/>
                  <a:pt x="3243" y="295"/>
                  <a:pt x="3243" y="385"/>
                </a:cubicBezTo>
                <a:cubicBezTo>
                  <a:pt x="3241" y="515"/>
                  <a:pt x="3230" y="597"/>
                  <a:pt x="3168" y="680"/>
                </a:cubicBezTo>
                <a:cubicBezTo>
                  <a:pt x="3106" y="763"/>
                  <a:pt x="3051" y="790"/>
                  <a:pt x="2985" y="821"/>
                </a:cubicBezTo>
                <a:cubicBezTo>
                  <a:pt x="2919" y="852"/>
                  <a:pt x="2821" y="876"/>
                  <a:pt x="2744" y="867"/>
                </a:cubicBezTo>
                <a:cubicBezTo>
                  <a:pt x="2665" y="857"/>
                  <a:pt x="2578" y="783"/>
                  <a:pt x="2515" y="754"/>
                </a:cubicBezTo>
                <a:cubicBezTo>
                  <a:pt x="2452" y="725"/>
                  <a:pt x="2447" y="698"/>
                  <a:pt x="2362" y="697"/>
                </a:cubicBezTo>
                <a:cubicBezTo>
                  <a:pt x="2278" y="696"/>
                  <a:pt x="2149" y="726"/>
                  <a:pt x="2008" y="745"/>
                </a:cubicBezTo>
                <a:cubicBezTo>
                  <a:pt x="1867" y="764"/>
                  <a:pt x="1724" y="793"/>
                  <a:pt x="1511" y="810"/>
                </a:cubicBezTo>
                <a:cubicBezTo>
                  <a:pt x="1299" y="827"/>
                  <a:pt x="919" y="855"/>
                  <a:pt x="736" y="847"/>
                </a:cubicBezTo>
                <a:cubicBezTo>
                  <a:pt x="552" y="840"/>
                  <a:pt x="479" y="909"/>
                  <a:pt x="406" y="763"/>
                </a:cubicBezTo>
                <a:cubicBezTo>
                  <a:pt x="342" y="644"/>
                  <a:pt x="111" y="210"/>
                  <a:pt x="59" y="114"/>
                </a:cubicBezTo>
                <a:close/>
              </a:path>
            </a:pathLst>
          </a:custGeom>
          <a:gradFill rotWithShape="1">
            <a:gsLst>
              <a:gs pos="0">
                <a:srgbClr val="777777"/>
              </a:gs>
              <a:gs pos="50000">
                <a:srgbClr val="FFFFCC"/>
              </a:gs>
              <a:gs pos="100000">
                <a:srgbClr val="777777"/>
              </a:gs>
            </a:gsLst>
            <a:lin ang="5400000" scaled="1"/>
          </a:gradFill>
          <a:ln w="9525">
            <a:solidFill>
              <a:srgbClr val="777777"/>
            </a:solidFill>
            <a:round/>
            <a:headEnd/>
            <a:tailEnd/>
          </a:ln>
        </p:spPr>
        <p:txBody>
          <a:bodyPr/>
          <a:lstStyle/>
          <a:p>
            <a:endParaRPr lang="en-US"/>
          </a:p>
        </p:txBody>
      </p:sp>
      <p:sp>
        <p:nvSpPr>
          <p:cNvPr id="20498" name="Freeform 18"/>
          <p:cNvSpPr>
            <a:spLocks/>
          </p:cNvSpPr>
          <p:nvPr/>
        </p:nvSpPr>
        <p:spPr bwMode="auto">
          <a:xfrm>
            <a:off x="-2487613" y="436563"/>
            <a:ext cx="3205163" cy="3363912"/>
          </a:xfrm>
          <a:custGeom>
            <a:avLst/>
            <a:gdLst>
              <a:gd name="T0" fmla="*/ 32762830 w 2019"/>
              <a:gd name="T1" fmla="*/ 320059002 h 2119"/>
              <a:gd name="T2" fmla="*/ 37803143 w 2019"/>
              <a:gd name="T3" fmla="*/ 231854341 h 2119"/>
              <a:gd name="T4" fmla="*/ 264617241 w 2019"/>
              <a:gd name="T5" fmla="*/ 594756787 h 2119"/>
              <a:gd name="T6" fmla="*/ 947578898 w 2019"/>
              <a:gd name="T7" fmla="*/ 1431448537 h 2119"/>
              <a:gd name="T8" fmla="*/ 1507053673 w 2019"/>
              <a:gd name="T9" fmla="*/ 1970761895 h 2119"/>
              <a:gd name="T10" fmla="*/ 2134573470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1791832167 w 2019"/>
              <a:gd name="T43" fmla="*/ 2147483647 h 2119"/>
              <a:gd name="T44" fmla="*/ 493950702 w 2019"/>
              <a:gd name="T45" fmla="*/ 2147483647 h 2119"/>
              <a:gd name="T46" fmla="*/ 30241880 w 2019"/>
              <a:gd name="T47" fmla="*/ 2147483647 h 2119"/>
              <a:gd name="T48" fmla="*/ 32762830 w 2019"/>
              <a:gd name="T49" fmla="*/ 320059002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gradFill rotWithShape="1">
            <a:gsLst>
              <a:gs pos="0">
                <a:srgbClr val="777777"/>
              </a:gs>
              <a:gs pos="50000">
                <a:srgbClr val="FFFFCC"/>
              </a:gs>
              <a:gs pos="100000">
                <a:srgbClr val="777777"/>
              </a:gs>
            </a:gsLst>
            <a:lin ang="5400000" scaled="1"/>
          </a:gradFill>
          <a:ln w="9525">
            <a:solidFill>
              <a:srgbClr val="777777"/>
            </a:solidFill>
            <a:round/>
            <a:headEnd/>
            <a:tailEnd/>
          </a:ln>
        </p:spPr>
        <p:txBody>
          <a:bodyPr/>
          <a:lstStyle/>
          <a:p>
            <a:endParaRPr lang="en-US"/>
          </a:p>
        </p:txBody>
      </p:sp>
      <p:sp>
        <p:nvSpPr>
          <p:cNvPr id="20499" name="Freeform 19"/>
          <p:cNvSpPr>
            <a:spLocks/>
          </p:cNvSpPr>
          <p:nvPr/>
        </p:nvSpPr>
        <p:spPr bwMode="auto">
          <a:xfrm>
            <a:off x="-3071813" y="-1274763"/>
            <a:ext cx="4970463" cy="4202113"/>
          </a:xfrm>
          <a:custGeom>
            <a:avLst/>
            <a:gdLst>
              <a:gd name="T0" fmla="*/ 78788855 w 2019"/>
              <a:gd name="T1" fmla="*/ 499432731 h 2119"/>
              <a:gd name="T2" fmla="*/ 90910975 w 2019"/>
              <a:gd name="T3" fmla="*/ 361794195 h 2119"/>
              <a:gd name="T4" fmla="*/ 636371898 w 2019"/>
              <a:gd name="T5" fmla="*/ 928079986 h 2119"/>
              <a:gd name="T6" fmla="*/ 2147483647 w 2019"/>
              <a:gd name="T7" fmla="*/ 2147483647 h 2119"/>
              <a:gd name="T8" fmla="*/ 2147483647 w 2019"/>
              <a:gd name="T9" fmla="*/ 2147483647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1187891420 w 2019"/>
              <a:gd name="T45" fmla="*/ 2147483647 h 2119"/>
              <a:gd name="T46" fmla="*/ 72727795 w 2019"/>
              <a:gd name="T47" fmla="*/ 2147483647 h 2119"/>
              <a:gd name="T48" fmla="*/ 78788855 w 2019"/>
              <a:gd name="T49" fmla="*/ 499432731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gradFill rotWithShape="1">
            <a:gsLst>
              <a:gs pos="0">
                <a:srgbClr val="777777"/>
              </a:gs>
              <a:gs pos="50000">
                <a:srgbClr val="FFFFCC"/>
              </a:gs>
              <a:gs pos="100000">
                <a:srgbClr val="777777"/>
              </a:gs>
            </a:gsLst>
            <a:lin ang="5400000" scaled="1"/>
          </a:gradFill>
          <a:ln w="9525">
            <a:solidFill>
              <a:srgbClr val="777777"/>
            </a:solidFill>
            <a:round/>
            <a:headEnd/>
            <a:tailEnd/>
          </a:ln>
        </p:spPr>
        <p:txBody>
          <a:bodyPr/>
          <a:lstStyle/>
          <a:p>
            <a:endParaRPr lang="en-US"/>
          </a:p>
        </p:txBody>
      </p:sp>
      <p:sp>
        <p:nvSpPr>
          <p:cNvPr id="20500" name="Freeform 20"/>
          <p:cNvSpPr>
            <a:spLocks/>
          </p:cNvSpPr>
          <p:nvPr/>
        </p:nvSpPr>
        <p:spPr bwMode="auto">
          <a:xfrm rot="-716707">
            <a:off x="-2622550" y="1243013"/>
            <a:ext cx="3679825" cy="3557587"/>
          </a:xfrm>
          <a:custGeom>
            <a:avLst/>
            <a:gdLst>
              <a:gd name="T0" fmla="*/ 43184633 w 2019"/>
              <a:gd name="T1" fmla="*/ 357974847 h 2119"/>
              <a:gd name="T2" fmla="*/ 49828002 w 2019"/>
              <a:gd name="T3" fmla="*/ 259321062 h 2119"/>
              <a:gd name="T4" fmla="*/ 348796013 w 2019"/>
              <a:gd name="T5" fmla="*/ 665213365 h 2119"/>
              <a:gd name="T6" fmla="*/ 1249020819 w 2019"/>
              <a:gd name="T7" fmla="*/ 1601023278 h 2119"/>
              <a:gd name="T8" fmla="*/ 1986473059 w 2019"/>
              <a:gd name="T9" fmla="*/ 2147483647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651084797 w 2019"/>
              <a:gd name="T45" fmla="*/ 2147483647 h 2119"/>
              <a:gd name="T46" fmla="*/ 39862037 w 2019"/>
              <a:gd name="T47" fmla="*/ 2147483647 h 2119"/>
              <a:gd name="T48" fmla="*/ 43184633 w 2019"/>
              <a:gd name="T49" fmla="*/ 357974847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gradFill rotWithShape="1">
            <a:gsLst>
              <a:gs pos="0">
                <a:srgbClr val="777777"/>
              </a:gs>
              <a:gs pos="50000">
                <a:srgbClr val="FFFFCC"/>
              </a:gs>
              <a:gs pos="100000">
                <a:srgbClr val="777777"/>
              </a:gs>
            </a:gsLst>
            <a:lin ang="5400000" scaled="1"/>
          </a:gradFill>
          <a:ln w="9525">
            <a:solidFill>
              <a:srgbClr val="777777"/>
            </a:solidFill>
            <a:round/>
            <a:headEnd/>
            <a:tailEnd/>
          </a:ln>
        </p:spPr>
        <p:txBody>
          <a:bodyPr/>
          <a:lstStyle/>
          <a:p>
            <a:endParaRPr lang="en-US"/>
          </a:p>
        </p:txBody>
      </p:sp>
      <p:sp>
        <p:nvSpPr>
          <p:cNvPr id="20501" name="Freeform 21"/>
          <p:cNvSpPr>
            <a:spLocks/>
          </p:cNvSpPr>
          <p:nvPr/>
        </p:nvSpPr>
        <p:spPr bwMode="auto">
          <a:xfrm rot="1250302" flipV="1">
            <a:off x="-2571750" y="4943475"/>
            <a:ext cx="4789488" cy="3363913"/>
          </a:xfrm>
          <a:custGeom>
            <a:avLst/>
            <a:gdLst>
              <a:gd name="T0" fmla="*/ 73156523 w 2019"/>
              <a:gd name="T1" fmla="*/ 320060685 h 2119"/>
              <a:gd name="T2" fmla="*/ 84410278 w 2019"/>
              <a:gd name="T3" fmla="*/ 231854409 h 2119"/>
              <a:gd name="T4" fmla="*/ 590874319 w 2019"/>
              <a:gd name="T5" fmla="*/ 594756963 h 2119"/>
              <a:gd name="T6" fmla="*/ 2115890947 w 2019"/>
              <a:gd name="T7" fmla="*/ 1431448963 h 2119"/>
              <a:gd name="T8" fmla="*/ 2147483647 w 2019"/>
              <a:gd name="T9" fmla="*/ 1970762480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1102965237 w 2019"/>
              <a:gd name="T45" fmla="*/ 2147483647 h 2119"/>
              <a:gd name="T46" fmla="*/ 67527274 w 2019"/>
              <a:gd name="T47" fmla="*/ 2147483647 h 2119"/>
              <a:gd name="T48" fmla="*/ 73156523 w 2019"/>
              <a:gd name="T49" fmla="*/ 320060685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gradFill rotWithShape="1">
            <a:gsLst>
              <a:gs pos="0">
                <a:srgbClr val="777777"/>
              </a:gs>
              <a:gs pos="50000">
                <a:srgbClr val="FFFFCC"/>
              </a:gs>
              <a:gs pos="100000">
                <a:srgbClr val="777777"/>
              </a:gs>
            </a:gsLst>
            <a:lin ang="5400000" scaled="1"/>
          </a:gradFill>
          <a:ln w="9525">
            <a:solidFill>
              <a:srgbClr val="777777"/>
            </a:solidFill>
            <a:round/>
            <a:headEnd/>
            <a:tailEnd/>
          </a:ln>
        </p:spPr>
        <p:txBody>
          <a:bodyPr/>
          <a:lstStyle/>
          <a:p>
            <a:endParaRPr lang="en-US"/>
          </a:p>
        </p:txBody>
      </p:sp>
      <p:sp>
        <p:nvSpPr>
          <p:cNvPr id="20502" name="Freeform 22"/>
          <p:cNvSpPr>
            <a:spLocks/>
          </p:cNvSpPr>
          <p:nvPr/>
        </p:nvSpPr>
        <p:spPr bwMode="auto">
          <a:xfrm>
            <a:off x="-2368550" y="-1039813"/>
            <a:ext cx="5592763" cy="3303588"/>
          </a:xfrm>
          <a:custGeom>
            <a:avLst/>
            <a:gdLst>
              <a:gd name="T0" fmla="*/ 99752842 w 2019"/>
              <a:gd name="T1" fmla="*/ 308683583 h 2119"/>
              <a:gd name="T2" fmla="*/ 115099007 w 2019"/>
              <a:gd name="T3" fmla="*/ 223613464 h 2119"/>
              <a:gd name="T4" fmla="*/ 805693050 w 2019"/>
              <a:gd name="T5" fmla="*/ 573616062 h 2119"/>
              <a:gd name="T6" fmla="*/ 2147483647 w 2019"/>
              <a:gd name="T7" fmla="*/ 1380569269 h 2119"/>
              <a:gd name="T8" fmla="*/ 2147483647 w 2019"/>
              <a:gd name="T9" fmla="*/ 1900713665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1503960175 w 2019"/>
              <a:gd name="T45" fmla="*/ 2147483647 h 2119"/>
              <a:gd name="T46" fmla="*/ 92079760 w 2019"/>
              <a:gd name="T47" fmla="*/ 2087867616 h 2119"/>
              <a:gd name="T48" fmla="*/ 99752842 w 2019"/>
              <a:gd name="T49" fmla="*/ 308683583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gradFill rotWithShape="1">
            <a:gsLst>
              <a:gs pos="0">
                <a:srgbClr val="777777"/>
              </a:gs>
              <a:gs pos="50000">
                <a:srgbClr val="FFFFCC"/>
              </a:gs>
              <a:gs pos="100000">
                <a:srgbClr val="777777"/>
              </a:gs>
            </a:gsLst>
            <a:lin ang="5400000" scaled="1"/>
          </a:gradFill>
          <a:ln w="9525">
            <a:solidFill>
              <a:srgbClr val="777777"/>
            </a:solidFill>
            <a:round/>
            <a:headEnd/>
            <a:tailEnd/>
          </a:ln>
        </p:spPr>
        <p:txBody>
          <a:bodyPr/>
          <a:lstStyle/>
          <a:p>
            <a:endParaRPr lang="en-US"/>
          </a:p>
        </p:txBody>
      </p:sp>
      <p:sp>
        <p:nvSpPr>
          <p:cNvPr id="20503" name="Freeform 23"/>
          <p:cNvSpPr>
            <a:spLocks/>
          </p:cNvSpPr>
          <p:nvPr/>
        </p:nvSpPr>
        <p:spPr bwMode="auto">
          <a:xfrm rot="933390">
            <a:off x="122238" y="-1638300"/>
            <a:ext cx="3794125" cy="3276600"/>
          </a:xfrm>
          <a:custGeom>
            <a:avLst/>
            <a:gdLst>
              <a:gd name="T0" fmla="*/ 45909100 w 2019"/>
              <a:gd name="T1" fmla="*/ 303661495 h 2119"/>
              <a:gd name="T2" fmla="*/ 52971172 w 2019"/>
              <a:gd name="T3" fmla="*/ 219974440 h 2119"/>
              <a:gd name="T4" fmla="*/ 370800081 w 2019"/>
              <a:gd name="T5" fmla="*/ 564283403 h 2119"/>
              <a:gd name="T6" fmla="*/ 1327817843 w 2019"/>
              <a:gd name="T7" fmla="*/ 1358105084 h 2119"/>
              <a:gd name="T8" fmla="*/ 2111796069 w 2019"/>
              <a:gd name="T9" fmla="*/ 1869785064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692160025 w 2019"/>
              <a:gd name="T45" fmla="*/ 2147483647 h 2119"/>
              <a:gd name="T46" fmla="*/ 42378065 w 2019"/>
              <a:gd name="T47" fmla="*/ 2053894728 h 2119"/>
              <a:gd name="T48" fmla="*/ 45909100 w 2019"/>
              <a:gd name="T49" fmla="*/ 303661495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gradFill rotWithShape="1">
            <a:gsLst>
              <a:gs pos="0">
                <a:srgbClr val="777777"/>
              </a:gs>
              <a:gs pos="50000">
                <a:srgbClr val="FFFFCC"/>
              </a:gs>
              <a:gs pos="100000">
                <a:srgbClr val="777777"/>
              </a:gs>
            </a:gsLst>
            <a:lin ang="5400000" scaled="1"/>
          </a:gradFill>
          <a:ln w="9525">
            <a:solidFill>
              <a:srgbClr val="777777"/>
            </a:solidFill>
            <a:round/>
            <a:headEnd/>
            <a:tailEnd/>
          </a:ln>
        </p:spPr>
        <p:txBody>
          <a:bodyPr/>
          <a:lstStyle/>
          <a:p>
            <a:endParaRPr lang="en-US"/>
          </a:p>
        </p:txBody>
      </p:sp>
      <p:sp>
        <p:nvSpPr>
          <p:cNvPr id="20504" name="Freeform 24"/>
          <p:cNvSpPr>
            <a:spLocks/>
          </p:cNvSpPr>
          <p:nvPr/>
        </p:nvSpPr>
        <p:spPr bwMode="auto">
          <a:xfrm rot="15387397" flipH="1">
            <a:off x="-368300" y="-2044701"/>
            <a:ext cx="3794126" cy="3276601"/>
          </a:xfrm>
          <a:custGeom>
            <a:avLst/>
            <a:gdLst>
              <a:gd name="T0" fmla="*/ 45909113 w 2019"/>
              <a:gd name="T1" fmla="*/ 303661588 h 2119"/>
              <a:gd name="T2" fmla="*/ 52971186 w 2019"/>
              <a:gd name="T3" fmla="*/ 219974508 h 2119"/>
              <a:gd name="T4" fmla="*/ 370800178 w 2019"/>
              <a:gd name="T5" fmla="*/ 564283576 h 2119"/>
              <a:gd name="T6" fmla="*/ 1327818193 w 2019"/>
              <a:gd name="T7" fmla="*/ 1358105499 h 2119"/>
              <a:gd name="T8" fmla="*/ 2111796625 w 2019"/>
              <a:gd name="T9" fmla="*/ 1869785634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692160208 w 2019"/>
              <a:gd name="T45" fmla="*/ 2147483647 h 2119"/>
              <a:gd name="T46" fmla="*/ 42378076 w 2019"/>
              <a:gd name="T47" fmla="*/ 2053895355 h 2119"/>
              <a:gd name="T48" fmla="*/ 45909113 w 2019"/>
              <a:gd name="T49" fmla="*/ 303661588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gradFill rotWithShape="1">
            <a:gsLst>
              <a:gs pos="0">
                <a:srgbClr val="777777"/>
              </a:gs>
              <a:gs pos="100000">
                <a:srgbClr val="FFFFCC"/>
              </a:gs>
            </a:gsLst>
            <a:lin ang="5400000" scaled="1"/>
          </a:gradFill>
          <a:ln w="9525">
            <a:solidFill>
              <a:srgbClr val="777777"/>
            </a:solidFill>
            <a:round/>
            <a:headEnd/>
            <a:tailEnd/>
          </a:ln>
        </p:spPr>
        <p:txBody>
          <a:bodyPr/>
          <a:lstStyle/>
          <a:p>
            <a:endParaRPr lang="en-US"/>
          </a:p>
        </p:txBody>
      </p:sp>
      <p:sp>
        <p:nvSpPr>
          <p:cNvPr id="20505" name="Freeform 25"/>
          <p:cNvSpPr>
            <a:spLocks/>
          </p:cNvSpPr>
          <p:nvPr/>
        </p:nvSpPr>
        <p:spPr bwMode="auto">
          <a:xfrm rot="-825925">
            <a:off x="-2614613" y="1331913"/>
            <a:ext cx="4445001" cy="4138612"/>
          </a:xfrm>
          <a:custGeom>
            <a:avLst/>
            <a:gdLst>
              <a:gd name="T0" fmla="*/ 63011577 w 2019"/>
              <a:gd name="T1" fmla="*/ 484451976 h 2119"/>
              <a:gd name="T2" fmla="*/ 72705158 w 2019"/>
              <a:gd name="T3" fmla="*/ 350942188 h 2119"/>
              <a:gd name="T4" fmla="*/ 508931699 w 2019"/>
              <a:gd name="T5" fmla="*/ 900242835 h 2119"/>
              <a:gd name="T6" fmla="*/ 1822463620 w 2019"/>
              <a:gd name="T7" fmla="*/ 2147483647 h 2119"/>
              <a:gd name="T8" fmla="*/ 2147483647 w 2019"/>
              <a:gd name="T9" fmla="*/ 2147483647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950008334 w 2019"/>
              <a:gd name="T45" fmla="*/ 2147483647 h 2119"/>
              <a:gd name="T46" fmla="*/ 58163686 w 2019"/>
              <a:gd name="T47" fmla="*/ 2147483647 h 2119"/>
              <a:gd name="T48" fmla="*/ 63011577 w 2019"/>
              <a:gd name="T49" fmla="*/ 484451976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gradFill rotWithShape="1">
            <a:gsLst>
              <a:gs pos="0">
                <a:srgbClr val="777777"/>
              </a:gs>
              <a:gs pos="50000">
                <a:srgbClr val="FFFFCC"/>
              </a:gs>
              <a:gs pos="100000">
                <a:srgbClr val="777777"/>
              </a:gs>
            </a:gsLst>
            <a:lin ang="5400000" scaled="1"/>
          </a:gradFill>
          <a:ln w="9525">
            <a:solidFill>
              <a:srgbClr val="777777"/>
            </a:solidFill>
            <a:round/>
            <a:headEnd/>
            <a:tailEnd/>
          </a:ln>
        </p:spPr>
        <p:txBody>
          <a:bodyPr/>
          <a:lstStyle/>
          <a:p>
            <a:endParaRPr lang="en-US"/>
          </a:p>
        </p:txBody>
      </p:sp>
      <p:sp>
        <p:nvSpPr>
          <p:cNvPr id="20506" name="Freeform 26"/>
          <p:cNvSpPr>
            <a:spLocks/>
          </p:cNvSpPr>
          <p:nvPr/>
        </p:nvSpPr>
        <p:spPr bwMode="auto">
          <a:xfrm>
            <a:off x="4330700" y="-155575"/>
            <a:ext cx="4210050" cy="7059613"/>
          </a:xfrm>
          <a:custGeom>
            <a:avLst/>
            <a:gdLst>
              <a:gd name="T0" fmla="*/ 87119783 w 2429"/>
              <a:gd name="T1" fmla="*/ 2147483647 h 4215"/>
              <a:gd name="T2" fmla="*/ 489674399 w 2429"/>
              <a:gd name="T3" fmla="*/ 2147483647 h 4215"/>
              <a:gd name="T4" fmla="*/ 2147483647 w 2429"/>
              <a:gd name="T5" fmla="*/ 1831807948 h 4215"/>
              <a:gd name="T6" fmla="*/ 2147483647 w 2429"/>
              <a:gd name="T7" fmla="*/ 0 h 4215"/>
              <a:gd name="T8" fmla="*/ 0 60000 65536"/>
              <a:gd name="T9" fmla="*/ 0 60000 65536"/>
              <a:gd name="T10" fmla="*/ 0 60000 65536"/>
              <a:gd name="T11" fmla="*/ 0 60000 65536"/>
              <a:gd name="T12" fmla="*/ 0 w 2429"/>
              <a:gd name="T13" fmla="*/ 0 h 4215"/>
              <a:gd name="T14" fmla="*/ 2429 w 2429"/>
              <a:gd name="T15" fmla="*/ 4215 h 4215"/>
            </a:gdLst>
            <a:ahLst/>
            <a:cxnLst>
              <a:cxn ang="T8">
                <a:pos x="T0" y="T1"/>
              </a:cxn>
              <a:cxn ang="T9">
                <a:pos x="T2" y="T3"/>
              </a:cxn>
              <a:cxn ang="T10">
                <a:pos x="T4" y="T5"/>
              </a:cxn>
              <a:cxn ang="T11">
                <a:pos x="T6" y="T7"/>
              </a:cxn>
            </a:cxnLst>
            <a:rect l="T12" t="T13" r="T14" b="T15"/>
            <a:pathLst>
              <a:path w="2429" h="4215">
                <a:moveTo>
                  <a:pt x="29" y="4215"/>
                </a:moveTo>
                <a:cubicBezTo>
                  <a:pt x="0" y="3216"/>
                  <a:pt x="37" y="2940"/>
                  <a:pt x="163" y="2468"/>
                </a:cubicBezTo>
                <a:cubicBezTo>
                  <a:pt x="289" y="1996"/>
                  <a:pt x="759" y="1176"/>
                  <a:pt x="1286" y="653"/>
                </a:cubicBezTo>
                <a:cubicBezTo>
                  <a:pt x="1813" y="130"/>
                  <a:pt x="2058" y="129"/>
                  <a:pt x="2429" y="0"/>
                </a:cubicBezTo>
              </a:path>
            </a:pathLst>
          </a:custGeom>
          <a:noFill/>
          <a:ln w="76200">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07" name="Freeform 27"/>
          <p:cNvSpPr>
            <a:spLocks/>
          </p:cNvSpPr>
          <p:nvPr/>
        </p:nvSpPr>
        <p:spPr bwMode="auto">
          <a:xfrm>
            <a:off x="-2386013" y="4879975"/>
            <a:ext cx="5167313" cy="1757363"/>
          </a:xfrm>
          <a:custGeom>
            <a:avLst/>
            <a:gdLst>
              <a:gd name="T0" fmla="*/ 123488462 w 3255"/>
              <a:gd name="T1" fmla="*/ 803930866 h 1107"/>
              <a:gd name="T2" fmla="*/ 95765947 w 3255"/>
              <a:gd name="T3" fmla="*/ 723285843 h 1107"/>
              <a:gd name="T4" fmla="*/ 526713501 w 3255"/>
              <a:gd name="T5" fmla="*/ 869454947 h 1107"/>
              <a:gd name="T6" fmla="*/ 1713706416 w 3255"/>
              <a:gd name="T7" fmla="*/ 1081148133 h 1107"/>
              <a:gd name="T8" fmla="*/ 2147483647 w 3255"/>
              <a:gd name="T9" fmla="*/ 1129030321 h 1107"/>
              <a:gd name="T10" fmla="*/ 2147483647 w 3255"/>
              <a:gd name="T11" fmla="*/ 1144151263 h 1107"/>
              <a:gd name="T12" fmla="*/ 2147483647 w 3255"/>
              <a:gd name="T13" fmla="*/ 1076107819 h 1107"/>
              <a:gd name="T14" fmla="*/ 2147483647 w 3255"/>
              <a:gd name="T15" fmla="*/ 960180598 h 1107"/>
              <a:gd name="T16" fmla="*/ 2147483647 w 3255"/>
              <a:gd name="T17" fmla="*/ 826611485 h 1107"/>
              <a:gd name="T18" fmla="*/ 2147483647 w 3255"/>
              <a:gd name="T19" fmla="*/ 612398937 h 1107"/>
              <a:gd name="T20" fmla="*/ 2147483647 w 3255"/>
              <a:gd name="T21" fmla="*/ 322580092 h 1107"/>
              <a:gd name="T22" fmla="*/ 2147483647 w 3255"/>
              <a:gd name="T23" fmla="*/ 50403139 h 1107"/>
              <a:gd name="T24" fmla="*/ 2147483647 w 3255"/>
              <a:gd name="T25" fmla="*/ 30241884 h 1107"/>
              <a:gd name="T26" fmla="*/ 2147483647 w 3255"/>
              <a:gd name="T27" fmla="*/ 204133508 h 1107"/>
              <a:gd name="T28" fmla="*/ 2147483647 w 3255"/>
              <a:gd name="T29" fmla="*/ 839213064 h 1107"/>
              <a:gd name="T30" fmla="*/ 2147483647 w 3255"/>
              <a:gd name="T31" fmla="*/ 1837195223 h 1107"/>
              <a:gd name="T32" fmla="*/ 2147483647 w 3255"/>
              <a:gd name="T33" fmla="*/ 2147483647 h 1107"/>
              <a:gd name="T34" fmla="*/ 2147483647 w 3255"/>
              <a:gd name="T35" fmla="*/ 2096770597 h 1107"/>
              <a:gd name="T36" fmla="*/ 2147483647 w 3255"/>
              <a:gd name="T37" fmla="*/ 1842235537 h 1107"/>
              <a:gd name="T38" fmla="*/ 2147483647 w 3255"/>
              <a:gd name="T39" fmla="*/ 1854835528 h 1107"/>
              <a:gd name="T40" fmla="*/ 2147483647 w 3255"/>
              <a:gd name="T41" fmla="*/ 2056448085 h 1107"/>
              <a:gd name="T42" fmla="*/ 2147483647 w 3255"/>
              <a:gd name="T43" fmla="*/ 2147483647 h 1107"/>
              <a:gd name="T44" fmla="*/ 1685985488 w 3255"/>
              <a:gd name="T45" fmla="*/ 2147483647 h 1107"/>
              <a:gd name="T46" fmla="*/ 879535410 w 3255"/>
              <a:gd name="T47" fmla="*/ 2147483647 h 1107"/>
              <a:gd name="T48" fmla="*/ 123488462 w 3255"/>
              <a:gd name="T49" fmla="*/ 803930866 h 110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255"/>
              <a:gd name="T76" fmla="*/ 0 h 1107"/>
              <a:gd name="T77" fmla="*/ 3255 w 3255"/>
              <a:gd name="T78" fmla="*/ 1107 h 110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255" h="1107">
                <a:moveTo>
                  <a:pt x="49" y="319"/>
                </a:moveTo>
                <a:cubicBezTo>
                  <a:pt x="0" y="206"/>
                  <a:pt x="12" y="283"/>
                  <a:pt x="38" y="287"/>
                </a:cubicBezTo>
                <a:cubicBezTo>
                  <a:pt x="65" y="291"/>
                  <a:pt x="101" y="322"/>
                  <a:pt x="209" y="345"/>
                </a:cubicBezTo>
                <a:cubicBezTo>
                  <a:pt x="315" y="369"/>
                  <a:pt x="542" y="413"/>
                  <a:pt x="680" y="429"/>
                </a:cubicBezTo>
                <a:cubicBezTo>
                  <a:pt x="818" y="447"/>
                  <a:pt x="915" y="445"/>
                  <a:pt x="1041" y="448"/>
                </a:cubicBezTo>
                <a:cubicBezTo>
                  <a:pt x="1168" y="451"/>
                  <a:pt x="1307" y="457"/>
                  <a:pt x="1440" y="454"/>
                </a:cubicBezTo>
                <a:cubicBezTo>
                  <a:pt x="1576" y="450"/>
                  <a:pt x="1727" y="439"/>
                  <a:pt x="1852" y="427"/>
                </a:cubicBezTo>
                <a:cubicBezTo>
                  <a:pt x="1977" y="416"/>
                  <a:pt x="2103" y="396"/>
                  <a:pt x="2193" y="381"/>
                </a:cubicBezTo>
                <a:cubicBezTo>
                  <a:pt x="2282" y="364"/>
                  <a:pt x="2333" y="351"/>
                  <a:pt x="2390" y="328"/>
                </a:cubicBezTo>
                <a:cubicBezTo>
                  <a:pt x="2445" y="305"/>
                  <a:pt x="2483" y="274"/>
                  <a:pt x="2529" y="243"/>
                </a:cubicBezTo>
                <a:cubicBezTo>
                  <a:pt x="2577" y="208"/>
                  <a:pt x="2616" y="167"/>
                  <a:pt x="2672" y="128"/>
                </a:cubicBezTo>
                <a:cubicBezTo>
                  <a:pt x="2728" y="89"/>
                  <a:pt x="2806" y="40"/>
                  <a:pt x="2865" y="20"/>
                </a:cubicBezTo>
                <a:cubicBezTo>
                  <a:pt x="2923" y="0"/>
                  <a:pt x="2967" y="2"/>
                  <a:pt x="3013" y="12"/>
                </a:cubicBezTo>
                <a:cubicBezTo>
                  <a:pt x="3059" y="22"/>
                  <a:pt x="3107" y="28"/>
                  <a:pt x="3144" y="81"/>
                </a:cubicBezTo>
                <a:cubicBezTo>
                  <a:pt x="3181" y="134"/>
                  <a:pt x="3235" y="225"/>
                  <a:pt x="3237" y="333"/>
                </a:cubicBezTo>
                <a:cubicBezTo>
                  <a:pt x="3255" y="534"/>
                  <a:pt x="3223" y="637"/>
                  <a:pt x="3156" y="729"/>
                </a:cubicBezTo>
                <a:cubicBezTo>
                  <a:pt x="3089" y="821"/>
                  <a:pt x="3024" y="864"/>
                  <a:pt x="2941" y="883"/>
                </a:cubicBezTo>
                <a:cubicBezTo>
                  <a:pt x="2858" y="902"/>
                  <a:pt x="2761" y="876"/>
                  <a:pt x="2673" y="832"/>
                </a:cubicBezTo>
                <a:cubicBezTo>
                  <a:pt x="2585" y="788"/>
                  <a:pt x="2533" y="747"/>
                  <a:pt x="2470" y="731"/>
                </a:cubicBezTo>
                <a:cubicBezTo>
                  <a:pt x="2408" y="715"/>
                  <a:pt x="2383" y="722"/>
                  <a:pt x="2295" y="736"/>
                </a:cubicBezTo>
                <a:cubicBezTo>
                  <a:pt x="2207" y="750"/>
                  <a:pt x="2082" y="784"/>
                  <a:pt x="1941" y="816"/>
                </a:cubicBezTo>
                <a:cubicBezTo>
                  <a:pt x="1798" y="846"/>
                  <a:pt x="1654" y="888"/>
                  <a:pt x="1442" y="923"/>
                </a:cubicBezTo>
                <a:cubicBezTo>
                  <a:pt x="1231" y="957"/>
                  <a:pt x="852" y="1015"/>
                  <a:pt x="669" y="1023"/>
                </a:cubicBezTo>
                <a:cubicBezTo>
                  <a:pt x="488" y="1030"/>
                  <a:pt x="412" y="1107"/>
                  <a:pt x="349" y="962"/>
                </a:cubicBezTo>
                <a:cubicBezTo>
                  <a:pt x="295" y="845"/>
                  <a:pt x="95" y="416"/>
                  <a:pt x="49" y="319"/>
                </a:cubicBezTo>
                <a:close/>
              </a:path>
            </a:pathLst>
          </a:custGeom>
          <a:gradFill rotWithShape="1">
            <a:gsLst>
              <a:gs pos="0">
                <a:srgbClr val="777777"/>
              </a:gs>
              <a:gs pos="100000">
                <a:srgbClr val="FFFFCC"/>
              </a:gs>
            </a:gsLst>
            <a:lin ang="5400000" scaled="1"/>
          </a:gradFill>
          <a:ln w="9525">
            <a:solidFill>
              <a:srgbClr val="777777"/>
            </a:solidFill>
            <a:round/>
            <a:headEnd/>
            <a:tailEnd/>
          </a:ln>
        </p:spPr>
        <p:txBody>
          <a:bodyPr/>
          <a:lstStyle/>
          <a:p>
            <a:endParaRPr lang="en-US"/>
          </a:p>
        </p:txBody>
      </p:sp>
      <p:sp>
        <p:nvSpPr>
          <p:cNvPr id="20508" name="Freeform 28"/>
          <p:cNvSpPr>
            <a:spLocks/>
          </p:cNvSpPr>
          <p:nvPr/>
        </p:nvSpPr>
        <p:spPr bwMode="auto">
          <a:xfrm>
            <a:off x="-2249488" y="0"/>
            <a:ext cx="4438651" cy="3395663"/>
          </a:xfrm>
          <a:custGeom>
            <a:avLst/>
            <a:gdLst>
              <a:gd name="T0" fmla="*/ 62831424 w 2019"/>
              <a:gd name="T1" fmla="*/ 326129474 h 2119"/>
              <a:gd name="T2" fmla="*/ 72497966 w 2019"/>
              <a:gd name="T3" fmla="*/ 236252572 h 2119"/>
              <a:gd name="T4" fmla="*/ 507479169 w 2019"/>
              <a:gd name="T5" fmla="*/ 606036908 h 2119"/>
              <a:gd name="T6" fmla="*/ 1817261544 w 2019"/>
              <a:gd name="T7" fmla="*/ 1458598308 h 2119"/>
              <a:gd name="T8" fmla="*/ 2147483647 w 2019"/>
              <a:gd name="T9" fmla="*/ 2008139652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947294742 w 2019"/>
              <a:gd name="T45" fmla="*/ 2147483647 h 2119"/>
              <a:gd name="T46" fmla="*/ 57997054 w 2019"/>
              <a:gd name="T47" fmla="*/ 2147483647 h 2119"/>
              <a:gd name="T48" fmla="*/ 62831424 w 2019"/>
              <a:gd name="T49" fmla="*/ 326129474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gradFill rotWithShape="1">
            <a:gsLst>
              <a:gs pos="0">
                <a:srgbClr val="777777"/>
              </a:gs>
              <a:gs pos="50000">
                <a:srgbClr val="FFFFCC"/>
              </a:gs>
              <a:gs pos="100000">
                <a:srgbClr val="777777"/>
              </a:gs>
            </a:gsLst>
            <a:lin ang="5400000" scaled="1"/>
          </a:gradFill>
          <a:ln w="9525">
            <a:solidFill>
              <a:srgbClr val="777777"/>
            </a:solidFill>
            <a:round/>
            <a:headEnd/>
            <a:tailEnd/>
          </a:ln>
        </p:spPr>
        <p:txBody>
          <a:bodyPr/>
          <a:lstStyle/>
          <a:p>
            <a:endParaRPr lang="en-US"/>
          </a:p>
        </p:txBody>
      </p:sp>
      <p:sp>
        <p:nvSpPr>
          <p:cNvPr id="20509" name="Freeform 29"/>
          <p:cNvSpPr>
            <a:spLocks/>
          </p:cNvSpPr>
          <p:nvPr/>
        </p:nvSpPr>
        <p:spPr bwMode="auto">
          <a:xfrm rot="-716707">
            <a:off x="-2035175" y="947738"/>
            <a:ext cx="4537075" cy="3848100"/>
          </a:xfrm>
          <a:custGeom>
            <a:avLst/>
            <a:gdLst>
              <a:gd name="T0" fmla="*/ 65647138 w 2019"/>
              <a:gd name="T1" fmla="*/ 418827277 h 2119"/>
              <a:gd name="T2" fmla="*/ 75748254 w 2019"/>
              <a:gd name="T3" fmla="*/ 303402437 h 2119"/>
              <a:gd name="T4" fmla="*/ 530235528 w 2019"/>
              <a:gd name="T5" fmla="*/ 778293207 h 2119"/>
              <a:gd name="T6" fmla="*/ 1898746786 w 2019"/>
              <a:gd name="T7" fmla="*/ 1873178445 h 2119"/>
              <a:gd name="T8" fmla="*/ 2147483647 w 2019"/>
              <a:gd name="T9" fmla="*/ 2147483647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989772237 w 2019"/>
              <a:gd name="T45" fmla="*/ 2147483647 h 2119"/>
              <a:gd name="T46" fmla="*/ 60597704 w 2019"/>
              <a:gd name="T47" fmla="*/ 2147483647 h 2119"/>
              <a:gd name="T48" fmla="*/ 65647138 w 2019"/>
              <a:gd name="T49" fmla="*/ 418827277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gradFill rotWithShape="1">
            <a:gsLst>
              <a:gs pos="0">
                <a:srgbClr val="777777"/>
              </a:gs>
              <a:gs pos="50000">
                <a:srgbClr val="FFFFCC"/>
              </a:gs>
              <a:gs pos="100000">
                <a:srgbClr val="777777"/>
              </a:gs>
            </a:gsLst>
            <a:lin ang="5400000" scaled="1"/>
          </a:gradFill>
          <a:ln w="9525">
            <a:solidFill>
              <a:srgbClr val="777777"/>
            </a:solidFill>
            <a:round/>
            <a:headEnd/>
            <a:tailEnd/>
          </a:ln>
        </p:spPr>
        <p:txBody>
          <a:bodyPr/>
          <a:lstStyle/>
          <a:p>
            <a:endParaRPr lang="en-US"/>
          </a:p>
        </p:txBody>
      </p:sp>
      <p:pic>
        <p:nvPicPr>
          <p:cNvPr id="20510" name="Picture 30" descr="STALEVO_FIGA_GREEN-ARROWS#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16663" y="1535113"/>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1" name="Picture 31" descr="STALEVO_FIGA_GREEN-ARROWS#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67488" y="1195388"/>
            <a:ext cx="674687"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2" name="Picture 32" descr="STALEVO_FIGA_GREEN-ARROWS#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236970">
            <a:off x="5218113" y="2647950"/>
            <a:ext cx="936625"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3" name="Picture 33" descr="STALEVO_FIGA_GREEN-ARROWS#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2236970">
            <a:off x="5635625" y="1974850"/>
            <a:ext cx="655638"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4" name="Picture 34" descr="STALEVO_FIGA_GREEN-ARROWS#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5262">
            <a:off x="4829175" y="4210050"/>
            <a:ext cx="6127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5" name="Picture 35" descr="STALEVO_FIGA_GREEN-ARROWS#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694238" y="3584575"/>
            <a:ext cx="792162"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6" name="Picture 36" descr="STALEVO_FIGA_GREEN-ARROWS#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212185">
            <a:off x="4583113" y="5821363"/>
            <a:ext cx="503237"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7" name="Picture 37" descr="STALEVO_FIGA_GREEN-ARROWS#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1973780">
            <a:off x="4694238" y="5360988"/>
            <a:ext cx="596900" cy="38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8" name="Freeform 38"/>
          <p:cNvSpPr>
            <a:spLocks/>
          </p:cNvSpPr>
          <p:nvPr/>
        </p:nvSpPr>
        <p:spPr bwMode="auto">
          <a:xfrm rot="933390">
            <a:off x="1263650" y="-2643188"/>
            <a:ext cx="3794125" cy="3276601"/>
          </a:xfrm>
          <a:custGeom>
            <a:avLst/>
            <a:gdLst>
              <a:gd name="T0" fmla="*/ 45909100 w 2019"/>
              <a:gd name="T1" fmla="*/ 303661588 h 2119"/>
              <a:gd name="T2" fmla="*/ 52971172 w 2019"/>
              <a:gd name="T3" fmla="*/ 219974508 h 2119"/>
              <a:gd name="T4" fmla="*/ 370800081 w 2019"/>
              <a:gd name="T5" fmla="*/ 564283576 h 2119"/>
              <a:gd name="T6" fmla="*/ 1327817843 w 2019"/>
              <a:gd name="T7" fmla="*/ 1358105499 h 2119"/>
              <a:gd name="T8" fmla="*/ 2111796069 w 2019"/>
              <a:gd name="T9" fmla="*/ 1869785634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692160025 w 2019"/>
              <a:gd name="T45" fmla="*/ 2147483647 h 2119"/>
              <a:gd name="T46" fmla="*/ 42378065 w 2019"/>
              <a:gd name="T47" fmla="*/ 2053895355 h 2119"/>
              <a:gd name="T48" fmla="*/ 45909100 w 2019"/>
              <a:gd name="T49" fmla="*/ 303661588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gradFill rotWithShape="1">
            <a:gsLst>
              <a:gs pos="0">
                <a:srgbClr val="777777"/>
              </a:gs>
              <a:gs pos="50000">
                <a:srgbClr val="FFFFCC"/>
              </a:gs>
              <a:gs pos="100000">
                <a:srgbClr val="777777"/>
              </a:gs>
            </a:gsLst>
            <a:lin ang="5400000" scaled="1"/>
          </a:gradFill>
          <a:ln w="9525">
            <a:solidFill>
              <a:srgbClr val="777777"/>
            </a:solidFill>
            <a:round/>
            <a:headEnd/>
            <a:tailEnd/>
          </a:ln>
        </p:spPr>
        <p:txBody>
          <a:bodyPr/>
          <a:lstStyle/>
          <a:p>
            <a:endParaRPr lang="en-US"/>
          </a:p>
        </p:txBody>
      </p:sp>
      <p:sp>
        <p:nvSpPr>
          <p:cNvPr id="20519" name="Freeform 39"/>
          <p:cNvSpPr>
            <a:spLocks/>
          </p:cNvSpPr>
          <p:nvPr/>
        </p:nvSpPr>
        <p:spPr bwMode="auto">
          <a:xfrm rot="933390">
            <a:off x="-728663" y="-1041400"/>
            <a:ext cx="4491038" cy="3503613"/>
          </a:xfrm>
          <a:custGeom>
            <a:avLst/>
            <a:gdLst>
              <a:gd name="T0" fmla="*/ 64322608 w 2019"/>
              <a:gd name="T1" fmla="*/ 347194986 h 2119"/>
              <a:gd name="T2" fmla="*/ 74218907 w 2019"/>
              <a:gd name="T3" fmla="*/ 251511133 h 2119"/>
              <a:gd name="T4" fmla="*/ 519530127 w 2019"/>
              <a:gd name="T5" fmla="*/ 645182315 h 2119"/>
              <a:gd name="T6" fmla="*/ 1860410823 w 2019"/>
              <a:gd name="T7" fmla="*/ 1552811533 h 2119"/>
              <a:gd name="T8" fmla="*/ 2147483647 w 2019"/>
              <a:gd name="T9" fmla="*/ 2137848767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969788384 w 2019"/>
              <a:gd name="T45" fmla="*/ 2147483647 h 2119"/>
              <a:gd name="T46" fmla="*/ 59375571 w 2019"/>
              <a:gd name="T47" fmla="*/ 2147483647 h 2119"/>
              <a:gd name="T48" fmla="*/ 64322608 w 2019"/>
              <a:gd name="T49" fmla="*/ 347194986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gradFill rotWithShape="1">
            <a:gsLst>
              <a:gs pos="0">
                <a:srgbClr val="777777"/>
              </a:gs>
              <a:gs pos="50000">
                <a:srgbClr val="FFFFCC"/>
              </a:gs>
              <a:gs pos="100000">
                <a:srgbClr val="777777"/>
              </a:gs>
            </a:gsLst>
            <a:lin ang="5400000" scaled="1"/>
          </a:gradFill>
          <a:ln w="9525">
            <a:solidFill>
              <a:srgbClr val="777777"/>
            </a:solidFill>
            <a:round/>
            <a:headEnd/>
            <a:tailEnd/>
          </a:ln>
        </p:spPr>
        <p:txBody>
          <a:bodyPr/>
          <a:lstStyle/>
          <a:p>
            <a:endParaRPr lang="en-US"/>
          </a:p>
        </p:txBody>
      </p:sp>
      <p:sp>
        <p:nvSpPr>
          <p:cNvPr id="20520" name="Oval 40"/>
          <p:cNvSpPr>
            <a:spLocks noChangeArrowheads="1"/>
          </p:cNvSpPr>
          <p:nvPr/>
        </p:nvSpPr>
        <p:spPr bwMode="auto">
          <a:xfrm>
            <a:off x="4046538" y="5953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21" name="Oval 41"/>
          <p:cNvSpPr>
            <a:spLocks noChangeArrowheads="1"/>
          </p:cNvSpPr>
          <p:nvPr/>
        </p:nvSpPr>
        <p:spPr bwMode="auto">
          <a:xfrm>
            <a:off x="4262438" y="1762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22" name="Oval 42"/>
          <p:cNvSpPr>
            <a:spLocks noChangeArrowheads="1"/>
          </p:cNvSpPr>
          <p:nvPr/>
        </p:nvSpPr>
        <p:spPr bwMode="auto">
          <a:xfrm>
            <a:off x="4035425" y="33337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395" name="Oval 43"/>
          <p:cNvSpPr>
            <a:spLocks noChangeArrowheads="1"/>
          </p:cNvSpPr>
          <p:nvPr/>
        </p:nvSpPr>
        <p:spPr bwMode="auto">
          <a:xfrm>
            <a:off x="4303713" y="5016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24" name="Oval 44"/>
          <p:cNvSpPr>
            <a:spLocks noChangeArrowheads="1"/>
          </p:cNvSpPr>
          <p:nvPr/>
        </p:nvSpPr>
        <p:spPr bwMode="auto">
          <a:xfrm>
            <a:off x="2995613" y="19510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25" name="Oval 45"/>
          <p:cNvSpPr>
            <a:spLocks noChangeArrowheads="1"/>
          </p:cNvSpPr>
          <p:nvPr/>
        </p:nvSpPr>
        <p:spPr bwMode="auto">
          <a:xfrm>
            <a:off x="2651125" y="22066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26" name="Oval 46"/>
          <p:cNvSpPr>
            <a:spLocks noChangeArrowheads="1"/>
          </p:cNvSpPr>
          <p:nvPr/>
        </p:nvSpPr>
        <p:spPr bwMode="auto">
          <a:xfrm>
            <a:off x="2203450" y="21780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27" name="Oval 47"/>
          <p:cNvSpPr>
            <a:spLocks noChangeArrowheads="1"/>
          </p:cNvSpPr>
          <p:nvPr/>
        </p:nvSpPr>
        <p:spPr bwMode="auto">
          <a:xfrm>
            <a:off x="2955925" y="22399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28" name="Oval 48"/>
          <p:cNvSpPr>
            <a:spLocks noChangeArrowheads="1"/>
          </p:cNvSpPr>
          <p:nvPr/>
        </p:nvSpPr>
        <p:spPr bwMode="auto">
          <a:xfrm>
            <a:off x="2695575" y="25447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01" name="Oval 49"/>
          <p:cNvSpPr>
            <a:spLocks noChangeArrowheads="1"/>
          </p:cNvSpPr>
          <p:nvPr/>
        </p:nvSpPr>
        <p:spPr bwMode="auto">
          <a:xfrm>
            <a:off x="3290888" y="21177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02" name="Oval 50"/>
          <p:cNvSpPr>
            <a:spLocks noChangeArrowheads="1"/>
          </p:cNvSpPr>
          <p:nvPr/>
        </p:nvSpPr>
        <p:spPr bwMode="auto">
          <a:xfrm>
            <a:off x="3122613" y="24685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31" name="Oval 51"/>
          <p:cNvSpPr>
            <a:spLocks noChangeArrowheads="1"/>
          </p:cNvSpPr>
          <p:nvPr/>
        </p:nvSpPr>
        <p:spPr bwMode="auto">
          <a:xfrm>
            <a:off x="2055813" y="32591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32" name="Oval 52"/>
          <p:cNvSpPr>
            <a:spLocks noChangeArrowheads="1"/>
          </p:cNvSpPr>
          <p:nvPr/>
        </p:nvSpPr>
        <p:spPr bwMode="auto">
          <a:xfrm>
            <a:off x="2392363" y="33512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33" name="Oval 53"/>
          <p:cNvSpPr>
            <a:spLocks noChangeArrowheads="1"/>
          </p:cNvSpPr>
          <p:nvPr/>
        </p:nvSpPr>
        <p:spPr bwMode="auto">
          <a:xfrm>
            <a:off x="1981200" y="35798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34" name="Oval 54"/>
          <p:cNvSpPr>
            <a:spLocks noChangeArrowheads="1"/>
          </p:cNvSpPr>
          <p:nvPr/>
        </p:nvSpPr>
        <p:spPr bwMode="auto">
          <a:xfrm>
            <a:off x="2254250" y="35496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07" name="Oval 55"/>
          <p:cNvSpPr>
            <a:spLocks noChangeArrowheads="1"/>
          </p:cNvSpPr>
          <p:nvPr/>
        </p:nvSpPr>
        <p:spPr bwMode="auto">
          <a:xfrm>
            <a:off x="2589213" y="37179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36" name="Oval 56"/>
          <p:cNvSpPr>
            <a:spLocks noChangeArrowheads="1"/>
          </p:cNvSpPr>
          <p:nvPr/>
        </p:nvSpPr>
        <p:spPr bwMode="auto">
          <a:xfrm>
            <a:off x="2193925" y="38846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09" name="Oval 57"/>
          <p:cNvSpPr>
            <a:spLocks noChangeArrowheads="1"/>
          </p:cNvSpPr>
          <p:nvPr/>
        </p:nvSpPr>
        <p:spPr bwMode="auto">
          <a:xfrm>
            <a:off x="2452688" y="40830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38" name="Oval 58"/>
          <p:cNvSpPr>
            <a:spLocks noChangeArrowheads="1"/>
          </p:cNvSpPr>
          <p:nvPr/>
        </p:nvSpPr>
        <p:spPr bwMode="auto">
          <a:xfrm>
            <a:off x="2039938" y="42656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39" name="Oval 59"/>
          <p:cNvSpPr>
            <a:spLocks noChangeArrowheads="1"/>
          </p:cNvSpPr>
          <p:nvPr/>
        </p:nvSpPr>
        <p:spPr bwMode="auto">
          <a:xfrm>
            <a:off x="1797050" y="39608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40" name="Oval 60"/>
          <p:cNvSpPr>
            <a:spLocks noChangeArrowheads="1"/>
          </p:cNvSpPr>
          <p:nvPr/>
        </p:nvSpPr>
        <p:spPr bwMode="auto">
          <a:xfrm>
            <a:off x="2390775" y="49657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41" name="Oval 61"/>
          <p:cNvSpPr>
            <a:spLocks noChangeArrowheads="1"/>
          </p:cNvSpPr>
          <p:nvPr/>
        </p:nvSpPr>
        <p:spPr bwMode="auto">
          <a:xfrm>
            <a:off x="2132013" y="52260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42" name="Oval 62"/>
          <p:cNvSpPr>
            <a:spLocks noChangeArrowheads="1"/>
          </p:cNvSpPr>
          <p:nvPr/>
        </p:nvSpPr>
        <p:spPr bwMode="auto">
          <a:xfrm>
            <a:off x="2300288" y="53165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43" name="Oval 63"/>
          <p:cNvSpPr>
            <a:spLocks noChangeArrowheads="1"/>
          </p:cNvSpPr>
          <p:nvPr/>
        </p:nvSpPr>
        <p:spPr bwMode="auto">
          <a:xfrm>
            <a:off x="2543175" y="565308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44" name="Oval 64"/>
          <p:cNvSpPr>
            <a:spLocks noChangeArrowheads="1"/>
          </p:cNvSpPr>
          <p:nvPr/>
        </p:nvSpPr>
        <p:spPr bwMode="auto">
          <a:xfrm>
            <a:off x="2027238" y="559117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17" name="Oval 65"/>
          <p:cNvSpPr>
            <a:spLocks noChangeArrowheads="1"/>
          </p:cNvSpPr>
          <p:nvPr/>
        </p:nvSpPr>
        <p:spPr bwMode="auto">
          <a:xfrm>
            <a:off x="2574925" y="59277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18" name="Oval 66"/>
          <p:cNvSpPr>
            <a:spLocks noChangeArrowheads="1"/>
          </p:cNvSpPr>
          <p:nvPr/>
        </p:nvSpPr>
        <p:spPr bwMode="auto">
          <a:xfrm>
            <a:off x="2559050" y="52117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47" name="Oval 67"/>
          <p:cNvSpPr>
            <a:spLocks noChangeArrowheads="1"/>
          </p:cNvSpPr>
          <p:nvPr/>
        </p:nvSpPr>
        <p:spPr bwMode="auto">
          <a:xfrm>
            <a:off x="2239963" y="580548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48" name="Oval 68"/>
          <p:cNvSpPr>
            <a:spLocks noChangeArrowheads="1"/>
          </p:cNvSpPr>
          <p:nvPr/>
        </p:nvSpPr>
        <p:spPr bwMode="auto">
          <a:xfrm>
            <a:off x="1858963" y="52260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21" name="Oval 69"/>
          <p:cNvSpPr>
            <a:spLocks noChangeArrowheads="1"/>
          </p:cNvSpPr>
          <p:nvPr/>
        </p:nvSpPr>
        <p:spPr bwMode="auto">
          <a:xfrm>
            <a:off x="4516438" y="3127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50" name="Oval 70"/>
          <p:cNvSpPr>
            <a:spLocks noChangeArrowheads="1"/>
          </p:cNvSpPr>
          <p:nvPr/>
        </p:nvSpPr>
        <p:spPr bwMode="auto">
          <a:xfrm>
            <a:off x="3965575" y="206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51" name="Oval 71"/>
          <p:cNvSpPr>
            <a:spLocks noChangeArrowheads="1"/>
          </p:cNvSpPr>
          <p:nvPr/>
        </p:nvSpPr>
        <p:spPr bwMode="auto">
          <a:xfrm>
            <a:off x="4481513" y="1127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52" name="Oval 72"/>
          <p:cNvSpPr>
            <a:spLocks noChangeArrowheads="1"/>
          </p:cNvSpPr>
          <p:nvPr/>
        </p:nvSpPr>
        <p:spPr bwMode="auto">
          <a:xfrm>
            <a:off x="3260725" y="12033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53" name="Oval 73"/>
          <p:cNvSpPr>
            <a:spLocks noChangeArrowheads="1"/>
          </p:cNvSpPr>
          <p:nvPr/>
        </p:nvSpPr>
        <p:spPr bwMode="auto">
          <a:xfrm>
            <a:off x="2981325" y="14097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26" name="Oval 74"/>
          <p:cNvSpPr>
            <a:spLocks noChangeArrowheads="1"/>
          </p:cNvSpPr>
          <p:nvPr/>
        </p:nvSpPr>
        <p:spPr bwMode="auto">
          <a:xfrm>
            <a:off x="3284538" y="15859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55" name="Oval 75"/>
          <p:cNvSpPr>
            <a:spLocks noChangeArrowheads="1"/>
          </p:cNvSpPr>
          <p:nvPr/>
        </p:nvSpPr>
        <p:spPr bwMode="auto">
          <a:xfrm>
            <a:off x="1516063" y="25447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56" name="Oval 76"/>
          <p:cNvSpPr>
            <a:spLocks noChangeArrowheads="1"/>
          </p:cNvSpPr>
          <p:nvPr/>
        </p:nvSpPr>
        <p:spPr bwMode="auto">
          <a:xfrm>
            <a:off x="1804988" y="29146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57" name="Oval 77"/>
          <p:cNvSpPr>
            <a:spLocks noChangeArrowheads="1"/>
          </p:cNvSpPr>
          <p:nvPr/>
        </p:nvSpPr>
        <p:spPr bwMode="auto">
          <a:xfrm>
            <a:off x="1884363" y="26479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58" name="Oval 78"/>
          <p:cNvSpPr>
            <a:spLocks noChangeArrowheads="1"/>
          </p:cNvSpPr>
          <p:nvPr/>
        </p:nvSpPr>
        <p:spPr bwMode="auto">
          <a:xfrm>
            <a:off x="1441450" y="279558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59" name="Oval 79"/>
          <p:cNvSpPr>
            <a:spLocks noChangeArrowheads="1"/>
          </p:cNvSpPr>
          <p:nvPr/>
        </p:nvSpPr>
        <p:spPr bwMode="auto">
          <a:xfrm>
            <a:off x="2014538" y="64436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60" name="Oval 80"/>
          <p:cNvSpPr>
            <a:spLocks noChangeArrowheads="1"/>
          </p:cNvSpPr>
          <p:nvPr/>
        </p:nvSpPr>
        <p:spPr bwMode="auto">
          <a:xfrm>
            <a:off x="1527175" y="63103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61" name="Oval 81"/>
          <p:cNvSpPr>
            <a:spLocks noChangeArrowheads="1"/>
          </p:cNvSpPr>
          <p:nvPr/>
        </p:nvSpPr>
        <p:spPr bwMode="auto">
          <a:xfrm>
            <a:off x="1754188" y="626268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62" name="Oval 82"/>
          <p:cNvSpPr>
            <a:spLocks noChangeArrowheads="1"/>
          </p:cNvSpPr>
          <p:nvPr/>
        </p:nvSpPr>
        <p:spPr bwMode="auto">
          <a:xfrm>
            <a:off x="1335088" y="19367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63" name="Oval 83"/>
          <p:cNvSpPr>
            <a:spLocks noChangeArrowheads="1"/>
          </p:cNvSpPr>
          <p:nvPr/>
        </p:nvSpPr>
        <p:spPr bwMode="auto">
          <a:xfrm>
            <a:off x="2174875" y="125888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64" name="Oval 84"/>
          <p:cNvSpPr>
            <a:spLocks noChangeArrowheads="1"/>
          </p:cNvSpPr>
          <p:nvPr/>
        </p:nvSpPr>
        <p:spPr bwMode="auto">
          <a:xfrm>
            <a:off x="520700" y="28876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65" name="Oval 85"/>
          <p:cNvSpPr>
            <a:spLocks noChangeArrowheads="1"/>
          </p:cNvSpPr>
          <p:nvPr/>
        </p:nvSpPr>
        <p:spPr bwMode="auto">
          <a:xfrm>
            <a:off x="184150" y="274478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66" name="Oval 86"/>
          <p:cNvSpPr>
            <a:spLocks noChangeArrowheads="1"/>
          </p:cNvSpPr>
          <p:nvPr/>
        </p:nvSpPr>
        <p:spPr bwMode="auto">
          <a:xfrm>
            <a:off x="1268413" y="51816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67" name="Oval 87"/>
          <p:cNvSpPr>
            <a:spLocks noChangeArrowheads="1"/>
          </p:cNvSpPr>
          <p:nvPr/>
        </p:nvSpPr>
        <p:spPr bwMode="auto">
          <a:xfrm>
            <a:off x="1173163" y="42672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68" name="Oval 88"/>
          <p:cNvSpPr>
            <a:spLocks noChangeArrowheads="1"/>
          </p:cNvSpPr>
          <p:nvPr/>
        </p:nvSpPr>
        <p:spPr bwMode="auto">
          <a:xfrm>
            <a:off x="1377950" y="45180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69" name="Oval 89"/>
          <p:cNvSpPr>
            <a:spLocks noChangeArrowheads="1"/>
          </p:cNvSpPr>
          <p:nvPr/>
        </p:nvSpPr>
        <p:spPr bwMode="auto">
          <a:xfrm>
            <a:off x="1731963" y="45466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42" name="Oval 90"/>
          <p:cNvSpPr>
            <a:spLocks noChangeArrowheads="1"/>
          </p:cNvSpPr>
          <p:nvPr/>
        </p:nvSpPr>
        <p:spPr bwMode="auto">
          <a:xfrm>
            <a:off x="4516438" y="3143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43" name="Oval 91"/>
          <p:cNvSpPr>
            <a:spLocks noChangeArrowheads="1"/>
          </p:cNvSpPr>
          <p:nvPr/>
        </p:nvSpPr>
        <p:spPr bwMode="auto">
          <a:xfrm>
            <a:off x="4305300" y="5032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44" name="Oval 92"/>
          <p:cNvSpPr>
            <a:spLocks noChangeArrowheads="1"/>
          </p:cNvSpPr>
          <p:nvPr/>
        </p:nvSpPr>
        <p:spPr bwMode="auto">
          <a:xfrm>
            <a:off x="3279775" y="15875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45" name="Oval 93"/>
          <p:cNvSpPr>
            <a:spLocks noChangeArrowheads="1"/>
          </p:cNvSpPr>
          <p:nvPr/>
        </p:nvSpPr>
        <p:spPr bwMode="auto">
          <a:xfrm>
            <a:off x="3287713" y="21193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46" name="Oval 94"/>
          <p:cNvSpPr>
            <a:spLocks noChangeArrowheads="1"/>
          </p:cNvSpPr>
          <p:nvPr/>
        </p:nvSpPr>
        <p:spPr bwMode="auto">
          <a:xfrm>
            <a:off x="3124200" y="24749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47" name="Oval 95"/>
          <p:cNvSpPr>
            <a:spLocks noChangeArrowheads="1"/>
          </p:cNvSpPr>
          <p:nvPr/>
        </p:nvSpPr>
        <p:spPr bwMode="auto">
          <a:xfrm>
            <a:off x="2571750" y="37147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48" name="Oval 96"/>
          <p:cNvSpPr>
            <a:spLocks noChangeArrowheads="1"/>
          </p:cNvSpPr>
          <p:nvPr/>
        </p:nvSpPr>
        <p:spPr bwMode="auto">
          <a:xfrm>
            <a:off x="2459038" y="40846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49" name="Oval 97"/>
          <p:cNvSpPr>
            <a:spLocks noChangeArrowheads="1"/>
          </p:cNvSpPr>
          <p:nvPr/>
        </p:nvSpPr>
        <p:spPr bwMode="auto">
          <a:xfrm>
            <a:off x="2560638" y="52133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50" name="Oval 98"/>
          <p:cNvSpPr>
            <a:spLocks noChangeArrowheads="1"/>
          </p:cNvSpPr>
          <p:nvPr/>
        </p:nvSpPr>
        <p:spPr bwMode="auto">
          <a:xfrm>
            <a:off x="2571750" y="59293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51" name="Oval 99"/>
          <p:cNvSpPr>
            <a:spLocks noChangeArrowheads="1"/>
          </p:cNvSpPr>
          <p:nvPr/>
        </p:nvSpPr>
        <p:spPr bwMode="auto">
          <a:xfrm>
            <a:off x="4518025" y="3159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52" name="Oval 100"/>
          <p:cNvSpPr>
            <a:spLocks noChangeArrowheads="1"/>
          </p:cNvSpPr>
          <p:nvPr/>
        </p:nvSpPr>
        <p:spPr bwMode="auto">
          <a:xfrm>
            <a:off x="4297363" y="5048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53" name="Oval 101"/>
          <p:cNvSpPr>
            <a:spLocks noChangeArrowheads="1"/>
          </p:cNvSpPr>
          <p:nvPr/>
        </p:nvSpPr>
        <p:spPr bwMode="auto">
          <a:xfrm>
            <a:off x="3281363" y="158908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54" name="Oval 102"/>
          <p:cNvSpPr>
            <a:spLocks noChangeArrowheads="1"/>
          </p:cNvSpPr>
          <p:nvPr/>
        </p:nvSpPr>
        <p:spPr bwMode="auto">
          <a:xfrm>
            <a:off x="3289300" y="21209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55" name="Oval 103"/>
          <p:cNvSpPr>
            <a:spLocks noChangeArrowheads="1"/>
          </p:cNvSpPr>
          <p:nvPr/>
        </p:nvSpPr>
        <p:spPr bwMode="auto">
          <a:xfrm>
            <a:off x="3121025" y="24717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56" name="Oval 104"/>
          <p:cNvSpPr>
            <a:spLocks noChangeArrowheads="1"/>
          </p:cNvSpPr>
          <p:nvPr/>
        </p:nvSpPr>
        <p:spPr bwMode="auto">
          <a:xfrm>
            <a:off x="2578100" y="37163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57" name="Oval 105"/>
          <p:cNvSpPr>
            <a:spLocks noChangeArrowheads="1"/>
          </p:cNvSpPr>
          <p:nvPr/>
        </p:nvSpPr>
        <p:spPr bwMode="auto">
          <a:xfrm>
            <a:off x="2552700" y="521017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58" name="Oval 106"/>
          <p:cNvSpPr>
            <a:spLocks noChangeArrowheads="1"/>
          </p:cNvSpPr>
          <p:nvPr/>
        </p:nvSpPr>
        <p:spPr bwMode="auto">
          <a:xfrm>
            <a:off x="2573338" y="59309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87" name="Oval 107"/>
          <p:cNvSpPr>
            <a:spLocks noChangeArrowheads="1"/>
          </p:cNvSpPr>
          <p:nvPr/>
        </p:nvSpPr>
        <p:spPr bwMode="auto">
          <a:xfrm>
            <a:off x="2665413" y="62388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88" name="Oval 108"/>
          <p:cNvSpPr>
            <a:spLocks noChangeArrowheads="1"/>
          </p:cNvSpPr>
          <p:nvPr/>
        </p:nvSpPr>
        <p:spPr bwMode="auto">
          <a:xfrm>
            <a:off x="2925763" y="8223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589" name="Oval 109"/>
          <p:cNvSpPr>
            <a:spLocks noChangeArrowheads="1"/>
          </p:cNvSpPr>
          <p:nvPr/>
        </p:nvSpPr>
        <p:spPr bwMode="auto">
          <a:xfrm>
            <a:off x="2662238" y="96837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62" name="Oval 110"/>
          <p:cNvSpPr>
            <a:spLocks noChangeArrowheads="1"/>
          </p:cNvSpPr>
          <p:nvPr/>
        </p:nvSpPr>
        <p:spPr bwMode="auto">
          <a:xfrm>
            <a:off x="4514850" y="3127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63" name="Oval 111"/>
          <p:cNvSpPr>
            <a:spLocks noChangeArrowheads="1"/>
          </p:cNvSpPr>
          <p:nvPr/>
        </p:nvSpPr>
        <p:spPr bwMode="auto">
          <a:xfrm>
            <a:off x="4303713" y="5064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64" name="Oval 112"/>
          <p:cNvSpPr>
            <a:spLocks noChangeArrowheads="1"/>
          </p:cNvSpPr>
          <p:nvPr/>
        </p:nvSpPr>
        <p:spPr bwMode="auto">
          <a:xfrm>
            <a:off x="3278188" y="15811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65" name="Oval 113"/>
          <p:cNvSpPr>
            <a:spLocks noChangeArrowheads="1"/>
          </p:cNvSpPr>
          <p:nvPr/>
        </p:nvSpPr>
        <p:spPr bwMode="auto">
          <a:xfrm>
            <a:off x="3286125" y="212248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66" name="Oval 114"/>
          <p:cNvSpPr>
            <a:spLocks noChangeArrowheads="1"/>
          </p:cNvSpPr>
          <p:nvPr/>
        </p:nvSpPr>
        <p:spPr bwMode="auto">
          <a:xfrm>
            <a:off x="3127375" y="24685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67" name="Oval 115"/>
          <p:cNvSpPr>
            <a:spLocks noChangeArrowheads="1"/>
          </p:cNvSpPr>
          <p:nvPr/>
        </p:nvSpPr>
        <p:spPr bwMode="auto">
          <a:xfrm>
            <a:off x="2455863" y="407987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68" name="Oval 116"/>
          <p:cNvSpPr>
            <a:spLocks noChangeArrowheads="1"/>
          </p:cNvSpPr>
          <p:nvPr/>
        </p:nvSpPr>
        <p:spPr bwMode="auto">
          <a:xfrm>
            <a:off x="2554288" y="52117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69" name="Oval 117"/>
          <p:cNvSpPr>
            <a:spLocks noChangeArrowheads="1"/>
          </p:cNvSpPr>
          <p:nvPr/>
        </p:nvSpPr>
        <p:spPr bwMode="auto">
          <a:xfrm>
            <a:off x="2574925" y="59277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70" name="Oval 118"/>
          <p:cNvSpPr>
            <a:spLocks noChangeArrowheads="1"/>
          </p:cNvSpPr>
          <p:nvPr/>
        </p:nvSpPr>
        <p:spPr bwMode="auto">
          <a:xfrm>
            <a:off x="4514850" y="3159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71" name="Oval 119"/>
          <p:cNvSpPr>
            <a:spLocks noChangeArrowheads="1"/>
          </p:cNvSpPr>
          <p:nvPr/>
        </p:nvSpPr>
        <p:spPr bwMode="auto">
          <a:xfrm>
            <a:off x="4300538" y="5032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72" name="Oval 120"/>
          <p:cNvSpPr>
            <a:spLocks noChangeArrowheads="1"/>
          </p:cNvSpPr>
          <p:nvPr/>
        </p:nvSpPr>
        <p:spPr bwMode="auto">
          <a:xfrm>
            <a:off x="3281363" y="15811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73" name="Oval 121"/>
          <p:cNvSpPr>
            <a:spLocks noChangeArrowheads="1"/>
          </p:cNvSpPr>
          <p:nvPr/>
        </p:nvSpPr>
        <p:spPr bwMode="auto">
          <a:xfrm>
            <a:off x="3282950" y="21193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74" name="Oval 122"/>
          <p:cNvSpPr>
            <a:spLocks noChangeArrowheads="1"/>
          </p:cNvSpPr>
          <p:nvPr/>
        </p:nvSpPr>
        <p:spPr bwMode="auto">
          <a:xfrm>
            <a:off x="3121025" y="24685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75" name="Oval 123"/>
          <p:cNvSpPr>
            <a:spLocks noChangeArrowheads="1"/>
          </p:cNvSpPr>
          <p:nvPr/>
        </p:nvSpPr>
        <p:spPr bwMode="auto">
          <a:xfrm>
            <a:off x="2571750" y="37131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76" name="Oval 124"/>
          <p:cNvSpPr>
            <a:spLocks noChangeArrowheads="1"/>
          </p:cNvSpPr>
          <p:nvPr/>
        </p:nvSpPr>
        <p:spPr bwMode="auto">
          <a:xfrm>
            <a:off x="2452688" y="40830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77" name="Oval 125"/>
          <p:cNvSpPr>
            <a:spLocks noChangeArrowheads="1"/>
          </p:cNvSpPr>
          <p:nvPr/>
        </p:nvSpPr>
        <p:spPr bwMode="auto">
          <a:xfrm>
            <a:off x="2551113" y="52149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78" name="Oval 126"/>
          <p:cNvSpPr>
            <a:spLocks noChangeArrowheads="1"/>
          </p:cNvSpPr>
          <p:nvPr/>
        </p:nvSpPr>
        <p:spPr bwMode="auto">
          <a:xfrm>
            <a:off x="2568575" y="59277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pic>
        <p:nvPicPr>
          <p:cNvPr id="20607" name="Picture 127" descr="STALEVO_TRAFFIC_NO-LIGHTS"/>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718347">
            <a:off x="6276975" y="898525"/>
            <a:ext cx="579438"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8" name="Picture 128" descr="STALEVO_TRAFFIC_NO-LIGHTS"/>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1222306">
            <a:off x="5961063" y="1217613"/>
            <a:ext cx="579437"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9" name="Picture 129" descr="STALEVO_TRAFFIC_NO-LIGHTS"/>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rot="-1876196">
            <a:off x="4159250" y="5153025"/>
            <a:ext cx="5746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610" name="Group 130"/>
          <p:cNvGrpSpPr>
            <a:grpSpLocks/>
          </p:cNvGrpSpPr>
          <p:nvPr/>
        </p:nvGrpSpPr>
        <p:grpSpPr bwMode="auto">
          <a:xfrm rot="-802775">
            <a:off x="4071938" y="5130800"/>
            <a:ext cx="669925" cy="658813"/>
            <a:chOff x="3998" y="594"/>
            <a:chExt cx="317" cy="312"/>
          </a:xfrm>
        </p:grpSpPr>
        <p:sp>
          <p:nvSpPr>
            <p:cNvPr id="20672" name="Oval 131"/>
            <p:cNvSpPr>
              <a:spLocks noChangeArrowheads="1"/>
            </p:cNvSpPr>
            <p:nvPr/>
          </p:nvSpPr>
          <p:spPr bwMode="auto">
            <a:xfrm>
              <a:off x="3998" y="626"/>
              <a:ext cx="96" cy="96"/>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pic>
          <p:nvPicPr>
            <p:cNvPr id="20673" name="Picture 132" descr="STALEVO_TRAFFIC_NO-LIGHTS"/>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rot="-1222306">
              <a:off x="4027" y="594"/>
              <a:ext cx="288"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74" name="Oval 133"/>
            <p:cNvSpPr>
              <a:spLocks noChangeArrowheads="1"/>
            </p:cNvSpPr>
            <p:nvPr/>
          </p:nvSpPr>
          <p:spPr bwMode="auto">
            <a:xfrm rot="1940653">
              <a:off x="4183" y="738"/>
              <a:ext cx="96" cy="96"/>
            </a:xfrm>
            <a:prstGeom prst="ellipse">
              <a:avLst/>
            </a:prstGeom>
            <a:gradFill rotWithShape="1">
              <a:gsLst>
                <a:gs pos="0">
                  <a:srgbClr val="CCFFCC"/>
                </a:gs>
                <a:gs pos="100000">
                  <a:srgbClr val="339933"/>
                </a:gs>
              </a:gsLst>
              <a:path path="shape">
                <a:fillToRect l="50000" t="50000" r="50000" b="50000"/>
              </a:path>
            </a:gra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grpSp>
        <p:nvGrpSpPr>
          <p:cNvPr id="20611" name="Group 134"/>
          <p:cNvGrpSpPr>
            <a:grpSpLocks/>
          </p:cNvGrpSpPr>
          <p:nvPr/>
        </p:nvGrpSpPr>
        <p:grpSpPr bwMode="auto">
          <a:xfrm rot="599850">
            <a:off x="4032250" y="5681663"/>
            <a:ext cx="641350" cy="638175"/>
            <a:chOff x="2540" y="3579"/>
            <a:chExt cx="404" cy="402"/>
          </a:xfrm>
        </p:grpSpPr>
        <p:pic>
          <p:nvPicPr>
            <p:cNvPr id="20667" name="Picture 135" descr="STALEVO_TRAFFIC_NO-LIGHTS"/>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rot="945796">
              <a:off x="2554" y="3584"/>
              <a:ext cx="39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668" name="Group 136"/>
            <p:cNvGrpSpPr>
              <a:grpSpLocks/>
            </p:cNvGrpSpPr>
            <p:nvPr/>
          </p:nvGrpSpPr>
          <p:grpSpPr bwMode="auto">
            <a:xfrm rot="-3318681">
              <a:off x="2537" y="3582"/>
              <a:ext cx="402" cy="395"/>
              <a:chOff x="3998" y="594"/>
              <a:chExt cx="317" cy="312"/>
            </a:xfrm>
          </p:grpSpPr>
          <p:sp>
            <p:nvSpPr>
              <p:cNvPr id="20669" name="Oval 137"/>
              <p:cNvSpPr>
                <a:spLocks noChangeArrowheads="1"/>
              </p:cNvSpPr>
              <p:nvPr/>
            </p:nvSpPr>
            <p:spPr bwMode="auto">
              <a:xfrm>
                <a:off x="3998" y="626"/>
                <a:ext cx="96" cy="96"/>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pic>
            <p:nvPicPr>
              <p:cNvPr id="20670" name="Picture 138" descr="STALEVO_TRAFFIC_NO-LIGHTS"/>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1222306">
                <a:off x="4027" y="594"/>
                <a:ext cx="288"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71" name="Oval 139"/>
              <p:cNvSpPr>
                <a:spLocks noChangeArrowheads="1"/>
              </p:cNvSpPr>
              <p:nvPr/>
            </p:nvSpPr>
            <p:spPr bwMode="auto">
              <a:xfrm rot="1940653">
                <a:off x="4183" y="738"/>
                <a:ext cx="96" cy="96"/>
              </a:xfrm>
              <a:prstGeom prst="ellipse">
                <a:avLst/>
              </a:prstGeom>
              <a:gradFill rotWithShape="1">
                <a:gsLst>
                  <a:gs pos="0">
                    <a:srgbClr val="CCFFCC"/>
                  </a:gs>
                  <a:gs pos="100000">
                    <a:srgbClr val="339933"/>
                  </a:gs>
                </a:gsLst>
                <a:path path="shape">
                  <a:fillToRect l="50000" t="50000" r="50000" b="50000"/>
                </a:path>
              </a:gra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grpSp>
      <p:sp>
        <p:nvSpPr>
          <p:cNvPr id="356492" name="Oval 140"/>
          <p:cNvSpPr>
            <a:spLocks noChangeArrowheads="1"/>
          </p:cNvSpPr>
          <p:nvPr/>
        </p:nvSpPr>
        <p:spPr bwMode="auto">
          <a:xfrm>
            <a:off x="4506913" y="3175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93" name="Oval 141"/>
          <p:cNvSpPr>
            <a:spLocks noChangeArrowheads="1"/>
          </p:cNvSpPr>
          <p:nvPr/>
        </p:nvSpPr>
        <p:spPr bwMode="auto">
          <a:xfrm>
            <a:off x="4292600" y="5000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94" name="Oval 142"/>
          <p:cNvSpPr>
            <a:spLocks noChangeArrowheads="1"/>
          </p:cNvSpPr>
          <p:nvPr/>
        </p:nvSpPr>
        <p:spPr bwMode="auto">
          <a:xfrm>
            <a:off x="3289300" y="21161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95" name="Oval 143"/>
          <p:cNvSpPr>
            <a:spLocks noChangeArrowheads="1"/>
          </p:cNvSpPr>
          <p:nvPr/>
        </p:nvSpPr>
        <p:spPr bwMode="auto">
          <a:xfrm>
            <a:off x="3117850" y="24701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96" name="Oval 144"/>
          <p:cNvSpPr>
            <a:spLocks noChangeArrowheads="1"/>
          </p:cNvSpPr>
          <p:nvPr/>
        </p:nvSpPr>
        <p:spPr bwMode="auto">
          <a:xfrm>
            <a:off x="2557463" y="52117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497" name="Oval 145"/>
          <p:cNvSpPr>
            <a:spLocks noChangeArrowheads="1"/>
          </p:cNvSpPr>
          <p:nvPr/>
        </p:nvSpPr>
        <p:spPr bwMode="auto">
          <a:xfrm>
            <a:off x="2565400" y="59293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618" name="Text Box 146"/>
          <p:cNvSpPr txBox="1">
            <a:spLocks noChangeArrowheads="1"/>
          </p:cNvSpPr>
          <p:nvPr/>
        </p:nvSpPr>
        <p:spPr bwMode="auto">
          <a:xfrm>
            <a:off x="6983413" y="5876925"/>
            <a:ext cx="16129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1400">
                <a:solidFill>
                  <a:srgbClr val="000000"/>
                </a:solidFill>
                <a:latin typeface="Arial" panose="020B0604020202020204" pitchFamily="34" charset="0"/>
                <a:ea typeface="MS PGothic" panose="020B0600070205080204" pitchFamily="34" charset="-128"/>
              </a:rPr>
              <a:t>Activated receptor</a:t>
            </a:r>
          </a:p>
        </p:txBody>
      </p:sp>
      <p:grpSp>
        <p:nvGrpSpPr>
          <p:cNvPr id="20619" name="Group 147"/>
          <p:cNvGrpSpPr>
            <a:grpSpLocks/>
          </p:cNvGrpSpPr>
          <p:nvPr/>
        </p:nvGrpSpPr>
        <p:grpSpPr bwMode="auto">
          <a:xfrm>
            <a:off x="6499225" y="5819775"/>
            <a:ext cx="457200" cy="522288"/>
            <a:chOff x="4244" y="3756"/>
            <a:chExt cx="288" cy="329"/>
          </a:xfrm>
        </p:grpSpPr>
        <p:sp>
          <p:nvSpPr>
            <p:cNvPr id="20664" name="Oval 148"/>
            <p:cNvSpPr>
              <a:spLocks noChangeArrowheads="1"/>
            </p:cNvSpPr>
            <p:nvPr/>
          </p:nvSpPr>
          <p:spPr bwMode="auto">
            <a:xfrm rot="-336241">
              <a:off x="4330" y="3756"/>
              <a:ext cx="99" cy="99"/>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pic>
          <p:nvPicPr>
            <p:cNvPr id="20665" name="Picture 149" descr="STALEVO_TRAFFIC_NO-LIGHTS"/>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rot="2309659">
              <a:off x="4244" y="3773"/>
              <a:ext cx="288"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66" name="Oval 150"/>
            <p:cNvSpPr>
              <a:spLocks noChangeArrowheads="1"/>
            </p:cNvSpPr>
            <p:nvPr/>
          </p:nvSpPr>
          <p:spPr bwMode="auto">
            <a:xfrm rot="-336241">
              <a:off x="4341" y="3953"/>
              <a:ext cx="99" cy="99"/>
            </a:xfrm>
            <a:prstGeom prst="ellipse">
              <a:avLst/>
            </a:prstGeom>
            <a:gradFill rotWithShape="1">
              <a:gsLst>
                <a:gs pos="0">
                  <a:srgbClr val="CCFFCC"/>
                </a:gs>
                <a:gs pos="100000">
                  <a:srgbClr val="339933"/>
                </a:gs>
              </a:gsLst>
              <a:path path="shape">
                <a:fillToRect l="50000" t="50000" r="50000" b="50000"/>
              </a:path>
            </a:gra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sp>
        <p:nvSpPr>
          <p:cNvPr id="20620" name="Text Box 151"/>
          <p:cNvSpPr txBox="1">
            <a:spLocks noChangeArrowheads="1"/>
          </p:cNvSpPr>
          <p:nvPr/>
        </p:nvSpPr>
        <p:spPr bwMode="auto">
          <a:xfrm rot="911671">
            <a:off x="-1606550" y="3092450"/>
            <a:ext cx="36226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2000" b="1">
                <a:solidFill>
                  <a:srgbClr val="000000"/>
                </a:solidFill>
                <a:latin typeface="Arial" panose="020B0604020202020204" pitchFamily="34" charset="0"/>
                <a:ea typeface="MS PGothic" panose="020B0600070205080204" pitchFamily="34" charset="-128"/>
              </a:rPr>
              <a:t>Nigrostriatal nerve terminals</a:t>
            </a:r>
          </a:p>
        </p:txBody>
      </p:sp>
      <p:sp>
        <p:nvSpPr>
          <p:cNvPr id="20621" name="Line 152"/>
          <p:cNvSpPr>
            <a:spLocks noChangeShapeType="1"/>
          </p:cNvSpPr>
          <p:nvPr/>
        </p:nvSpPr>
        <p:spPr bwMode="auto">
          <a:xfrm flipV="1">
            <a:off x="6759575" y="922338"/>
            <a:ext cx="792163" cy="138112"/>
          </a:xfrm>
          <a:prstGeom prst="line">
            <a:avLst/>
          </a:prstGeom>
          <a:noFill/>
          <a:ln w="28575">
            <a:solidFill>
              <a:schemeClr val="bg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0622" name="Text Box 153"/>
          <p:cNvSpPr txBox="1">
            <a:spLocks noChangeArrowheads="1"/>
          </p:cNvSpPr>
          <p:nvPr/>
        </p:nvSpPr>
        <p:spPr bwMode="auto">
          <a:xfrm>
            <a:off x="7432675" y="569913"/>
            <a:ext cx="1570038"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b="1">
                <a:solidFill>
                  <a:srgbClr val="000000"/>
                </a:solidFill>
                <a:latin typeface="Arial" panose="020B0604020202020204" pitchFamily="34" charset="0"/>
                <a:ea typeface="MS PGothic" panose="020B0600070205080204" pitchFamily="34" charset="-128"/>
              </a:rPr>
              <a:t>Striatal dopamine receptors</a:t>
            </a:r>
          </a:p>
        </p:txBody>
      </p:sp>
      <p:sp>
        <p:nvSpPr>
          <p:cNvPr id="20623" name="Text Box 154"/>
          <p:cNvSpPr txBox="1">
            <a:spLocks noChangeArrowheads="1"/>
          </p:cNvSpPr>
          <p:nvPr/>
        </p:nvSpPr>
        <p:spPr bwMode="auto">
          <a:xfrm>
            <a:off x="6737350" y="4454525"/>
            <a:ext cx="21161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2000" b="1">
                <a:solidFill>
                  <a:srgbClr val="000000"/>
                </a:solidFill>
                <a:latin typeface="Arial" panose="020B0604020202020204" pitchFamily="34" charset="0"/>
                <a:ea typeface="MS PGothic" panose="020B0600070205080204" pitchFamily="34" charset="-128"/>
              </a:rPr>
              <a:t>Striatal neurone</a:t>
            </a:r>
          </a:p>
        </p:txBody>
      </p:sp>
      <p:sp>
        <p:nvSpPr>
          <p:cNvPr id="20624" name="Line 155"/>
          <p:cNvSpPr>
            <a:spLocks noChangeShapeType="1"/>
          </p:cNvSpPr>
          <p:nvPr/>
        </p:nvSpPr>
        <p:spPr bwMode="auto">
          <a:xfrm rot="955218" flipV="1">
            <a:off x="4611688" y="184150"/>
            <a:ext cx="792162" cy="138113"/>
          </a:xfrm>
          <a:prstGeom prst="line">
            <a:avLst/>
          </a:prstGeom>
          <a:noFill/>
          <a:ln w="28575">
            <a:solidFill>
              <a:schemeClr val="bg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0625" name="Text Box 156"/>
          <p:cNvSpPr txBox="1">
            <a:spLocks noChangeArrowheads="1"/>
          </p:cNvSpPr>
          <p:nvPr/>
        </p:nvSpPr>
        <p:spPr bwMode="auto">
          <a:xfrm>
            <a:off x="5373688" y="131763"/>
            <a:ext cx="12890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b="1">
                <a:solidFill>
                  <a:srgbClr val="000000"/>
                </a:solidFill>
                <a:latin typeface="Arial" panose="020B0604020202020204" pitchFamily="34" charset="0"/>
                <a:ea typeface="MS PGothic" panose="020B0600070205080204" pitchFamily="34" charset="-128"/>
              </a:rPr>
              <a:t>Dopamine</a:t>
            </a:r>
          </a:p>
        </p:txBody>
      </p:sp>
      <p:sp>
        <p:nvSpPr>
          <p:cNvPr id="20626" name="Text Box 157"/>
          <p:cNvSpPr txBox="1">
            <a:spLocks noChangeArrowheads="1"/>
          </p:cNvSpPr>
          <p:nvPr/>
        </p:nvSpPr>
        <p:spPr bwMode="auto">
          <a:xfrm>
            <a:off x="6983413" y="6378575"/>
            <a:ext cx="2794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1400">
                <a:solidFill>
                  <a:srgbClr val="000000"/>
                </a:solidFill>
                <a:latin typeface="Arial" panose="020B0604020202020204" pitchFamily="34" charset="0"/>
                <a:ea typeface="MS PGothic" panose="020B0600070205080204" pitchFamily="34" charset="-128"/>
              </a:rPr>
              <a:t>Normal neuronal function</a:t>
            </a:r>
          </a:p>
        </p:txBody>
      </p:sp>
      <p:pic>
        <p:nvPicPr>
          <p:cNvPr id="20627" name="Picture 158" descr="STALEVO_FIGA_GREEN-ARROWS#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945796">
            <a:off x="6527800" y="6380163"/>
            <a:ext cx="503238"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28" name="Rectangle 159"/>
          <p:cNvSpPr>
            <a:spLocks noChangeArrowheads="1"/>
          </p:cNvSpPr>
          <p:nvPr/>
        </p:nvSpPr>
        <p:spPr bwMode="auto">
          <a:xfrm>
            <a:off x="6424613" y="5291138"/>
            <a:ext cx="2684462" cy="1522412"/>
          </a:xfrm>
          <a:prstGeom prst="rect">
            <a:avLst/>
          </a:prstGeom>
          <a:noFill/>
          <a:ln w="2857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0629" name="Oval 160"/>
          <p:cNvSpPr>
            <a:spLocks noChangeArrowheads="1"/>
          </p:cNvSpPr>
          <p:nvPr/>
        </p:nvSpPr>
        <p:spPr bwMode="auto">
          <a:xfrm>
            <a:off x="4294188" y="21907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513" name="Oval 161"/>
          <p:cNvSpPr>
            <a:spLocks noChangeArrowheads="1"/>
          </p:cNvSpPr>
          <p:nvPr/>
        </p:nvSpPr>
        <p:spPr bwMode="auto">
          <a:xfrm>
            <a:off x="4202113" y="75247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nvGrpSpPr>
          <p:cNvPr id="20631" name="Group 162"/>
          <p:cNvGrpSpPr>
            <a:grpSpLocks/>
          </p:cNvGrpSpPr>
          <p:nvPr/>
        </p:nvGrpSpPr>
        <p:grpSpPr bwMode="auto">
          <a:xfrm>
            <a:off x="6281738" y="874713"/>
            <a:ext cx="579437" cy="657225"/>
            <a:chOff x="4411" y="813"/>
            <a:chExt cx="288" cy="327"/>
          </a:xfrm>
        </p:grpSpPr>
        <p:sp>
          <p:nvSpPr>
            <p:cNvPr id="20661" name="Oval 163"/>
            <p:cNvSpPr>
              <a:spLocks noChangeArrowheads="1"/>
            </p:cNvSpPr>
            <p:nvPr/>
          </p:nvSpPr>
          <p:spPr bwMode="auto">
            <a:xfrm rot="1940653">
              <a:off x="4439" y="813"/>
              <a:ext cx="96" cy="96"/>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pic>
          <p:nvPicPr>
            <p:cNvPr id="20662" name="Picture 164" descr="STALEVO_TRAFFIC_NO-LIGHTS"/>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686288">
              <a:off x="4411" y="828"/>
              <a:ext cx="288"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63" name="Oval 165"/>
            <p:cNvSpPr>
              <a:spLocks noChangeArrowheads="1"/>
            </p:cNvSpPr>
            <p:nvPr/>
          </p:nvSpPr>
          <p:spPr bwMode="auto">
            <a:xfrm rot="1940653">
              <a:off x="4536" y="999"/>
              <a:ext cx="96" cy="96"/>
            </a:xfrm>
            <a:prstGeom prst="ellipse">
              <a:avLst/>
            </a:prstGeom>
            <a:gradFill rotWithShape="1">
              <a:gsLst>
                <a:gs pos="0">
                  <a:srgbClr val="CCFFCC"/>
                </a:gs>
                <a:gs pos="100000">
                  <a:srgbClr val="339933"/>
                </a:gs>
              </a:gsLst>
              <a:path path="shape">
                <a:fillToRect l="50000" t="50000" r="50000" b="50000"/>
              </a:path>
            </a:gra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grpSp>
        <p:nvGrpSpPr>
          <p:cNvPr id="20632" name="Group 166"/>
          <p:cNvGrpSpPr>
            <a:grpSpLocks/>
          </p:cNvGrpSpPr>
          <p:nvPr/>
        </p:nvGrpSpPr>
        <p:grpSpPr bwMode="auto">
          <a:xfrm>
            <a:off x="5902325" y="1217613"/>
            <a:ext cx="638175" cy="628650"/>
            <a:chOff x="4211" y="1021"/>
            <a:chExt cx="317" cy="312"/>
          </a:xfrm>
        </p:grpSpPr>
        <p:sp>
          <p:nvSpPr>
            <p:cNvPr id="20658" name="Oval 167"/>
            <p:cNvSpPr>
              <a:spLocks noChangeArrowheads="1"/>
            </p:cNvSpPr>
            <p:nvPr/>
          </p:nvSpPr>
          <p:spPr bwMode="auto">
            <a:xfrm>
              <a:off x="4211" y="1051"/>
              <a:ext cx="96" cy="96"/>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pic>
          <p:nvPicPr>
            <p:cNvPr id="20659" name="Picture 168" descr="STALEVO_TRAFFIC_NO-LIGHTS"/>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1222306">
              <a:off x="4240" y="1021"/>
              <a:ext cx="288"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60" name="Oval 169"/>
            <p:cNvSpPr>
              <a:spLocks noChangeArrowheads="1"/>
            </p:cNvSpPr>
            <p:nvPr/>
          </p:nvSpPr>
          <p:spPr bwMode="auto">
            <a:xfrm rot="1940653">
              <a:off x="4396" y="1165"/>
              <a:ext cx="96" cy="96"/>
            </a:xfrm>
            <a:prstGeom prst="ellipse">
              <a:avLst/>
            </a:prstGeom>
            <a:gradFill rotWithShape="1">
              <a:gsLst>
                <a:gs pos="0">
                  <a:srgbClr val="CCFFCC"/>
                </a:gs>
                <a:gs pos="100000">
                  <a:srgbClr val="339933"/>
                </a:gs>
              </a:gsLst>
              <a:path path="shape">
                <a:fillToRect l="50000" t="50000" r="50000" b="50000"/>
              </a:path>
            </a:gra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sp>
        <p:nvSpPr>
          <p:cNvPr id="356522" name="Oval 170"/>
          <p:cNvSpPr>
            <a:spLocks noChangeArrowheads="1"/>
          </p:cNvSpPr>
          <p:nvPr/>
        </p:nvSpPr>
        <p:spPr bwMode="auto">
          <a:xfrm>
            <a:off x="3751263" y="17351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523" name="Oval 171"/>
          <p:cNvSpPr>
            <a:spLocks noChangeArrowheads="1"/>
          </p:cNvSpPr>
          <p:nvPr/>
        </p:nvSpPr>
        <p:spPr bwMode="auto">
          <a:xfrm>
            <a:off x="4418013" y="21256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524" name="Oval 172"/>
          <p:cNvSpPr>
            <a:spLocks noChangeArrowheads="1"/>
          </p:cNvSpPr>
          <p:nvPr/>
        </p:nvSpPr>
        <p:spPr bwMode="auto">
          <a:xfrm>
            <a:off x="3570288" y="23542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6525" name="Oval 173"/>
          <p:cNvSpPr>
            <a:spLocks noChangeArrowheads="1"/>
          </p:cNvSpPr>
          <p:nvPr/>
        </p:nvSpPr>
        <p:spPr bwMode="auto">
          <a:xfrm>
            <a:off x="4637088" y="24304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pic>
        <p:nvPicPr>
          <p:cNvPr id="20637" name="Picture 174" descr="STALEVO_TRAFFIC_NO-LIGHTS"/>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rot="-1328386">
            <a:off x="5129213" y="1939925"/>
            <a:ext cx="611187"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638" name="Group 175"/>
          <p:cNvGrpSpPr>
            <a:grpSpLocks/>
          </p:cNvGrpSpPr>
          <p:nvPr/>
        </p:nvGrpSpPr>
        <p:grpSpPr bwMode="auto">
          <a:xfrm rot="-142673">
            <a:off x="5072063" y="1931988"/>
            <a:ext cx="671512" cy="661987"/>
            <a:chOff x="3998" y="594"/>
            <a:chExt cx="317" cy="312"/>
          </a:xfrm>
        </p:grpSpPr>
        <p:sp>
          <p:nvSpPr>
            <p:cNvPr id="20655" name="Oval 176"/>
            <p:cNvSpPr>
              <a:spLocks noChangeArrowheads="1"/>
            </p:cNvSpPr>
            <p:nvPr/>
          </p:nvSpPr>
          <p:spPr bwMode="auto">
            <a:xfrm>
              <a:off x="3998" y="626"/>
              <a:ext cx="96" cy="96"/>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pic>
          <p:nvPicPr>
            <p:cNvPr id="20656" name="Picture 177" descr="STALEVO_TRAFFIC_NO-LIGHTS"/>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rot="-1222306">
              <a:off x="4027" y="594"/>
              <a:ext cx="288"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57" name="Oval 178"/>
            <p:cNvSpPr>
              <a:spLocks noChangeArrowheads="1"/>
            </p:cNvSpPr>
            <p:nvPr/>
          </p:nvSpPr>
          <p:spPr bwMode="auto">
            <a:xfrm rot="1940653">
              <a:off x="4183" y="738"/>
              <a:ext cx="96" cy="96"/>
            </a:xfrm>
            <a:prstGeom prst="ellipse">
              <a:avLst/>
            </a:prstGeom>
            <a:gradFill rotWithShape="1">
              <a:gsLst>
                <a:gs pos="0">
                  <a:srgbClr val="CCFFCC"/>
                </a:gs>
                <a:gs pos="100000">
                  <a:srgbClr val="339933"/>
                </a:gs>
              </a:gsLst>
              <a:path path="shape">
                <a:fillToRect l="50000" t="50000" r="50000" b="50000"/>
              </a:path>
            </a:gra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pic>
        <p:nvPicPr>
          <p:cNvPr id="20639" name="Picture 179" descr="STALEVO_TRAFFIC_NO-LIGHTS"/>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rot="2254989">
            <a:off x="4860925" y="2573338"/>
            <a:ext cx="63817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640" name="Group 180"/>
          <p:cNvGrpSpPr>
            <a:grpSpLocks/>
          </p:cNvGrpSpPr>
          <p:nvPr/>
        </p:nvGrpSpPr>
        <p:grpSpPr bwMode="auto">
          <a:xfrm rot="-1875027">
            <a:off x="4829175" y="2554288"/>
            <a:ext cx="666750" cy="655637"/>
            <a:chOff x="3998" y="594"/>
            <a:chExt cx="317" cy="312"/>
          </a:xfrm>
        </p:grpSpPr>
        <p:sp>
          <p:nvSpPr>
            <p:cNvPr id="20652" name="Oval 181"/>
            <p:cNvSpPr>
              <a:spLocks noChangeArrowheads="1"/>
            </p:cNvSpPr>
            <p:nvPr/>
          </p:nvSpPr>
          <p:spPr bwMode="auto">
            <a:xfrm>
              <a:off x="3998" y="626"/>
              <a:ext cx="96" cy="96"/>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pic>
          <p:nvPicPr>
            <p:cNvPr id="20653" name="Picture 182" descr="STALEVO_TRAFFIC_NO-LIGHTS"/>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rot="-1222306">
              <a:off x="4027" y="594"/>
              <a:ext cx="288"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54" name="Oval 183"/>
            <p:cNvSpPr>
              <a:spLocks noChangeArrowheads="1"/>
            </p:cNvSpPr>
            <p:nvPr/>
          </p:nvSpPr>
          <p:spPr bwMode="auto">
            <a:xfrm rot="1940653">
              <a:off x="4183" y="738"/>
              <a:ext cx="96" cy="96"/>
            </a:xfrm>
            <a:prstGeom prst="ellipse">
              <a:avLst/>
            </a:prstGeom>
            <a:gradFill rotWithShape="1">
              <a:gsLst>
                <a:gs pos="0">
                  <a:srgbClr val="CCFFCC"/>
                </a:gs>
                <a:gs pos="100000">
                  <a:srgbClr val="339933"/>
                </a:gs>
              </a:gsLst>
              <a:path path="shape">
                <a:fillToRect l="50000" t="50000" r="50000" b="50000"/>
              </a:path>
            </a:gra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grpSp>
        <p:nvGrpSpPr>
          <p:cNvPr id="20641" name="Group 184"/>
          <p:cNvGrpSpPr>
            <a:grpSpLocks/>
          </p:cNvGrpSpPr>
          <p:nvPr/>
        </p:nvGrpSpPr>
        <p:grpSpPr bwMode="auto">
          <a:xfrm>
            <a:off x="4213225" y="3529013"/>
            <a:ext cx="620713" cy="614362"/>
            <a:chOff x="2718" y="2286"/>
            <a:chExt cx="327" cy="324"/>
          </a:xfrm>
        </p:grpSpPr>
        <p:pic>
          <p:nvPicPr>
            <p:cNvPr id="20647" name="Picture 185" descr="STALEVO_TRAFFIC_NO-LIGHTS"/>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rot="-1909647">
              <a:off x="2744" y="2286"/>
              <a:ext cx="299" cy="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648" name="Group 186"/>
            <p:cNvGrpSpPr>
              <a:grpSpLocks/>
            </p:cNvGrpSpPr>
            <p:nvPr/>
          </p:nvGrpSpPr>
          <p:grpSpPr bwMode="auto">
            <a:xfrm rot="-675124">
              <a:off x="2718" y="2288"/>
              <a:ext cx="327" cy="322"/>
              <a:chOff x="3998" y="594"/>
              <a:chExt cx="317" cy="312"/>
            </a:xfrm>
          </p:grpSpPr>
          <p:sp>
            <p:nvSpPr>
              <p:cNvPr id="20649" name="Oval 187"/>
              <p:cNvSpPr>
                <a:spLocks noChangeArrowheads="1"/>
              </p:cNvSpPr>
              <p:nvPr/>
            </p:nvSpPr>
            <p:spPr bwMode="auto">
              <a:xfrm>
                <a:off x="3998" y="626"/>
                <a:ext cx="96" cy="96"/>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pic>
            <p:nvPicPr>
              <p:cNvPr id="20650" name="Picture 188" descr="STALEVO_TRAFFIC_NO-LIGHTS"/>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rot="-1222306">
                <a:off x="4027" y="594"/>
                <a:ext cx="288"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51" name="Oval 189"/>
              <p:cNvSpPr>
                <a:spLocks noChangeArrowheads="1"/>
              </p:cNvSpPr>
              <p:nvPr/>
            </p:nvSpPr>
            <p:spPr bwMode="auto">
              <a:xfrm rot="1940653">
                <a:off x="4183" y="738"/>
                <a:ext cx="96" cy="96"/>
              </a:xfrm>
              <a:prstGeom prst="ellipse">
                <a:avLst/>
              </a:prstGeom>
              <a:gradFill rotWithShape="1">
                <a:gsLst>
                  <a:gs pos="0">
                    <a:srgbClr val="CCFFCC"/>
                  </a:gs>
                  <a:gs pos="100000">
                    <a:srgbClr val="339933"/>
                  </a:gs>
                </a:gsLst>
                <a:path path="shape">
                  <a:fillToRect l="50000" t="50000" r="50000" b="50000"/>
                </a:path>
              </a:gra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grpSp>
      <p:pic>
        <p:nvPicPr>
          <p:cNvPr id="20642" name="Picture 190" descr="STALEVO_TRAFFIC_NO-LIGHTS"/>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rot="1925997">
            <a:off x="4286250" y="4078288"/>
            <a:ext cx="604838"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643" name="Group 191"/>
          <p:cNvGrpSpPr>
            <a:grpSpLocks/>
          </p:cNvGrpSpPr>
          <p:nvPr/>
        </p:nvGrpSpPr>
        <p:grpSpPr bwMode="auto">
          <a:xfrm rot="-2276895">
            <a:off x="4243388" y="4064000"/>
            <a:ext cx="636587" cy="625475"/>
            <a:chOff x="3998" y="594"/>
            <a:chExt cx="317" cy="312"/>
          </a:xfrm>
        </p:grpSpPr>
        <p:sp>
          <p:nvSpPr>
            <p:cNvPr id="20644" name="Oval 192"/>
            <p:cNvSpPr>
              <a:spLocks noChangeArrowheads="1"/>
            </p:cNvSpPr>
            <p:nvPr/>
          </p:nvSpPr>
          <p:spPr bwMode="auto">
            <a:xfrm>
              <a:off x="3998" y="626"/>
              <a:ext cx="96" cy="96"/>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pic>
          <p:nvPicPr>
            <p:cNvPr id="20645" name="Picture 193" descr="STALEVO_TRAFFIC_NO-LIGHTS"/>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rot="-1222306">
              <a:off x="4027" y="594"/>
              <a:ext cx="288"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46" name="Oval 194"/>
            <p:cNvSpPr>
              <a:spLocks noChangeArrowheads="1"/>
            </p:cNvSpPr>
            <p:nvPr/>
          </p:nvSpPr>
          <p:spPr bwMode="auto">
            <a:xfrm rot="1940653">
              <a:off x="4183" y="738"/>
              <a:ext cx="96" cy="96"/>
            </a:xfrm>
            <a:prstGeom prst="ellipse">
              <a:avLst/>
            </a:prstGeom>
            <a:gradFill rotWithShape="1">
              <a:gsLst>
                <a:gs pos="0">
                  <a:srgbClr val="CCFFCC"/>
                </a:gs>
                <a:gs pos="100000">
                  <a:srgbClr val="339933"/>
                </a:gs>
              </a:gsLst>
              <a:path path="shape">
                <a:fillToRect l="50000" t="50000" r="50000" b="50000"/>
              </a:path>
            </a:gra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0" presetClass="path" presetSubtype="0" accel="50000" decel="50000" fill="hold" grpId="0" nodeType="withEffect">
                                  <p:stCondLst>
                                    <p:cond delay="0"/>
                                  </p:stCondLst>
                                  <p:childTnLst>
                                    <p:animMotion origin="layout" path="M -1.66667E-6 7.40741E-7 L 0.12188 0.06389 " pathEditMode="relative" ptsTypes="AA">
                                      <p:cBhvr>
                                        <p:cTn id="6" dur="2000" fill="hold"/>
                                        <p:tgtEl>
                                          <p:spTgt spid="356363"/>
                                        </p:tgtEl>
                                        <p:attrNameLst>
                                          <p:attrName>ppt_x</p:attrName>
                                          <p:attrName>ppt_y</p:attrName>
                                        </p:attrNameLst>
                                      </p:cBhvr>
                                    </p:animMotion>
                                  </p:childTnLst>
                                </p:cTn>
                              </p:par>
                              <p:par>
                                <p:cTn id="7" presetID="0" presetClass="path" presetSubtype="0" accel="50000" decel="50000" fill="hold" grpId="0" nodeType="withEffect">
                                  <p:stCondLst>
                                    <p:cond delay="0"/>
                                  </p:stCondLst>
                                  <p:childTnLst>
                                    <p:animMotion origin="layout" path="M -3.33333E-6 1.85185E-6 L 0.06667 0.04444 " pathEditMode="relative" ptsTypes="AA">
                                      <p:cBhvr>
                                        <p:cTn id="8" dur="2000" fill="hold"/>
                                        <p:tgtEl>
                                          <p:spTgt spid="356365"/>
                                        </p:tgtEl>
                                        <p:attrNameLst>
                                          <p:attrName>ppt_x</p:attrName>
                                          <p:attrName>ppt_y</p:attrName>
                                        </p:attrNameLst>
                                      </p:cBhvr>
                                    </p:animMotion>
                                  </p:childTnLst>
                                </p:cTn>
                              </p:par>
                              <p:par>
                                <p:cTn id="9" presetID="0" presetClass="path" presetSubtype="0" accel="50000" decel="50000" fill="hold" grpId="0" nodeType="withEffect">
                                  <p:stCondLst>
                                    <p:cond delay="0"/>
                                  </p:stCondLst>
                                  <p:childTnLst>
                                    <p:animMotion origin="layout" path="M 3.33333E-6 -4.81481E-6 L 0.07604 0.07361 " pathEditMode="relative" ptsTypes="AA">
                                      <p:cBhvr>
                                        <p:cTn id="10" dur="2000" fill="hold"/>
                                        <p:tgtEl>
                                          <p:spTgt spid="356364"/>
                                        </p:tgtEl>
                                        <p:attrNameLst>
                                          <p:attrName>ppt_x</p:attrName>
                                          <p:attrName>ppt_y</p:attrName>
                                        </p:attrNameLst>
                                      </p:cBhvr>
                                    </p:animMotion>
                                  </p:childTnLst>
                                </p:cTn>
                              </p:par>
                              <p:par>
                                <p:cTn id="11" presetID="0" presetClass="path" presetSubtype="0" accel="50000" decel="50000" fill="hold" grpId="0" nodeType="withEffect">
                                  <p:stCondLst>
                                    <p:cond delay="0"/>
                                  </p:stCondLst>
                                  <p:childTnLst>
                                    <p:animMotion origin="layout" path="M -1.66667E-6 -2.59259E-6 L 0.14896 0.09722 " pathEditMode="relative" ptsTypes="AA">
                                      <p:cBhvr>
                                        <p:cTn id="12" dur="2000" fill="hold"/>
                                        <p:tgtEl>
                                          <p:spTgt spid="356362"/>
                                        </p:tgtEl>
                                        <p:attrNameLst>
                                          <p:attrName>ppt_x</p:attrName>
                                          <p:attrName>ppt_y</p:attrName>
                                        </p:attrNameLst>
                                      </p:cBhvr>
                                    </p:animMotion>
                                  </p:childTnLst>
                                </p:cTn>
                              </p:par>
                              <p:par>
                                <p:cTn id="13" presetID="0" presetClass="path" presetSubtype="0" accel="50000" decel="50000" fill="hold" grpId="0" nodeType="withEffect">
                                  <p:stCondLst>
                                    <p:cond delay="0"/>
                                  </p:stCondLst>
                                  <p:childTnLst>
                                    <p:animMotion origin="layout" path="M 6.38889E-6 2.59259E-6 L 0.07292 -0.04167 " pathEditMode="relative" ptsTypes="AA">
                                      <p:cBhvr>
                                        <p:cTn id="14" dur="2000" fill="hold"/>
                                        <p:tgtEl>
                                          <p:spTgt spid="356525"/>
                                        </p:tgtEl>
                                        <p:attrNameLst>
                                          <p:attrName>ppt_x</p:attrName>
                                          <p:attrName>ppt_y</p:attrName>
                                        </p:attrNameLst>
                                      </p:cBhvr>
                                    </p:animMotion>
                                  </p:childTnLst>
                                </p:cTn>
                              </p:par>
                              <p:par>
                                <p:cTn id="15" presetID="0" presetClass="path" presetSubtype="0" accel="50000" decel="50000" fill="hold" grpId="0" nodeType="withEffect">
                                  <p:stCondLst>
                                    <p:cond delay="0"/>
                                  </p:stCondLst>
                                  <p:childTnLst>
                                    <p:animMotion origin="layout" path="M 4.72222E-6 3.7037E-7 L 0.09792 0.00973 " pathEditMode="relative" ptsTypes="AA">
                                      <p:cBhvr>
                                        <p:cTn id="16" dur="2000" fill="hold"/>
                                        <p:tgtEl>
                                          <p:spTgt spid="356523"/>
                                        </p:tgtEl>
                                        <p:attrNameLst>
                                          <p:attrName>ppt_x</p:attrName>
                                          <p:attrName>ppt_y</p:attrName>
                                        </p:attrNameLst>
                                      </p:cBhvr>
                                    </p:animMotion>
                                  </p:childTnLst>
                                </p:cTn>
                              </p:par>
                              <p:par>
                                <p:cTn id="17" presetID="0" presetClass="path" presetSubtype="0" accel="50000" decel="50000" fill="hold" grpId="0" nodeType="withEffect">
                                  <p:stCondLst>
                                    <p:cond delay="0"/>
                                  </p:stCondLst>
                                  <p:childTnLst>
                                    <p:animMotion origin="layout" path="M -2.77778E-7 3.7037E-6 L 0.16875 0.0625 " pathEditMode="relative" ptsTypes="AA">
                                      <p:cBhvr>
                                        <p:cTn id="18" dur="2000" fill="hold"/>
                                        <p:tgtEl>
                                          <p:spTgt spid="356522"/>
                                        </p:tgtEl>
                                        <p:attrNameLst>
                                          <p:attrName>ppt_x</p:attrName>
                                          <p:attrName>ppt_y</p:attrName>
                                        </p:attrNameLst>
                                      </p:cBhvr>
                                    </p:animMotion>
                                  </p:childTnLst>
                                </p:cTn>
                              </p:par>
                              <p:par>
                                <p:cTn id="19" presetID="0" presetClass="path" presetSubtype="0" accel="50000" decel="50000" fill="hold" grpId="0" nodeType="withEffect">
                                  <p:stCondLst>
                                    <p:cond delay="0"/>
                                  </p:stCondLst>
                                  <p:childTnLst>
                                    <p:animMotion origin="layout" path="M 1.38889E-6 -6.2963E-6 L 0.16355 0.06111 " pathEditMode="relative" ptsTypes="AA">
                                      <p:cBhvr>
                                        <p:cTn id="20" dur="2000" fill="hold"/>
                                        <p:tgtEl>
                                          <p:spTgt spid="356524"/>
                                        </p:tgtEl>
                                        <p:attrNameLst>
                                          <p:attrName>ppt_x</p:attrName>
                                          <p:attrName>ppt_y</p:attrName>
                                        </p:attrNameLst>
                                      </p:cBhvr>
                                    </p:animMotion>
                                  </p:childTnLst>
                                </p:cTn>
                              </p:par>
                              <p:par>
                                <p:cTn id="21" presetID="0" presetClass="path" presetSubtype="0" accel="50000" decel="50000" fill="hold" grpId="0" nodeType="withEffect">
                                  <p:stCondLst>
                                    <p:cond delay="0"/>
                                  </p:stCondLst>
                                  <p:childTnLst>
                                    <p:animMotion origin="layout" path="M -6.38889E-6 7.40741E-7 L 0.09583 0.03194 " pathEditMode="relative" ptsTypes="AA">
                                      <p:cBhvr>
                                        <p:cTn id="22" dur="2000" fill="hold"/>
                                        <p:tgtEl>
                                          <p:spTgt spid="356358"/>
                                        </p:tgtEl>
                                        <p:attrNameLst>
                                          <p:attrName>ppt_x</p:attrName>
                                          <p:attrName>ppt_y</p:attrName>
                                        </p:attrNameLst>
                                      </p:cBhvr>
                                    </p:animMotion>
                                  </p:childTnLst>
                                </p:cTn>
                              </p:par>
                              <p:par>
                                <p:cTn id="23" presetID="0" presetClass="path" presetSubtype="0" accel="50000" decel="50000" fill="hold" grpId="0" nodeType="withEffect">
                                  <p:stCondLst>
                                    <p:cond delay="0"/>
                                  </p:stCondLst>
                                  <p:childTnLst>
                                    <p:animMotion origin="layout" path="M 3.61111E-6 7.40741E-7 L 0.13333 -0.00417 " pathEditMode="relative" ptsTypes="AA">
                                      <p:cBhvr>
                                        <p:cTn id="24" dur="2000" fill="hold"/>
                                        <p:tgtEl>
                                          <p:spTgt spid="356357"/>
                                        </p:tgtEl>
                                        <p:attrNameLst>
                                          <p:attrName>ppt_x</p:attrName>
                                          <p:attrName>ppt_y</p:attrName>
                                        </p:attrNameLst>
                                      </p:cBhvr>
                                    </p:animMotion>
                                  </p:childTnLst>
                                </p:cTn>
                              </p:par>
                              <p:par>
                                <p:cTn id="25" presetID="0" presetClass="path" presetSubtype="0" accel="50000" decel="50000" fill="hold" grpId="0" nodeType="withEffect">
                                  <p:stCondLst>
                                    <p:cond delay="0"/>
                                  </p:stCondLst>
                                  <p:childTnLst>
                                    <p:animMotion origin="layout" path="M 1.66667E-6 1.48148E-6 L 0.14444 -0.00463 " pathEditMode="relative" rAng="0" ptsTypes="AA">
                                      <p:cBhvr>
                                        <p:cTn id="26" dur="2000" fill="hold"/>
                                        <p:tgtEl>
                                          <p:spTgt spid="356359"/>
                                        </p:tgtEl>
                                        <p:attrNameLst>
                                          <p:attrName>ppt_x</p:attrName>
                                          <p:attrName>ppt_y</p:attrName>
                                        </p:attrNameLst>
                                      </p:cBhvr>
                                      <p:rCtr x="7222" y="-231"/>
                                    </p:animMotion>
                                  </p:childTnLst>
                                </p:cTn>
                              </p:par>
                              <p:par>
                                <p:cTn id="27" presetID="0" presetClass="path" presetSubtype="0" accel="50000" decel="50000" fill="hold" grpId="0" nodeType="withEffect">
                                  <p:stCondLst>
                                    <p:cond delay="0"/>
                                  </p:stCondLst>
                                  <p:childTnLst>
                                    <p:animMotion origin="layout" path="M 5.83333E-6 -7.40741E-7 L 0.07501 -0.05 " pathEditMode="relative" ptsTypes="AA">
                                      <p:cBhvr>
                                        <p:cTn id="28" dur="2000" fill="hold"/>
                                        <p:tgtEl>
                                          <p:spTgt spid="356356"/>
                                        </p:tgtEl>
                                        <p:attrNameLst>
                                          <p:attrName>ppt_x</p:attrName>
                                          <p:attrName>ppt_y</p:attrName>
                                        </p:attrNameLst>
                                      </p:cBhvr>
                                    </p:animMotion>
                                  </p:childTnLst>
                                </p:cTn>
                              </p:par>
                              <p:par>
                                <p:cTn id="29" presetID="0" presetClass="path" presetSubtype="0" accel="50000" decel="50000" fill="hold" grpId="0" nodeType="withEffect">
                                  <p:stCondLst>
                                    <p:cond delay="0"/>
                                  </p:stCondLst>
                                  <p:childTnLst>
                                    <p:animMotion origin="layout" path="M 2.5E-6 -6.2963E-6 L 0.13819 -0.02408 " pathEditMode="relative" ptsTypes="AA">
                                      <p:cBhvr>
                                        <p:cTn id="30" dur="2000" fill="hold"/>
                                        <p:tgtEl>
                                          <p:spTgt spid="356355"/>
                                        </p:tgtEl>
                                        <p:attrNameLst>
                                          <p:attrName>ppt_x</p:attrName>
                                          <p:attrName>ppt_y</p:attrName>
                                        </p:attrNameLst>
                                      </p:cBhvr>
                                    </p:animMotion>
                                  </p:childTnLst>
                                </p:cTn>
                              </p:par>
                              <p:par>
                                <p:cTn id="31" presetID="0" presetClass="path" presetSubtype="0" accel="50000" decel="50000" fill="hold" grpId="0" nodeType="withEffect">
                                  <p:stCondLst>
                                    <p:cond delay="0"/>
                                  </p:stCondLst>
                                  <p:childTnLst>
                                    <p:animMotion origin="layout" path="M 1.38889E-6 -7.40741E-7 L 0.14375 -0.01482 " pathEditMode="relative" ptsTypes="AA">
                                      <p:cBhvr>
                                        <p:cTn id="32" dur="2000" fill="hold"/>
                                        <p:tgtEl>
                                          <p:spTgt spid="356354"/>
                                        </p:tgtEl>
                                        <p:attrNameLst>
                                          <p:attrName>ppt_x</p:attrName>
                                          <p:attrName>ppt_y</p:attrName>
                                        </p:attrNameLst>
                                      </p:cBhvr>
                                    </p:animMotion>
                                  </p:childTnLst>
                                </p:cTn>
                              </p:par>
                              <p:par>
                                <p:cTn id="33" presetID="0" presetClass="path" presetSubtype="0" accel="50000" decel="50000" fill="hold" grpId="0" nodeType="withEffect">
                                  <p:stCondLst>
                                    <p:cond delay="0"/>
                                  </p:stCondLst>
                                  <p:childTnLst>
                                    <p:animMotion origin="layout" path="M 3.05556E-6 -2.96296E-6 L 0.17882 0.16806 " pathEditMode="relative" rAng="0" ptsTypes="AA">
                                      <p:cBhvr>
                                        <p:cTn id="34" dur="2000" fill="hold"/>
                                        <p:tgtEl>
                                          <p:spTgt spid="356421"/>
                                        </p:tgtEl>
                                        <p:attrNameLst>
                                          <p:attrName>ppt_x</p:attrName>
                                          <p:attrName>ppt_y</p:attrName>
                                        </p:attrNameLst>
                                      </p:cBhvr>
                                      <p:rCtr x="8941" y="8403"/>
                                    </p:animMotion>
                                  </p:childTnLst>
                                </p:cTn>
                              </p:par>
                              <p:par>
                                <p:cTn id="35" presetID="0" presetClass="path" presetSubtype="0" accel="50000" decel="50000" fill="hold" grpId="0" nodeType="withEffect">
                                  <p:stCondLst>
                                    <p:cond delay="0"/>
                                  </p:stCondLst>
                                  <p:childTnLst>
                                    <p:animMotion origin="layout" path="M -3.05556E-6 7.40741E-7 L 0.20139 0.13356 " pathEditMode="relative" rAng="0" ptsTypes="AA">
                                      <p:cBhvr>
                                        <p:cTn id="36" dur="2000" fill="hold"/>
                                        <p:tgtEl>
                                          <p:spTgt spid="356395"/>
                                        </p:tgtEl>
                                        <p:attrNameLst>
                                          <p:attrName>ppt_x</p:attrName>
                                          <p:attrName>ppt_y</p:attrName>
                                        </p:attrNameLst>
                                      </p:cBhvr>
                                      <p:rCtr x="10069" y="6667"/>
                                    </p:animMotion>
                                  </p:childTnLst>
                                </p:cTn>
                              </p:par>
                              <p:par>
                                <p:cTn id="37" presetID="0" presetClass="path" presetSubtype="0" accel="50000" decel="50000" fill="hold" grpId="0" nodeType="withEffect">
                                  <p:stCondLst>
                                    <p:cond delay="0"/>
                                  </p:stCondLst>
                                  <p:childTnLst>
                                    <p:animMotion origin="layout" path="M -4.72222E-6 -1.11111E-6 L 0.21841 0.08542 " pathEditMode="relative" rAng="0" ptsTypes="AA">
                                      <p:cBhvr>
                                        <p:cTn id="38" dur="2000" fill="hold"/>
                                        <p:tgtEl>
                                          <p:spTgt spid="356426"/>
                                        </p:tgtEl>
                                        <p:attrNameLst>
                                          <p:attrName>ppt_x</p:attrName>
                                          <p:attrName>ppt_y</p:attrName>
                                        </p:attrNameLst>
                                      </p:cBhvr>
                                      <p:rCtr x="10920" y="4259"/>
                                    </p:animMotion>
                                  </p:childTnLst>
                                </p:cTn>
                              </p:par>
                              <p:par>
                                <p:cTn id="39" presetID="0" presetClass="path" presetSubtype="0" accel="50000" decel="50000" fill="hold" grpId="0" nodeType="withEffect">
                                  <p:stCondLst>
                                    <p:cond delay="0"/>
                                  </p:stCondLst>
                                  <p:childTnLst>
                                    <p:animMotion origin="layout" path="M 8.33333E-7 2.59259E-6 L 0.21805 0.01018 " pathEditMode="relative" rAng="0" ptsTypes="AA">
                                      <p:cBhvr>
                                        <p:cTn id="40" dur="2000" fill="hold"/>
                                        <p:tgtEl>
                                          <p:spTgt spid="356401"/>
                                        </p:tgtEl>
                                        <p:attrNameLst>
                                          <p:attrName>ppt_x</p:attrName>
                                          <p:attrName>ppt_y</p:attrName>
                                        </p:attrNameLst>
                                      </p:cBhvr>
                                      <p:rCtr x="10903" y="509"/>
                                    </p:animMotion>
                                  </p:childTnLst>
                                </p:cTn>
                              </p:par>
                              <p:par>
                                <p:cTn id="41" presetID="0" presetClass="path" presetSubtype="0" accel="50000" decel="50000" fill="hold" grpId="0" nodeType="withEffect">
                                  <p:stCondLst>
                                    <p:cond delay="0"/>
                                  </p:stCondLst>
                                  <p:childTnLst>
                                    <p:animMotion origin="layout" path="M 3.61111E-6 -4.81481E-6 L 0.20868 0.04213 " pathEditMode="relative" rAng="0" ptsTypes="AA">
                                      <p:cBhvr>
                                        <p:cTn id="42" dur="2000" fill="hold"/>
                                        <p:tgtEl>
                                          <p:spTgt spid="356402"/>
                                        </p:tgtEl>
                                        <p:attrNameLst>
                                          <p:attrName>ppt_x</p:attrName>
                                          <p:attrName>ppt_y</p:attrName>
                                        </p:attrNameLst>
                                      </p:cBhvr>
                                      <p:rCtr x="10434" y="2106"/>
                                    </p:animMotion>
                                  </p:childTnLst>
                                </p:cTn>
                              </p:par>
                              <p:par>
                                <p:cTn id="43" presetID="0" presetClass="path" presetSubtype="0" accel="50000" decel="50000" fill="hold" grpId="0" nodeType="withEffect">
                                  <p:stCondLst>
                                    <p:cond delay="0"/>
                                  </p:stCondLst>
                                  <p:childTnLst>
                                    <p:animMotion origin="layout" path="M -3.05556E-6 -7.40741E-7 L 0.19514 0.00394 " pathEditMode="relative" rAng="0" ptsTypes="AA">
                                      <p:cBhvr>
                                        <p:cTn id="44" dur="2000" fill="hold"/>
                                        <p:tgtEl>
                                          <p:spTgt spid="356407"/>
                                        </p:tgtEl>
                                        <p:attrNameLst>
                                          <p:attrName>ppt_x</p:attrName>
                                          <p:attrName>ppt_y</p:attrName>
                                        </p:attrNameLst>
                                      </p:cBhvr>
                                      <p:rCtr x="9757" y="185"/>
                                    </p:animMotion>
                                  </p:childTnLst>
                                </p:cTn>
                              </p:par>
                              <p:par>
                                <p:cTn id="45" presetID="0" presetClass="path" presetSubtype="0" accel="50000" decel="50000" fill="hold" grpId="0" nodeType="withEffect">
                                  <p:stCondLst>
                                    <p:cond delay="0"/>
                                  </p:stCondLst>
                                  <p:childTnLst>
                                    <p:animMotion origin="layout" path="M -2.5E-6 -1.48148E-6 L 0.21389 0.03148 " pathEditMode="relative" rAng="0" ptsTypes="AA">
                                      <p:cBhvr>
                                        <p:cTn id="46" dur="2000" fill="hold"/>
                                        <p:tgtEl>
                                          <p:spTgt spid="356409"/>
                                        </p:tgtEl>
                                        <p:attrNameLst>
                                          <p:attrName>ppt_x</p:attrName>
                                          <p:attrName>ppt_y</p:attrName>
                                        </p:attrNameLst>
                                      </p:cBhvr>
                                      <p:rCtr x="10694" y="1574"/>
                                    </p:animMotion>
                                  </p:childTnLst>
                                </p:cTn>
                              </p:par>
                              <p:par>
                                <p:cTn id="47" presetID="0" presetClass="path" presetSubtype="0" accel="50000" decel="50000" fill="hold" grpId="0" nodeType="withEffect">
                                  <p:stCondLst>
                                    <p:cond delay="0"/>
                                  </p:stCondLst>
                                  <p:childTnLst>
                                    <p:animMotion origin="layout" path="M -4.44444E-6 -4.81481E-6 L 0.19514 0.01667 " pathEditMode="relative" rAng="0" ptsTypes="AA">
                                      <p:cBhvr>
                                        <p:cTn id="48" dur="2000" fill="hold"/>
                                        <p:tgtEl>
                                          <p:spTgt spid="356418"/>
                                        </p:tgtEl>
                                        <p:attrNameLst>
                                          <p:attrName>ppt_x</p:attrName>
                                          <p:attrName>ppt_y</p:attrName>
                                        </p:attrNameLst>
                                      </p:cBhvr>
                                      <p:rCtr x="9757" y="833"/>
                                    </p:animMotion>
                                  </p:childTnLst>
                                </p:cTn>
                              </p:par>
                              <p:par>
                                <p:cTn id="49" presetID="0" presetClass="path" presetSubtype="0" accel="50000" decel="50000" fill="hold" grpId="0" nodeType="withEffect">
                                  <p:stCondLst>
                                    <p:cond delay="0"/>
                                  </p:stCondLst>
                                  <p:childTnLst>
                                    <p:animMotion origin="layout" path="M -5.55556E-7 -2.96296E-6 L 0.18038 -0.00393 " pathEditMode="relative" rAng="0" ptsTypes="AA">
                                      <p:cBhvr>
                                        <p:cTn id="50" dur="2000" fill="hold"/>
                                        <p:tgtEl>
                                          <p:spTgt spid="356417"/>
                                        </p:tgtEl>
                                        <p:attrNameLst>
                                          <p:attrName>ppt_x</p:attrName>
                                          <p:attrName>ppt_y</p:attrName>
                                        </p:attrNameLst>
                                      </p:cBhvr>
                                      <p:rCtr x="9010" y="-208"/>
                                    </p:animMotion>
                                  </p:childTnLst>
                                </p:cTn>
                              </p:par>
                              <p:par>
                                <p:cTn id="51" presetID="0" presetClass="path" presetSubtype="0" accel="50000" decel="50000" fill="hold" grpId="0" nodeType="withEffect">
                                  <p:stCondLst>
                                    <p:cond delay="500"/>
                                  </p:stCondLst>
                                  <p:childTnLst>
                                    <p:animMotion origin="layout" path="M 3.05556E-6 -4.44444E-6 L 0.21527 0.11528 " pathEditMode="relative" rAng="0" ptsTypes="AA">
                                      <p:cBhvr>
                                        <p:cTn id="52" dur="2000" fill="hold"/>
                                        <p:tgtEl>
                                          <p:spTgt spid="356442"/>
                                        </p:tgtEl>
                                        <p:attrNameLst>
                                          <p:attrName>ppt_x</p:attrName>
                                          <p:attrName>ppt_y</p:attrName>
                                        </p:attrNameLst>
                                      </p:cBhvr>
                                      <p:rCtr x="10764" y="5764"/>
                                    </p:animMotion>
                                  </p:childTnLst>
                                </p:cTn>
                              </p:par>
                              <p:par>
                                <p:cTn id="53" presetID="0" presetClass="path" presetSubtype="0" accel="50000" decel="50000" fill="hold" grpId="0" nodeType="withEffect">
                                  <p:stCondLst>
                                    <p:cond delay="0"/>
                                  </p:stCondLst>
                                  <p:childTnLst>
                                    <p:animMotion origin="layout" path="M 3.33333E-6 -7.40741E-7 L 0.23264 0.07801 " pathEditMode="relative" rAng="0" ptsTypes="AA">
                                      <p:cBhvr>
                                        <p:cTn id="54" dur="2000" fill="hold"/>
                                        <p:tgtEl>
                                          <p:spTgt spid="356443"/>
                                        </p:tgtEl>
                                        <p:attrNameLst>
                                          <p:attrName>ppt_x</p:attrName>
                                          <p:attrName>ppt_y</p:attrName>
                                        </p:attrNameLst>
                                      </p:cBhvr>
                                      <p:rCtr x="11632" y="3889"/>
                                    </p:animMotion>
                                  </p:childTnLst>
                                </p:cTn>
                              </p:par>
                              <p:par>
                                <p:cTn id="55" presetID="0" presetClass="path" presetSubtype="0" accel="50000" decel="50000" fill="hold" grpId="0" nodeType="withEffect">
                                  <p:stCondLst>
                                    <p:cond delay="500"/>
                                  </p:stCondLst>
                                  <p:childTnLst>
                                    <p:animMotion origin="layout" path="M -3.88889E-6 -2.59259E-6 L 0.22101 0.07847 " pathEditMode="relative" rAng="0" ptsTypes="AA">
                                      <p:cBhvr>
                                        <p:cTn id="56" dur="2000" fill="hold"/>
                                        <p:tgtEl>
                                          <p:spTgt spid="356444"/>
                                        </p:tgtEl>
                                        <p:attrNameLst>
                                          <p:attrName>ppt_x</p:attrName>
                                          <p:attrName>ppt_y</p:attrName>
                                        </p:attrNameLst>
                                      </p:cBhvr>
                                      <p:rCtr x="11042" y="3912"/>
                                    </p:animMotion>
                                  </p:childTnLst>
                                </p:cTn>
                              </p:par>
                              <p:par>
                                <p:cTn id="57" presetID="0" presetClass="path" presetSubtype="0" accel="50000" decel="50000" fill="hold" grpId="0" nodeType="withEffect">
                                  <p:stCondLst>
                                    <p:cond delay="500"/>
                                  </p:stCondLst>
                                  <p:childTnLst>
                                    <p:animMotion origin="layout" path="M -1.94444E-6 1.11111E-6 L 0.21597 0.00602 " pathEditMode="relative" rAng="0" ptsTypes="AA">
                                      <p:cBhvr>
                                        <p:cTn id="58" dur="2000" fill="hold"/>
                                        <p:tgtEl>
                                          <p:spTgt spid="356445"/>
                                        </p:tgtEl>
                                        <p:attrNameLst>
                                          <p:attrName>ppt_x</p:attrName>
                                          <p:attrName>ppt_y</p:attrName>
                                        </p:attrNameLst>
                                      </p:cBhvr>
                                      <p:rCtr x="10799" y="301"/>
                                    </p:animMotion>
                                  </p:childTnLst>
                                </p:cTn>
                              </p:par>
                              <p:par>
                                <p:cTn id="59" presetID="0" presetClass="path" presetSubtype="0" accel="50000" decel="50000" fill="hold" grpId="0" nodeType="withEffect">
                                  <p:stCondLst>
                                    <p:cond delay="500"/>
                                  </p:stCondLst>
                                  <p:childTnLst>
                                    <p:animMotion origin="layout" path="M 0.0 -7.40741E-7 L 0.20608 0.04491 " pathEditMode="relative" rAng="0" ptsTypes="AA">
                                      <p:cBhvr>
                                        <p:cTn id="60" dur="2000" fill="hold"/>
                                        <p:tgtEl>
                                          <p:spTgt spid="356446"/>
                                        </p:tgtEl>
                                        <p:attrNameLst>
                                          <p:attrName>ppt_x</p:attrName>
                                          <p:attrName>ppt_y</p:attrName>
                                        </p:attrNameLst>
                                      </p:cBhvr>
                                      <p:rCtr x="10295" y="2245"/>
                                    </p:animMotion>
                                  </p:childTnLst>
                                </p:cTn>
                              </p:par>
                              <p:par>
                                <p:cTn id="61" presetID="0" presetClass="path" presetSubtype="0" accel="50000" decel="50000" fill="hold" grpId="0" nodeType="withEffect">
                                  <p:stCondLst>
                                    <p:cond delay="500"/>
                                  </p:stCondLst>
                                  <p:childTnLst>
                                    <p:animMotion origin="layout" path="M -3.33333E-6 2.22222E-6 L 0.2066 -0.00301 " pathEditMode="relative" rAng="0" ptsTypes="AA">
                                      <p:cBhvr>
                                        <p:cTn id="62" dur="2000" fill="hold"/>
                                        <p:tgtEl>
                                          <p:spTgt spid="356447"/>
                                        </p:tgtEl>
                                        <p:attrNameLst>
                                          <p:attrName>ppt_x</p:attrName>
                                          <p:attrName>ppt_y</p:attrName>
                                        </p:attrNameLst>
                                      </p:cBhvr>
                                      <p:rCtr x="10330" y="-162"/>
                                    </p:animMotion>
                                  </p:childTnLst>
                                </p:cTn>
                              </p:par>
                              <p:par>
                                <p:cTn id="63" presetID="0" presetClass="path" presetSubtype="0" accel="50000" decel="50000" fill="hold" grpId="0" nodeType="withEffect">
                                  <p:stCondLst>
                                    <p:cond delay="500"/>
                                  </p:stCondLst>
                                  <p:childTnLst>
                                    <p:animMotion origin="layout" path="M 3.05556E-6 -2.96296E-6 L 0.21805 0.03148 " pathEditMode="relative" rAng="0" ptsTypes="AA">
                                      <p:cBhvr>
                                        <p:cTn id="64" dur="2000" fill="hold"/>
                                        <p:tgtEl>
                                          <p:spTgt spid="356448"/>
                                        </p:tgtEl>
                                        <p:attrNameLst>
                                          <p:attrName>ppt_x</p:attrName>
                                          <p:attrName>ppt_y</p:attrName>
                                        </p:attrNameLst>
                                      </p:cBhvr>
                                      <p:rCtr x="10903" y="1574"/>
                                    </p:animMotion>
                                  </p:childTnLst>
                                </p:cTn>
                              </p:par>
                              <p:par>
                                <p:cTn id="65" presetID="0" presetClass="path" presetSubtype="0" accel="50000" decel="50000" fill="hold" grpId="0" nodeType="withEffect">
                                  <p:stCondLst>
                                    <p:cond delay="500"/>
                                  </p:stCondLst>
                                  <p:childTnLst>
                                    <p:animMotion origin="layout" path="M 1.94444E-6 3.7037E-6 L 0.20208 0.02592 " pathEditMode="relative" rAng="0" ptsTypes="AA">
                                      <p:cBhvr>
                                        <p:cTn id="66" dur="2000" fill="hold"/>
                                        <p:tgtEl>
                                          <p:spTgt spid="356449"/>
                                        </p:tgtEl>
                                        <p:attrNameLst>
                                          <p:attrName>ppt_x</p:attrName>
                                          <p:attrName>ppt_y</p:attrName>
                                        </p:attrNameLst>
                                      </p:cBhvr>
                                      <p:rCtr x="10104" y="1296"/>
                                    </p:animMotion>
                                  </p:childTnLst>
                                </p:cTn>
                              </p:par>
                              <p:par>
                                <p:cTn id="67" presetID="0" presetClass="path" presetSubtype="0" accel="50000" decel="50000" fill="hold" grpId="0" nodeType="withEffect">
                                  <p:stCondLst>
                                    <p:cond delay="500"/>
                                  </p:stCondLst>
                                  <p:childTnLst>
                                    <p:animMotion origin="layout" path="M -3.33333E-6 -4.44444E-6 L 0.18455 -0.00763 " pathEditMode="relative" rAng="0" ptsTypes="AA">
                                      <p:cBhvr>
                                        <p:cTn id="68" dur="2000" fill="hold"/>
                                        <p:tgtEl>
                                          <p:spTgt spid="356450"/>
                                        </p:tgtEl>
                                        <p:attrNameLst>
                                          <p:attrName>ppt_x</p:attrName>
                                          <p:attrName>ppt_y</p:attrName>
                                        </p:attrNameLst>
                                      </p:cBhvr>
                                      <p:rCtr x="9219" y="-394"/>
                                    </p:animMotion>
                                  </p:childTnLst>
                                </p:cTn>
                              </p:par>
                              <p:par>
                                <p:cTn id="69" presetID="0" presetClass="path" presetSubtype="0" accel="50000" decel="50000" fill="hold" grpId="0" nodeType="withEffect">
                                  <p:stCondLst>
                                    <p:cond delay="1000"/>
                                  </p:stCondLst>
                                  <p:childTnLst>
                                    <p:animMotion origin="layout" path="M -5.55556E-7 4.07407E-6 L 0.21111 0.10694 " pathEditMode="relative" rAng="0" ptsTypes="AA">
                                      <p:cBhvr>
                                        <p:cTn id="70" dur="2000" fill="hold"/>
                                        <p:tgtEl>
                                          <p:spTgt spid="356451"/>
                                        </p:tgtEl>
                                        <p:attrNameLst>
                                          <p:attrName>ppt_x</p:attrName>
                                          <p:attrName>ppt_y</p:attrName>
                                        </p:attrNameLst>
                                      </p:cBhvr>
                                      <p:rCtr x="10556" y="5347"/>
                                    </p:animMotion>
                                  </p:childTnLst>
                                </p:cTn>
                              </p:par>
                              <p:par>
                                <p:cTn id="71" presetID="0" presetClass="path" presetSubtype="0" accel="50000" decel="50000" fill="hold" grpId="0" nodeType="withEffect">
                                  <p:stCondLst>
                                    <p:cond delay="1000"/>
                                  </p:stCondLst>
                                  <p:childTnLst>
                                    <p:animMotion origin="layout" path="M 1.38889E-6 -2.22222E-6 L 0.1868 0.11829 " pathEditMode="relative" rAng="0" ptsTypes="AA">
                                      <p:cBhvr>
                                        <p:cTn id="72" dur="2000" fill="hold"/>
                                        <p:tgtEl>
                                          <p:spTgt spid="356452"/>
                                        </p:tgtEl>
                                        <p:attrNameLst>
                                          <p:attrName>ppt_x</p:attrName>
                                          <p:attrName>ppt_y</p:attrName>
                                        </p:attrNameLst>
                                      </p:cBhvr>
                                      <p:rCtr x="9340" y="5903"/>
                                    </p:animMotion>
                                  </p:childTnLst>
                                </p:cTn>
                              </p:par>
                              <p:par>
                                <p:cTn id="73" presetID="0" presetClass="path" presetSubtype="0" accel="50000" decel="50000" fill="hold" grpId="0" nodeType="withEffect">
                                  <p:stCondLst>
                                    <p:cond delay="1000"/>
                                  </p:stCondLst>
                                  <p:childTnLst>
                                    <p:animMotion origin="layout" path="M 2.5E-6 -4.07407E-6 L 0.221 0.07709 " pathEditMode="relative" rAng="0" ptsTypes="AA">
                                      <p:cBhvr>
                                        <p:cTn id="74" dur="2000" fill="hold"/>
                                        <p:tgtEl>
                                          <p:spTgt spid="356453"/>
                                        </p:tgtEl>
                                        <p:attrNameLst>
                                          <p:attrName>ppt_x</p:attrName>
                                          <p:attrName>ppt_y</p:attrName>
                                        </p:attrNameLst>
                                      </p:cBhvr>
                                      <p:rCtr x="11042" y="3843"/>
                                    </p:animMotion>
                                  </p:childTnLst>
                                </p:cTn>
                              </p:par>
                              <p:par>
                                <p:cTn id="75" presetID="0" presetClass="path" presetSubtype="0" accel="50000" decel="50000" fill="hold" grpId="0" nodeType="withEffect">
                                  <p:stCondLst>
                                    <p:cond delay="1000"/>
                                  </p:stCondLst>
                                  <p:childTnLst>
                                    <p:animMotion origin="layout" path="M 4.44444E-6 -3.7037E-7 L 0.21701 0.01019 " pathEditMode="relative" rAng="0" ptsTypes="AA">
                                      <p:cBhvr>
                                        <p:cTn id="76" dur="2000" fill="hold"/>
                                        <p:tgtEl>
                                          <p:spTgt spid="356454"/>
                                        </p:tgtEl>
                                        <p:attrNameLst>
                                          <p:attrName>ppt_x</p:attrName>
                                          <p:attrName>ppt_y</p:attrName>
                                        </p:attrNameLst>
                                      </p:cBhvr>
                                      <p:rCtr x="10851" y="509"/>
                                    </p:animMotion>
                                  </p:childTnLst>
                                </p:cTn>
                              </p:par>
                              <p:par>
                                <p:cTn id="77" presetID="0" presetClass="path" presetSubtype="0" accel="50000" decel="50000" fill="hold" grpId="0" nodeType="withEffect">
                                  <p:stCondLst>
                                    <p:cond delay="1000"/>
                                  </p:stCondLst>
                                  <p:childTnLst>
                                    <p:animMotion origin="layout" path="M -2.77778E-6 2.22222E-6 L 0.22014 0.04352 " pathEditMode="relative" rAng="0" ptsTypes="AA">
                                      <p:cBhvr>
                                        <p:cTn id="78" dur="2000" fill="hold"/>
                                        <p:tgtEl>
                                          <p:spTgt spid="356455"/>
                                        </p:tgtEl>
                                        <p:attrNameLst>
                                          <p:attrName>ppt_x</p:attrName>
                                          <p:attrName>ppt_y</p:attrName>
                                        </p:attrNameLst>
                                      </p:cBhvr>
                                      <p:rCtr x="11007" y="2176"/>
                                    </p:animMotion>
                                  </p:childTnLst>
                                </p:cTn>
                              </p:par>
                              <p:par>
                                <p:cTn id="79" presetID="0" presetClass="path" presetSubtype="0" accel="50000" decel="50000" fill="hold" grpId="0" nodeType="withEffect">
                                  <p:stCondLst>
                                    <p:cond delay="1000"/>
                                  </p:stCondLst>
                                  <p:childTnLst>
                                    <p:animMotion origin="layout" path="M 2.22222E-6 7.40741E-7 L 0.20243 -0.00023 " pathEditMode="relative" rAng="0" ptsTypes="AA">
                                      <p:cBhvr>
                                        <p:cTn id="80" dur="2000" fill="hold"/>
                                        <p:tgtEl>
                                          <p:spTgt spid="356456"/>
                                        </p:tgtEl>
                                        <p:attrNameLst>
                                          <p:attrName>ppt_x</p:attrName>
                                          <p:attrName>ppt_y</p:attrName>
                                        </p:attrNameLst>
                                      </p:cBhvr>
                                      <p:rCtr x="10122" y="-23"/>
                                    </p:animMotion>
                                  </p:childTnLst>
                                </p:cTn>
                              </p:par>
                              <p:par>
                                <p:cTn id="81" presetID="0" presetClass="path" presetSubtype="0" accel="50000" decel="50000" fill="hold" grpId="0" nodeType="withEffect">
                                  <p:stCondLst>
                                    <p:cond delay="1000"/>
                                  </p:stCondLst>
                                  <p:childTnLst>
                                    <p:animMotion origin="layout" path="M 0.0 -3.33333E-6 L 0.19444 0.02037 " pathEditMode="relative" rAng="0" ptsTypes="AA">
                                      <p:cBhvr>
                                        <p:cTn id="82" dur="2000" fill="hold"/>
                                        <p:tgtEl>
                                          <p:spTgt spid="356457"/>
                                        </p:tgtEl>
                                        <p:attrNameLst>
                                          <p:attrName>ppt_x</p:attrName>
                                          <p:attrName>ppt_y</p:attrName>
                                        </p:attrNameLst>
                                      </p:cBhvr>
                                      <p:rCtr x="9722" y="1019"/>
                                    </p:animMotion>
                                  </p:childTnLst>
                                </p:cTn>
                              </p:par>
                              <p:par>
                                <p:cTn id="83" presetID="0" presetClass="path" presetSubtype="0" accel="50000" decel="50000" fill="hold" grpId="0" nodeType="withEffect">
                                  <p:stCondLst>
                                    <p:cond delay="1000"/>
                                  </p:stCondLst>
                                  <p:childTnLst>
                                    <p:animMotion origin="layout" path="M 3.05556E-6 4.07407E-6 L 0.18316 -0.00487 " pathEditMode="relative" rAng="0" ptsTypes="AA">
                                      <p:cBhvr>
                                        <p:cTn id="84" dur="2000" fill="hold"/>
                                        <p:tgtEl>
                                          <p:spTgt spid="356458"/>
                                        </p:tgtEl>
                                        <p:attrNameLst>
                                          <p:attrName>ppt_x</p:attrName>
                                          <p:attrName>ppt_y</p:attrName>
                                        </p:attrNameLst>
                                      </p:cBhvr>
                                      <p:rCtr x="9149" y="-255"/>
                                    </p:animMotion>
                                  </p:childTnLst>
                                </p:cTn>
                              </p:par>
                              <p:par>
                                <p:cTn id="85" presetID="0" presetClass="path" presetSubtype="0" accel="50000" decel="50000" fill="hold" grpId="0" nodeType="withEffect">
                                  <p:stCondLst>
                                    <p:cond delay="1500"/>
                                  </p:stCondLst>
                                  <p:childTnLst>
                                    <p:animMotion origin="layout" path="M -3.33333E-6 -2.96296E-6 L 0.21216 0.10695 " pathEditMode="relative" rAng="0" ptsTypes="AA">
                                      <p:cBhvr>
                                        <p:cTn id="86" dur="2000" fill="hold"/>
                                        <p:tgtEl>
                                          <p:spTgt spid="356462"/>
                                        </p:tgtEl>
                                        <p:attrNameLst>
                                          <p:attrName>ppt_x</p:attrName>
                                          <p:attrName>ppt_y</p:attrName>
                                        </p:attrNameLst>
                                      </p:cBhvr>
                                      <p:rCtr x="10608" y="5347"/>
                                    </p:animMotion>
                                  </p:childTnLst>
                                </p:cTn>
                              </p:par>
                              <p:par>
                                <p:cTn id="87" presetID="0" presetClass="path" presetSubtype="0" accel="50000" decel="50000" fill="hold" grpId="0" nodeType="withEffect">
                                  <p:stCondLst>
                                    <p:cond delay="1500"/>
                                  </p:stCondLst>
                                  <p:childTnLst>
                                    <p:animMotion origin="layout" path="M -3.05556E-6 -3.7037E-6 L 0.19514 0.12385 " pathEditMode="relative" rAng="0" ptsTypes="AA">
                                      <p:cBhvr>
                                        <p:cTn id="88" dur="2000" fill="hold"/>
                                        <p:tgtEl>
                                          <p:spTgt spid="356463"/>
                                        </p:tgtEl>
                                        <p:attrNameLst>
                                          <p:attrName>ppt_x</p:attrName>
                                          <p:attrName>ppt_y</p:attrName>
                                        </p:attrNameLst>
                                      </p:cBhvr>
                                      <p:rCtr x="9757" y="6181"/>
                                    </p:animMotion>
                                  </p:childTnLst>
                                </p:cTn>
                              </p:par>
                              <p:par>
                                <p:cTn id="89" presetID="0" presetClass="path" presetSubtype="0" accel="50000" decel="50000" fill="hold" grpId="0" nodeType="withEffect">
                                  <p:stCondLst>
                                    <p:cond delay="1500"/>
                                  </p:stCondLst>
                                  <p:childTnLst>
                                    <p:animMotion origin="layout" path="M -2.77778E-7 3.33333E-6 L 0.21684 0.07986 " pathEditMode="relative" rAng="0" ptsTypes="AA">
                                      <p:cBhvr>
                                        <p:cTn id="90" dur="2000" fill="hold"/>
                                        <p:tgtEl>
                                          <p:spTgt spid="356464"/>
                                        </p:tgtEl>
                                        <p:attrNameLst>
                                          <p:attrName>ppt_x</p:attrName>
                                          <p:attrName>ppt_y</p:attrName>
                                        </p:attrNameLst>
                                      </p:cBhvr>
                                      <p:rCtr x="10833" y="3981"/>
                                    </p:animMotion>
                                  </p:childTnLst>
                                </p:cTn>
                              </p:par>
                              <p:par>
                                <p:cTn id="91" presetID="0" presetClass="path" presetSubtype="0" accel="50000" decel="50000" fill="hold" grpId="0" nodeType="withEffect">
                                  <p:stCondLst>
                                    <p:cond delay="1500"/>
                                  </p:stCondLst>
                                  <p:childTnLst>
                                    <p:animMotion origin="layout" path="M 1.66667E-6 -1.85185E-6 L 0.22014 0.00324 " pathEditMode="relative" rAng="0" ptsTypes="AA">
                                      <p:cBhvr>
                                        <p:cTn id="92" dur="2000" fill="hold"/>
                                        <p:tgtEl>
                                          <p:spTgt spid="356465"/>
                                        </p:tgtEl>
                                        <p:attrNameLst>
                                          <p:attrName>ppt_x</p:attrName>
                                          <p:attrName>ppt_y</p:attrName>
                                        </p:attrNameLst>
                                      </p:cBhvr>
                                      <p:rCtr x="11007" y="162"/>
                                    </p:animMotion>
                                  </p:childTnLst>
                                </p:cTn>
                              </p:par>
                              <p:par>
                                <p:cTn id="93" presetID="0" presetClass="path" presetSubtype="0" accel="50000" decel="50000" fill="hold" grpId="0" nodeType="withEffect">
                                  <p:stCondLst>
                                    <p:cond delay="1500"/>
                                  </p:stCondLst>
                                  <p:childTnLst>
                                    <p:animMotion origin="layout" path="M 2.77778E-6 -4.81481E-6 L 0.22014 0.04769 " pathEditMode="relative" rAng="0" ptsTypes="AA">
                                      <p:cBhvr>
                                        <p:cTn id="94" dur="2000" fill="hold"/>
                                        <p:tgtEl>
                                          <p:spTgt spid="356466"/>
                                        </p:tgtEl>
                                        <p:attrNameLst>
                                          <p:attrName>ppt_x</p:attrName>
                                          <p:attrName>ppt_y</p:attrName>
                                        </p:attrNameLst>
                                      </p:cBhvr>
                                      <p:rCtr x="11007" y="2384"/>
                                    </p:animMotion>
                                  </p:childTnLst>
                                </p:cTn>
                              </p:par>
                              <p:par>
                                <p:cTn id="95" presetID="0" presetClass="path" presetSubtype="0" accel="50000" decel="50000" fill="hold" grpId="0" nodeType="withEffect">
                                  <p:stCondLst>
                                    <p:cond delay="1500"/>
                                  </p:stCondLst>
                                  <p:childTnLst>
                                    <p:animMotion origin="layout" path="M 2.77778E-7 1.48148E-6 L 0.21701 0.03379 " pathEditMode="relative" rAng="0" ptsTypes="AA">
                                      <p:cBhvr>
                                        <p:cTn id="96" dur="2000" fill="hold"/>
                                        <p:tgtEl>
                                          <p:spTgt spid="356467"/>
                                        </p:tgtEl>
                                        <p:attrNameLst>
                                          <p:attrName>ppt_x</p:attrName>
                                          <p:attrName>ppt_y</p:attrName>
                                        </p:attrNameLst>
                                      </p:cBhvr>
                                      <p:rCtr x="10851" y="1690"/>
                                    </p:animMotion>
                                  </p:childTnLst>
                                </p:cTn>
                              </p:par>
                              <p:par>
                                <p:cTn id="97" presetID="0" presetClass="path" presetSubtype="0" accel="50000" decel="50000" fill="hold" grpId="0" nodeType="withEffect">
                                  <p:stCondLst>
                                    <p:cond delay="1500"/>
                                  </p:stCondLst>
                                  <p:childTnLst>
                                    <p:animMotion origin="layout" path="M -3.61111E-6 -4.81481E-6 L 0.19584 0.01945 " pathEditMode="relative" rAng="0" ptsTypes="AA">
                                      <p:cBhvr>
                                        <p:cTn id="98" dur="2000" fill="hold"/>
                                        <p:tgtEl>
                                          <p:spTgt spid="356468"/>
                                        </p:tgtEl>
                                        <p:attrNameLst>
                                          <p:attrName>ppt_x</p:attrName>
                                          <p:attrName>ppt_y</p:attrName>
                                        </p:attrNameLst>
                                      </p:cBhvr>
                                      <p:rCtr x="9792" y="972"/>
                                    </p:animMotion>
                                  </p:childTnLst>
                                </p:cTn>
                              </p:par>
                              <p:par>
                                <p:cTn id="99" presetID="0" presetClass="path" presetSubtype="0" accel="50000" decel="50000" fill="hold" grpId="0" nodeType="withEffect">
                                  <p:stCondLst>
                                    <p:cond delay="1500"/>
                                  </p:stCondLst>
                                  <p:childTnLst>
                                    <p:animMotion origin="layout" path="M -5.55556E-7 -2.96296E-6 L 0.18455 0.00348 " pathEditMode="relative" rAng="0" ptsTypes="AA">
                                      <p:cBhvr>
                                        <p:cTn id="100" dur="2000" fill="hold"/>
                                        <p:tgtEl>
                                          <p:spTgt spid="356469"/>
                                        </p:tgtEl>
                                        <p:attrNameLst>
                                          <p:attrName>ppt_x</p:attrName>
                                          <p:attrName>ppt_y</p:attrName>
                                        </p:attrNameLst>
                                      </p:cBhvr>
                                      <p:rCtr x="9219" y="162"/>
                                    </p:animMotion>
                                  </p:childTnLst>
                                </p:cTn>
                              </p:par>
                              <p:par>
                                <p:cTn id="101" presetID="0" presetClass="path" presetSubtype="0" accel="50000" decel="50000" fill="hold" grpId="0" nodeType="withEffect">
                                  <p:stCondLst>
                                    <p:cond delay="2000"/>
                                  </p:stCondLst>
                                  <p:childTnLst>
                                    <p:animMotion origin="layout" path="M 1.66667E-6 4.07407E-6 L 0.2184 0.10972 " pathEditMode="relative" rAng="0" ptsTypes="AA">
                                      <p:cBhvr>
                                        <p:cTn id="102" dur="2000" fill="hold"/>
                                        <p:tgtEl>
                                          <p:spTgt spid="356470"/>
                                        </p:tgtEl>
                                        <p:attrNameLst>
                                          <p:attrName>ppt_x</p:attrName>
                                          <p:attrName>ppt_y</p:attrName>
                                        </p:attrNameLst>
                                      </p:cBhvr>
                                      <p:rCtr x="10920" y="5486"/>
                                    </p:animMotion>
                                  </p:childTnLst>
                                </p:cTn>
                              </p:par>
                              <p:par>
                                <p:cTn id="103" presetID="0" presetClass="path" presetSubtype="0" accel="50000" decel="50000" fill="hold" grpId="0" nodeType="withEffect">
                                  <p:stCondLst>
                                    <p:cond delay="2000"/>
                                  </p:stCondLst>
                                  <p:childTnLst>
                                    <p:animMotion origin="layout" path="M 4.16667E-6 -7.40741E-7 L 0.20451 0.13634 " pathEditMode="relative" rAng="0" ptsTypes="AA">
                                      <p:cBhvr>
                                        <p:cTn id="104" dur="2000" fill="hold"/>
                                        <p:tgtEl>
                                          <p:spTgt spid="356471"/>
                                        </p:tgtEl>
                                        <p:attrNameLst>
                                          <p:attrName>ppt_x</p:attrName>
                                          <p:attrName>ppt_y</p:attrName>
                                        </p:attrNameLst>
                                      </p:cBhvr>
                                      <p:rCtr x="10226" y="6806"/>
                                    </p:animMotion>
                                  </p:childTnLst>
                                </p:cTn>
                              </p:par>
                              <p:par>
                                <p:cTn id="105" presetID="0" presetClass="path" presetSubtype="0" accel="50000" decel="50000" fill="hold" grpId="0" nodeType="withEffect">
                                  <p:stCondLst>
                                    <p:cond delay="2000"/>
                                  </p:stCondLst>
                                  <p:childTnLst>
                                    <p:animMotion origin="layout" path="M 2.5E-6 3.33333E-6 L 0.2158 0.07847 " pathEditMode="relative" rAng="0" ptsTypes="AA">
                                      <p:cBhvr>
                                        <p:cTn id="106" dur="2000" fill="hold"/>
                                        <p:tgtEl>
                                          <p:spTgt spid="356472"/>
                                        </p:tgtEl>
                                        <p:attrNameLst>
                                          <p:attrName>ppt_x</p:attrName>
                                          <p:attrName>ppt_y</p:attrName>
                                        </p:attrNameLst>
                                      </p:cBhvr>
                                      <p:rCtr x="10781" y="3912"/>
                                    </p:animMotion>
                                  </p:childTnLst>
                                </p:cTn>
                              </p:par>
                              <p:par>
                                <p:cTn id="107" presetID="0" presetClass="path" presetSubtype="0" accel="50000" decel="50000" fill="hold" grpId="0" nodeType="withEffect">
                                  <p:stCondLst>
                                    <p:cond delay="2000"/>
                                  </p:stCondLst>
                                  <p:childTnLst>
                                    <p:animMotion origin="layout" path="M -1.11111E-6 1.11111E-6 L 0.21702 0.00602 " pathEditMode="relative" rAng="0" ptsTypes="AA">
                                      <p:cBhvr>
                                        <p:cTn id="108" dur="2000" fill="hold"/>
                                        <p:tgtEl>
                                          <p:spTgt spid="356473"/>
                                        </p:tgtEl>
                                        <p:attrNameLst>
                                          <p:attrName>ppt_x</p:attrName>
                                          <p:attrName>ppt_y</p:attrName>
                                        </p:attrNameLst>
                                      </p:cBhvr>
                                      <p:rCtr x="10851" y="301"/>
                                    </p:animMotion>
                                  </p:childTnLst>
                                </p:cTn>
                              </p:par>
                              <p:par>
                                <p:cTn id="109" presetID="0" presetClass="path" presetSubtype="0" accel="50000" decel="50000" fill="hold" grpId="0" nodeType="withEffect">
                                  <p:stCondLst>
                                    <p:cond delay="2000"/>
                                  </p:stCondLst>
                                  <p:childTnLst>
                                    <p:animMotion origin="layout" path="M -2.77778E-6 -4.81481E-6 L 0.21181 0.04352 " pathEditMode="relative" rAng="0" ptsTypes="AA">
                                      <p:cBhvr>
                                        <p:cTn id="110" dur="2000" fill="hold"/>
                                        <p:tgtEl>
                                          <p:spTgt spid="356474"/>
                                        </p:tgtEl>
                                        <p:attrNameLst>
                                          <p:attrName>ppt_x</p:attrName>
                                          <p:attrName>ppt_y</p:attrName>
                                        </p:attrNameLst>
                                      </p:cBhvr>
                                      <p:rCtr x="10590" y="2176"/>
                                    </p:animMotion>
                                  </p:childTnLst>
                                </p:cTn>
                              </p:par>
                              <p:par>
                                <p:cTn id="111" presetID="0" presetClass="path" presetSubtype="0" accel="50000" decel="50000" fill="hold" grpId="0" nodeType="withEffect">
                                  <p:stCondLst>
                                    <p:cond delay="2000"/>
                                  </p:stCondLst>
                                  <p:childTnLst>
                                    <p:animMotion origin="layout" path="M -3.33333E-6 3.7037E-6 L 0.20452 0.00532 " pathEditMode="relative" rAng="0" ptsTypes="AA">
                                      <p:cBhvr>
                                        <p:cTn id="112" dur="2000" fill="hold"/>
                                        <p:tgtEl>
                                          <p:spTgt spid="356475"/>
                                        </p:tgtEl>
                                        <p:attrNameLst>
                                          <p:attrName>ppt_x</p:attrName>
                                          <p:attrName>ppt_y</p:attrName>
                                        </p:attrNameLst>
                                      </p:cBhvr>
                                      <p:rCtr x="10226" y="255"/>
                                    </p:animMotion>
                                  </p:childTnLst>
                                </p:cTn>
                              </p:par>
                              <p:par>
                                <p:cTn id="113" presetID="0" presetClass="path" presetSubtype="0" accel="50000" decel="50000" fill="hold" grpId="0" nodeType="withEffect">
                                  <p:stCondLst>
                                    <p:cond delay="2000"/>
                                  </p:stCondLst>
                                  <p:childTnLst>
                                    <p:animMotion origin="layout" path="M -2.5E-6 -1.48148E-6 L 0.22014 0.02963 " pathEditMode="relative" rAng="0" ptsTypes="AA">
                                      <p:cBhvr>
                                        <p:cTn id="114" dur="2000" fill="hold"/>
                                        <p:tgtEl>
                                          <p:spTgt spid="356476"/>
                                        </p:tgtEl>
                                        <p:attrNameLst>
                                          <p:attrName>ppt_x</p:attrName>
                                          <p:attrName>ppt_y</p:attrName>
                                        </p:attrNameLst>
                                      </p:cBhvr>
                                      <p:rCtr x="11007" y="1481"/>
                                    </p:animMotion>
                                  </p:childTnLst>
                                </p:cTn>
                              </p:par>
                              <p:par>
                                <p:cTn id="115" presetID="0" presetClass="path" presetSubtype="0" accel="50000" decel="50000" fill="hold" grpId="0" nodeType="withEffect">
                                  <p:stCondLst>
                                    <p:cond delay="2000"/>
                                  </p:stCondLst>
                                  <p:childTnLst>
                                    <p:animMotion origin="layout" path="M 3.61111E-6 2.22222E-6 L 0.19027 0.01852 " pathEditMode="relative" rAng="0" ptsTypes="AA">
                                      <p:cBhvr>
                                        <p:cTn id="116" dur="2000" fill="hold"/>
                                        <p:tgtEl>
                                          <p:spTgt spid="356477"/>
                                        </p:tgtEl>
                                        <p:attrNameLst>
                                          <p:attrName>ppt_x</p:attrName>
                                          <p:attrName>ppt_y</p:attrName>
                                        </p:attrNameLst>
                                      </p:cBhvr>
                                      <p:rCtr x="9514" y="926"/>
                                    </p:animMotion>
                                  </p:childTnLst>
                                </p:cTn>
                              </p:par>
                              <p:par>
                                <p:cTn id="117" presetID="0" presetClass="path" presetSubtype="0" accel="50000" decel="50000" fill="hold" grpId="0" nodeType="withEffect">
                                  <p:stCondLst>
                                    <p:cond delay="2000"/>
                                  </p:stCondLst>
                                  <p:childTnLst>
                                    <p:animMotion origin="layout" path="M 3.88889E-6 -2.96296E-6 L 0.19566 -0.00671 " pathEditMode="relative" rAng="0" ptsTypes="AA">
                                      <p:cBhvr>
                                        <p:cTn id="118" dur="2000" fill="hold"/>
                                        <p:tgtEl>
                                          <p:spTgt spid="356478"/>
                                        </p:tgtEl>
                                        <p:attrNameLst>
                                          <p:attrName>ppt_x</p:attrName>
                                          <p:attrName>ppt_y</p:attrName>
                                        </p:attrNameLst>
                                      </p:cBhvr>
                                      <p:rCtr x="9774" y="-347"/>
                                    </p:animMotion>
                                  </p:childTnLst>
                                </p:cTn>
                              </p:par>
                              <p:par>
                                <p:cTn id="119" presetID="0" presetClass="path" presetSubtype="0" accel="50000" decel="50000" fill="hold" grpId="0" nodeType="withEffect">
                                  <p:stCondLst>
                                    <p:cond delay="2500"/>
                                  </p:stCondLst>
                                  <p:childTnLst>
                                    <p:animMotion origin="layout" path="M 4.72222E-6 2.59259E-6 L 0.21527 0.10903 " pathEditMode="relative" rAng="0" ptsTypes="AA">
                                      <p:cBhvr>
                                        <p:cTn id="120" dur="2000" fill="hold"/>
                                        <p:tgtEl>
                                          <p:spTgt spid="356492"/>
                                        </p:tgtEl>
                                        <p:attrNameLst>
                                          <p:attrName>ppt_x</p:attrName>
                                          <p:attrName>ppt_y</p:attrName>
                                        </p:attrNameLst>
                                      </p:cBhvr>
                                      <p:rCtr x="10764" y="5440"/>
                                    </p:animMotion>
                                  </p:childTnLst>
                                </p:cTn>
                              </p:par>
                              <p:par>
                                <p:cTn id="121" presetID="0" presetClass="path" presetSubtype="0" accel="50000" decel="50000" fill="hold" grpId="0" nodeType="withEffect">
                                  <p:stCondLst>
                                    <p:cond delay="2500"/>
                                  </p:stCondLst>
                                  <p:childTnLst>
                                    <p:animMotion origin="layout" path="M 2.22222E-6 2.22222E-6 L 0.1967 0.13148 " pathEditMode="relative" rAng="0" ptsTypes="AA">
                                      <p:cBhvr>
                                        <p:cTn id="122" dur="2000" fill="hold"/>
                                        <p:tgtEl>
                                          <p:spTgt spid="356493"/>
                                        </p:tgtEl>
                                        <p:attrNameLst>
                                          <p:attrName>ppt_x</p:attrName>
                                          <p:attrName>ppt_y</p:attrName>
                                        </p:attrNameLst>
                                      </p:cBhvr>
                                      <p:rCtr x="9826" y="6574"/>
                                    </p:animMotion>
                                  </p:childTnLst>
                                </p:cTn>
                              </p:par>
                              <p:par>
                                <p:cTn id="123" presetID="0" presetClass="path" presetSubtype="0" accel="50000" decel="50000" fill="hold" grpId="0" nodeType="withEffect">
                                  <p:stCondLst>
                                    <p:cond delay="2500"/>
                                  </p:stCondLst>
                                  <p:childTnLst>
                                    <p:animMotion origin="layout" path="M 4.44444E-6 4.07407E-6 L 0.10816 -0.02801 " pathEditMode="relative" rAng="0" ptsTypes="AA">
                                      <p:cBhvr>
                                        <p:cTn id="124" dur="2000" fill="hold"/>
                                        <p:tgtEl>
                                          <p:spTgt spid="356494"/>
                                        </p:tgtEl>
                                        <p:attrNameLst>
                                          <p:attrName>ppt_x</p:attrName>
                                          <p:attrName>ppt_y</p:attrName>
                                        </p:attrNameLst>
                                      </p:cBhvr>
                                      <p:rCtr x="5399" y="-1412"/>
                                    </p:animMotion>
                                  </p:childTnLst>
                                </p:cTn>
                              </p:par>
                              <p:par>
                                <p:cTn id="125" presetID="0" presetClass="path" presetSubtype="0" accel="50000" decel="50000" fill="hold" grpId="0" nodeType="withEffect">
                                  <p:stCondLst>
                                    <p:cond delay="2500"/>
                                  </p:stCondLst>
                                  <p:childTnLst>
                                    <p:animMotion origin="layout" path="M 4.44444E-6 3.7037E-6 L 0.1217 0.02338 " pathEditMode="relative" rAng="0" ptsTypes="AA">
                                      <p:cBhvr>
                                        <p:cTn id="126" dur="2000" fill="hold"/>
                                        <p:tgtEl>
                                          <p:spTgt spid="356495"/>
                                        </p:tgtEl>
                                        <p:attrNameLst>
                                          <p:attrName>ppt_x</p:attrName>
                                          <p:attrName>ppt_y</p:attrName>
                                        </p:attrNameLst>
                                      </p:cBhvr>
                                      <p:rCtr x="6076" y="1157"/>
                                    </p:animMotion>
                                  </p:childTnLst>
                                </p:cTn>
                              </p:par>
                              <p:par>
                                <p:cTn id="127" presetID="0" presetClass="path" presetSubtype="0" accel="50000" decel="50000" fill="hold" grpId="0" nodeType="withEffect">
                                  <p:stCondLst>
                                    <p:cond delay="2000"/>
                                  </p:stCondLst>
                                  <p:childTnLst>
                                    <p:animMotion origin="layout" path="M 3.05556E-6 2.22222E-6 L 0.07795 0.00324 " pathEditMode="relative" rAng="0" ptsTypes="AA">
                                      <p:cBhvr>
                                        <p:cTn id="128" dur="2000" fill="hold"/>
                                        <p:tgtEl>
                                          <p:spTgt spid="356360"/>
                                        </p:tgtEl>
                                        <p:attrNameLst>
                                          <p:attrName>ppt_x</p:attrName>
                                          <p:attrName>ppt_y</p:attrName>
                                        </p:attrNameLst>
                                      </p:cBhvr>
                                      <p:rCtr x="3889" y="162"/>
                                    </p:animMotion>
                                  </p:childTnLst>
                                </p:cTn>
                              </p:par>
                              <p:par>
                                <p:cTn id="129" presetID="0" presetClass="path" presetSubtype="0" accel="50000" decel="50000" fill="hold" grpId="0" nodeType="withEffect">
                                  <p:stCondLst>
                                    <p:cond delay="2000"/>
                                  </p:stCondLst>
                                  <p:childTnLst>
                                    <p:animMotion origin="layout" path="M 4.72222E-6 -2.96296E-6 L 0.10399 0.01713 " pathEditMode="relative" rAng="0" ptsTypes="AA">
                                      <p:cBhvr>
                                        <p:cTn id="130" dur="2000" fill="hold"/>
                                        <p:tgtEl>
                                          <p:spTgt spid="356361"/>
                                        </p:tgtEl>
                                        <p:attrNameLst>
                                          <p:attrName>ppt_x</p:attrName>
                                          <p:attrName>ppt_y</p:attrName>
                                        </p:attrNameLst>
                                      </p:cBhvr>
                                      <p:rCtr x="5191" y="856"/>
                                    </p:animMotion>
                                  </p:childTnLst>
                                </p:cTn>
                              </p:par>
                              <p:par>
                                <p:cTn id="131" presetID="0" presetClass="path" presetSubtype="0" accel="50000" decel="50000" fill="hold" grpId="0" nodeType="withEffect">
                                  <p:stCondLst>
                                    <p:cond delay="2500"/>
                                  </p:stCondLst>
                                  <p:childTnLst>
                                    <p:animMotion origin="layout" path="M -8.33333E-7 -4.81481E-6 L 0.04601 0.00255 " pathEditMode="relative" rAng="0" ptsTypes="AA">
                                      <p:cBhvr>
                                        <p:cTn id="132" dur="2000" fill="hold"/>
                                        <p:tgtEl>
                                          <p:spTgt spid="356496"/>
                                        </p:tgtEl>
                                        <p:attrNameLst>
                                          <p:attrName>ppt_x</p:attrName>
                                          <p:attrName>ppt_y</p:attrName>
                                        </p:attrNameLst>
                                      </p:cBhvr>
                                      <p:rCtr x="2292" y="116"/>
                                    </p:animMotion>
                                  </p:childTnLst>
                                </p:cTn>
                              </p:par>
                              <p:par>
                                <p:cTn id="133" presetID="0" presetClass="path" presetSubtype="0" accel="50000" decel="50000" fill="hold" grpId="0" nodeType="withEffect">
                                  <p:stCondLst>
                                    <p:cond delay="2500"/>
                                  </p:stCondLst>
                                  <p:childTnLst>
                                    <p:animMotion origin="layout" path="M 1.11111E-6 -4.44444E-6 L 0.11614 -0.00347 " pathEditMode="relative" rAng="0" ptsTypes="AA">
                                      <p:cBhvr>
                                        <p:cTn id="134" dur="2000" fill="hold"/>
                                        <p:tgtEl>
                                          <p:spTgt spid="356497"/>
                                        </p:tgtEl>
                                        <p:attrNameLst>
                                          <p:attrName>ppt_x</p:attrName>
                                          <p:attrName>ppt_y</p:attrName>
                                        </p:attrNameLst>
                                      </p:cBhvr>
                                      <p:rCtr x="5799" y="-185"/>
                                    </p:animMotion>
                                  </p:childTnLst>
                                </p:cTn>
                              </p:par>
                              <p:par>
                                <p:cTn id="135" presetID="0" presetClass="path" presetSubtype="0" accel="50000" decel="50000" fill="hold" grpId="0" nodeType="withEffect">
                                  <p:stCondLst>
                                    <p:cond delay="2500"/>
                                  </p:stCondLst>
                                  <p:childTnLst>
                                    <p:animMotion origin="layout" path="M -1.94444E-6 -3.33333E-6 L 0.08229 0.05278 " pathEditMode="relative" rAng="0" ptsTypes="AA">
                                      <p:cBhvr>
                                        <p:cTn id="136" dur="2000" fill="hold"/>
                                        <p:tgtEl>
                                          <p:spTgt spid="356513"/>
                                        </p:tgtEl>
                                        <p:attrNameLst>
                                          <p:attrName>ppt_x</p:attrName>
                                          <p:attrName>ppt_y</p:attrName>
                                        </p:attrNameLst>
                                      </p:cBhvr>
                                      <p:rCtr x="4115" y="2639"/>
                                    </p:animMotion>
                                  </p:childTnLst>
                                </p:cTn>
                              </p:par>
                              <p:par>
                                <p:cTn id="137" presetID="0" presetClass="path" presetSubtype="0" accel="50000" decel="50000" fill="hold" grpId="1" nodeType="withEffect">
                                  <p:stCondLst>
                                    <p:cond delay="2500"/>
                                  </p:stCondLst>
                                  <p:childTnLst>
                                    <p:animMotion origin="layout" path="M -1.38889E-6 7.40741E-7 L 0.11562 0.06389 " pathEditMode="relative" ptsTypes="AA">
                                      <p:cBhvr>
                                        <p:cTn id="138" dur="2000" fill="hold"/>
                                        <p:tgtEl>
                                          <p:spTgt spid="35649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6354" grpId="0" animBg="1"/>
      <p:bldP spid="356355" grpId="0" animBg="1"/>
      <p:bldP spid="356356" grpId="0" animBg="1"/>
      <p:bldP spid="356357" grpId="0" animBg="1"/>
      <p:bldP spid="356358" grpId="0" animBg="1"/>
      <p:bldP spid="356359" grpId="0" animBg="1"/>
      <p:bldP spid="356360" grpId="0" animBg="1"/>
      <p:bldP spid="356361" grpId="0" animBg="1"/>
      <p:bldP spid="356362" grpId="0" animBg="1"/>
      <p:bldP spid="356363" grpId="0" animBg="1"/>
      <p:bldP spid="356364" grpId="0" animBg="1"/>
      <p:bldP spid="356365" grpId="0" animBg="1"/>
      <p:bldP spid="356395" grpId="0" animBg="1"/>
      <p:bldP spid="356401" grpId="0" animBg="1"/>
      <p:bldP spid="356402" grpId="0" animBg="1"/>
      <p:bldP spid="356407" grpId="0" animBg="1"/>
      <p:bldP spid="356409" grpId="0" animBg="1"/>
      <p:bldP spid="356417" grpId="0" animBg="1"/>
      <p:bldP spid="356418" grpId="0" animBg="1"/>
      <p:bldP spid="356421" grpId="0" animBg="1"/>
      <p:bldP spid="356426" grpId="0" animBg="1"/>
      <p:bldP spid="356442" grpId="0" animBg="1"/>
      <p:bldP spid="356443" grpId="0" animBg="1"/>
      <p:bldP spid="356444" grpId="0" animBg="1"/>
      <p:bldP spid="356445" grpId="0" animBg="1"/>
      <p:bldP spid="356446" grpId="0" animBg="1"/>
      <p:bldP spid="356447" grpId="0" animBg="1"/>
      <p:bldP spid="356448" grpId="0" animBg="1"/>
      <p:bldP spid="356449" grpId="0" animBg="1"/>
      <p:bldP spid="356450" grpId="0" animBg="1"/>
      <p:bldP spid="356451" grpId="0" animBg="1"/>
      <p:bldP spid="356452" grpId="0" animBg="1"/>
      <p:bldP spid="356453" grpId="0" animBg="1"/>
      <p:bldP spid="356454" grpId="0" animBg="1"/>
      <p:bldP spid="356455" grpId="0" animBg="1"/>
      <p:bldP spid="356456" grpId="0" animBg="1"/>
      <p:bldP spid="356457" grpId="0" animBg="1"/>
      <p:bldP spid="356458" grpId="0" animBg="1"/>
      <p:bldP spid="356462" grpId="0" animBg="1"/>
      <p:bldP spid="356463" grpId="0" animBg="1"/>
      <p:bldP spid="356464" grpId="0" animBg="1"/>
      <p:bldP spid="356465" grpId="0" animBg="1"/>
      <p:bldP spid="356466" grpId="0" animBg="1"/>
      <p:bldP spid="356467" grpId="0" animBg="1"/>
      <p:bldP spid="356468" grpId="0" animBg="1"/>
      <p:bldP spid="356469" grpId="0" animBg="1"/>
      <p:bldP spid="356470" grpId="0" animBg="1"/>
      <p:bldP spid="356471" grpId="0" animBg="1"/>
      <p:bldP spid="356472" grpId="0" animBg="1"/>
      <p:bldP spid="356473" grpId="0" animBg="1"/>
      <p:bldP spid="356474" grpId="0" animBg="1"/>
      <p:bldP spid="356475" grpId="0" animBg="1"/>
      <p:bldP spid="356476" grpId="0" animBg="1"/>
      <p:bldP spid="356477" grpId="0" animBg="1"/>
      <p:bldP spid="356478" grpId="0" animBg="1"/>
      <p:bldP spid="356492" grpId="0" animBg="1"/>
      <p:bldP spid="356492" grpId="1" animBg="1"/>
      <p:bldP spid="356493" grpId="0" animBg="1"/>
      <p:bldP spid="356494" grpId="0" animBg="1"/>
      <p:bldP spid="356495" grpId="0" animBg="1"/>
      <p:bldP spid="356496" grpId="0" animBg="1"/>
      <p:bldP spid="356497" grpId="0" animBg="1"/>
      <p:bldP spid="356513" grpId="0" animBg="1"/>
      <p:bldP spid="356522" grpId="0" animBg="1"/>
      <p:bldP spid="356523" grpId="0" animBg="1"/>
      <p:bldP spid="356524" grpId="0" animBg="1"/>
      <p:bldP spid="35652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noChangeArrowheads="1"/>
          </p:cNvSpPr>
          <p:nvPr>
            <p:ph type="ctrTitle" idx="4294967295"/>
          </p:nvPr>
        </p:nvSpPr>
        <p:spPr>
          <a:xfrm>
            <a:off x="685800" y="2130425"/>
            <a:ext cx="7772400" cy="1470025"/>
          </a:xfrm>
        </p:spPr>
        <p:txBody>
          <a:bodyPr anchorCtr="0"/>
          <a:lstStyle/>
          <a:p>
            <a:pPr eaLnBrk="1" hangingPunct="1">
              <a:defRPr/>
            </a:pPr>
            <a:r>
              <a:rPr lang="en-GB" sz="7600" b="1" smtClean="0"/>
              <a:t>Parkinsonian State</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02" name="Oval 2"/>
          <p:cNvSpPr>
            <a:spLocks noChangeArrowheads="1"/>
          </p:cNvSpPr>
          <p:nvPr/>
        </p:nvSpPr>
        <p:spPr bwMode="auto">
          <a:xfrm>
            <a:off x="3881438" y="317658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03" name="Oval 3"/>
          <p:cNvSpPr>
            <a:spLocks noChangeArrowheads="1"/>
          </p:cNvSpPr>
          <p:nvPr/>
        </p:nvSpPr>
        <p:spPr bwMode="auto">
          <a:xfrm>
            <a:off x="3995738" y="35385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2532" name="Text Box 4"/>
          <p:cNvSpPr txBox="1">
            <a:spLocks noChangeArrowheads="1"/>
          </p:cNvSpPr>
          <p:nvPr/>
        </p:nvSpPr>
        <p:spPr bwMode="auto">
          <a:xfrm>
            <a:off x="6910388" y="5964238"/>
            <a:ext cx="18192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1400">
                <a:solidFill>
                  <a:srgbClr val="000000"/>
                </a:solidFill>
                <a:latin typeface="Arial" panose="020B0604020202020204" pitchFamily="34" charset="0"/>
                <a:ea typeface="MS PGothic" panose="020B0600070205080204" pitchFamily="34" charset="-128"/>
              </a:rPr>
              <a:t>Unactivated receptor</a:t>
            </a:r>
          </a:p>
        </p:txBody>
      </p:sp>
      <p:sp>
        <p:nvSpPr>
          <p:cNvPr id="22533" name="Freeform 5"/>
          <p:cNvSpPr>
            <a:spLocks/>
          </p:cNvSpPr>
          <p:nvPr/>
        </p:nvSpPr>
        <p:spPr bwMode="auto">
          <a:xfrm rot="-716707">
            <a:off x="-1041400" y="1243013"/>
            <a:ext cx="3679825" cy="3557587"/>
          </a:xfrm>
          <a:custGeom>
            <a:avLst/>
            <a:gdLst>
              <a:gd name="T0" fmla="*/ 43184633 w 2019"/>
              <a:gd name="T1" fmla="*/ 357974847 h 2119"/>
              <a:gd name="T2" fmla="*/ 49828002 w 2019"/>
              <a:gd name="T3" fmla="*/ 259321062 h 2119"/>
              <a:gd name="T4" fmla="*/ 348796013 w 2019"/>
              <a:gd name="T5" fmla="*/ 665213365 h 2119"/>
              <a:gd name="T6" fmla="*/ 1249020819 w 2019"/>
              <a:gd name="T7" fmla="*/ 1601023278 h 2119"/>
              <a:gd name="T8" fmla="*/ 1986473059 w 2019"/>
              <a:gd name="T9" fmla="*/ 2147483647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651084797 w 2019"/>
              <a:gd name="T45" fmla="*/ 2147483647 h 2119"/>
              <a:gd name="T46" fmla="*/ 39862037 w 2019"/>
              <a:gd name="T47" fmla="*/ 2147483647 h 2119"/>
              <a:gd name="T48" fmla="*/ 43184633 w 2019"/>
              <a:gd name="T49" fmla="*/ 357974847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2534" name="Freeform 6"/>
          <p:cNvSpPr>
            <a:spLocks/>
          </p:cNvSpPr>
          <p:nvPr/>
        </p:nvSpPr>
        <p:spPr bwMode="auto">
          <a:xfrm rot="933390">
            <a:off x="1703388" y="-1638300"/>
            <a:ext cx="3794125" cy="3276600"/>
          </a:xfrm>
          <a:custGeom>
            <a:avLst/>
            <a:gdLst>
              <a:gd name="T0" fmla="*/ 45909100 w 2019"/>
              <a:gd name="T1" fmla="*/ 303661495 h 2119"/>
              <a:gd name="T2" fmla="*/ 52971172 w 2019"/>
              <a:gd name="T3" fmla="*/ 219974440 h 2119"/>
              <a:gd name="T4" fmla="*/ 370800081 w 2019"/>
              <a:gd name="T5" fmla="*/ 564283403 h 2119"/>
              <a:gd name="T6" fmla="*/ 1327817843 w 2019"/>
              <a:gd name="T7" fmla="*/ 1358105084 h 2119"/>
              <a:gd name="T8" fmla="*/ 2111796069 w 2019"/>
              <a:gd name="T9" fmla="*/ 1869785064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692160025 w 2019"/>
              <a:gd name="T45" fmla="*/ 2147483647 h 2119"/>
              <a:gd name="T46" fmla="*/ 42378065 w 2019"/>
              <a:gd name="T47" fmla="*/ 2053894728 h 2119"/>
              <a:gd name="T48" fmla="*/ 45909100 w 2019"/>
              <a:gd name="T49" fmla="*/ 303661495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2535" name="Freeform 7"/>
          <p:cNvSpPr>
            <a:spLocks/>
          </p:cNvSpPr>
          <p:nvPr/>
        </p:nvSpPr>
        <p:spPr bwMode="auto">
          <a:xfrm>
            <a:off x="-1631950" y="5310188"/>
            <a:ext cx="5167313" cy="1757362"/>
          </a:xfrm>
          <a:custGeom>
            <a:avLst/>
            <a:gdLst>
              <a:gd name="T0" fmla="*/ 123488462 w 3255"/>
              <a:gd name="T1" fmla="*/ 803928821 h 1107"/>
              <a:gd name="T2" fmla="*/ 95765947 w 3255"/>
              <a:gd name="T3" fmla="*/ 723283844 h 1107"/>
              <a:gd name="T4" fmla="*/ 526713501 w 3255"/>
              <a:gd name="T5" fmla="*/ 869452865 h 1107"/>
              <a:gd name="T6" fmla="*/ 1713706416 w 3255"/>
              <a:gd name="T7" fmla="*/ 1081145930 h 1107"/>
              <a:gd name="T8" fmla="*/ 2147483647 w 3255"/>
              <a:gd name="T9" fmla="*/ 1129029679 h 1107"/>
              <a:gd name="T10" fmla="*/ 2147483647 w 3255"/>
              <a:gd name="T11" fmla="*/ 1144150612 h 1107"/>
              <a:gd name="T12" fmla="*/ 2147483647 w 3255"/>
              <a:gd name="T13" fmla="*/ 1076105619 h 1107"/>
              <a:gd name="T14" fmla="*/ 2147483647 w 3255"/>
              <a:gd name="T15" fmla="*/ 960178464 h 1107"/>
              <a:gd name="T16" fmla="*/ 2147483647 w 3255"/>
              <a:gd name="T17" fmla="*/ 826611015 h 1107"/>
              <a:gd name="T18" fmla="*/ 2147483647 w 3255"/>
              <a:gd name="T19" fmla="*/ 612397001 h 1107"/>
              <a:gd name="T20" fmla="*/ 2147483647 w 3255"/>
              <a:gd name="T21" fmla="*/ 322579908 h 1107"/>
              <a:gd name="T22" fmla="*/ 2147483647 w 3255"/>
              <a:gd name="T23" fmla="*/ 50403111 h 1107"/>
              <a:gd name="T24" fmla="*/ 2147483647 w 3255"/>
              <a:gd name="T25" fmla="*/ 30241866 h 1107"/>
              <a:gd name="T26" fmla="*/ 2147483647 w 3255"/>
              <a:gd name="T27" fmla="*/ 204131804 h 1107"/>
              <a:gd name="T28" fmla="*/ 2147483647 w 3255"/>
              <a:gd name="T29" fmla="*/ 839210999 h 1107"/>
              <a:gd name="T30" fmla="*/ 2147483647 w 3255"/>
              <a:gd name="T31" fmla="*/ 1837192590 h 1107"/>
              <a:gd name="T32" fmla="*/ 2147483647 w 3255"/>
              <a:gd name="T33" fmla="*/ 2147483647 h 1107"/>
              <a:gd name="T34" fmla="*/ 2147483647 w 3255"/>
              <a:gd name="T35" fmla="*/ 2096769403 h 1107"/>
              <a:gd name="T36" fmla="*/ 2147483647 w 3255"/>
              <a:gd name="T37" fmla="*/ 1842232901 h 1107"/>
              <a:gd name="T38" fmla="*/ 2147483647 w 3255"/>
              <a:gd name="T39" fmla="*/ 1854834472 h 1107"/>
              <a:gd name="T40" fmla="*/ 2147483647 w 3255"/>
              <a:gd name="T41" fmla="*/ 2056446915 h 1107"/>
              <a:gd name="T42" fmla="*/ 2147483647 w 3255"/>
              <a:gd name="T43" fmla="*/ 2147483647 h 1107"/>
              <a:gd name="T44" fmla="*/ 1685985488 w 3255"/>
              <a:gd name="T45" fmla="*/ 2147483647 h 1107"/>
              <a:gd name="T46" fmla="*/ 879535410 w 3255"/>
              <a:gd name="T47" fmla="*/ 2147483647 h 1107"/>
              <a:gd name="T48" fmla="*/ 123488462 w 3255"/>
              <a:gd name="T49" fmla="*/ 803928821 h 110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255"/>
              <a:gd name="T76" fmla="*/ 0 h 1107"/>
              <a:gd name="T77" fmla="*/ 3255 w 3255"/>
              <a:gd name="T78" fmla="*/ 1107 h 110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255" h="1107">
                <a:moveTo>
                  <a:pt x="49" y="319"/>
                </a:moveTo>
                <a:cubicBezTo>
                  <a:pt x="0" y="206"/>
                  <a:pt x="12" y="283"/>
                  <a:pt x="38" y="287"/>
                </a:cubicBezTo>
                <a:cubicBezTo>
                  <a:pt x="65" y="291"/>
                  <a:pt x="101" y="322"/>
                  <a:pt x="209" y="345"/>
                </a:cubicBezTo>
                <a:cubicBezTo>
                  <a:pt x="315" y="369"/>
                  <a:pt x="542" y="413"/>
                  <a:pt x="680" y="429"/>
                </a:cubicBezTo>
                <a:cubicBezTo>
                  <a:pt x="818" y="447"/>
                  <a:pt x="915" y="445"/>
                  <a:pt x="1041" y="448"/>
                </a:cubicBezTo>
                <a:cubicBezTo>
                  <a:pt x="1168" y="451"/>
                  <a:pt x="1307" y="457"/>
                  <a:pt x="1440" y="454"/>
                </a:cubicBezTo>
                <a:cubicBezTo>
                  <a:pt x="1576" y="450"/>
                  <a:pt x="1727" y="439"/>
                  <a:pt x="1852" y="427"/>
                </a:cubicBezTo>
                <a:cubicBezTo>
                  <a:pt x="1977" y="416"/>
                  <a:pt x="2103" y="396"/>
                  <a:pt x="2193" y="381"/>
                </a:cubicBezTo>
                <a:cubicBezTo>
                  <a:pt x="2282" y="364"/>
                  <a:pt x="2333" y="351"/>
                  <a:pt x="2390" y="328"/>
                </a:cubicBezTo>
                <a:cubicBezTo>
                  <a:pt x="2445" y="305"/>
                  <a:pt x="2483" y="274"/>
                  <a:pt x="2529" y="243"/>
                </a:cubicBezTo>
                <a:cubicBezTo>
                  <a:pt x="2577" y="208"/>
                  <a:pt x="2616" y="167"/>
                  <a:pt x="2672" y="128"/>
                </a:cubicBezTo>
                <a:cubicBezTo>
                  <a:pt x="2728" y="89"/>
                  <a:pt x="2806" y="40"/>
                  <a:pt x="2865" y="20"/>
                </a:cubicBezTo>
                <a:cubicBezTo>
                  <a:pt x="2923" y="0"/>
                  <a:pt x="2967" y="2"/>
                  <a:pt x="3013" y="12"/>
                </a:cubicBezTo>
                <a:cubicBezTo>
                  <a:pt x="3059" y="22"/>
                  <a:pt x="3107" y="28"/>
                  <a:pt x="3144" y="81"/>
                </a:cubicBezTo>
                <a:cubicBezTo>
                  <a:pt x="3181" y="134"/>
                  <a:pt x="3235" y="225"/>
                  <a:pt x="3237" y="333"/>
                </a:cubicBezTo>
                <a:cubicBezTo>
                  <a:pt x="3255" y="534"/>
                  <a:pt x="3223" y="637"/>
                  <a:pt x="3156" y="729"/>
                </a:cubicBezTo>
                <a:cubicBezTo>
                  <a:pt x="3089" y="821"/>
                  <a:pt x="3024" y="864"/>
                  <a:pt x="2941" y="883"/>
                </a:cubicBezTo>
                <a:cubicBezTo>
                  <a:pt x="2858" y="902"/>
                  <a:pt x="2761" y="876"/>
                  <a:pt x="2673" y="832"/>
                </a:cubicBezTo>
                <a:cubicBezTo>
                  <a:pt x="2585" y="788"/>
                  <a:pt x="2533" y="747"/>
                  <a:pt x="2470" y="731"/>
                </a:cubicBezTo>
                <a:cubicBezTo>
                  <a:pt x="2408" y="715"/>
                  <a:pt x="2383" y="722"/>
                  <a:pt x="2295" y="736"/>
                </a:cubicBezTo>
                <a:cubicBezTo>
                  <a:pt x="2207" y="750"/>
                  <a:pt x="2082" y="784"/>
                  <a:pt x="1941" y="816"/>
                </a:cubicBezTo>
                <a:cubicBezTo>
                  <a:pt x="1798" y="846"/>
                  <a:pt x="1654" y="888"/>
                  <a:pt x="1442" y="923"/>
                </a:cubicBezTo>
                <a:cubicBezTo>
                  <a:pt x="1231" y="957"/>
                  <a:pt x="852" y="1015"/>
                  <a:pt x="669" y="1023"/>
                </a:cubicBezTo>
                <a:cubicBezTo>
                  <a:pt x="488" y="1030"/>
                  <a:pt x="412" y="1107"/>
                  <a:pt x="349" y="962"/>
                </a:cubicBezTo>
                <a:cubicBezTo>
                  <a:pt x="295" y="845"/>
                  <a:pt x="95" y="416"/>
                  <a:pt x="49" y="31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2536" name="Freeform 8"/>
          <p:cNvSpPr>
            <a:spLocks/>
          </p:cNvSpPr>
          <p:nvPr/>
        </p:nvSpPr>
        <p:spPr bwMode="auto">
          <a:xfrm rot="933390">
            <a:off x="1835150" y="-2574925"/>
            <a:ext cx="3794125" cy="3276600"/>
          </a:xfrm>
          <a:custGeom>
            <a:avLst/>
            <a:gdLst>
              <a:gd name="T0" fmla="*/ 45909100 w 2019"/>
              <a:gd name="T1" fmla="*/ 303661495 h 2119"/>
              <a:gd name="T2" fmla="*/ 52971172 w 2019"/>
              <a:gd name="T3" fmla="*/ 219974440 h 2119"/>
              <a:gd name="T4" fmla="*/ 370800081 w 2019"/>
              <a:gd name="T5" fmla="*/ 564283403 h 2119"/>
              <a:gd name="T6" fmla="*/ 1327817843 w 2019"/>
              <a:gd name="T7" fmla="*/ 1358105084 h 2119"/>
              <a:gd name="T8" fmla="*/ 2111796069 w 2019"/>
              <a:gd name="T9" fmla="*/ 1869785064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692160025 w 2019"/>
              <a:gd name="T45" fmla="*/ 2147483647 h 2119"/>
              <a:gd name="T46" fmla="*/ 42378065 w 2019"/>
              <a:gd name="T47" fmla="*/ 2053894728 h 2119"/>
              <a:gd name="T48" fmla="*/ 45909100 w 2019"/>
              <a:gd name="T49" fmla="*/ 303661495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2537" name="Freeform 9"/>
          <p:cNvSpPr>
            <a:spLocks/>
          </p:cNvSpPr>
          <p:nvPr/>
        </p:nvSpPr>
        <p:spPr bwMode="auto">
          <a:xfrm rot="933390">
            <a:off x="852488" y="-1041400"/>
            <a:ext cx="4491037" cy="3503613"/>
          </a:xfrm>
          <a:custGeom>
            <a:avLst/>
            <a:gdLst>
              <a:gd name="T0" fmla="*/ 64322594 w 2019"/>
              <a:gd name="T1" fmla="*/ 347194986 h 2119"/>
              <a:gd name="T2" fmla="*/ 74218891 w 2019"/>
              <a:gd name="T3" fmla="*/ 251511133 h 2119"/>
              <a:gd name="T4" fmla="*/ 519530011 w 2019"/>
              <a:gd name="T5" fmla="*/ 645182315 h 2119"/>
              <a:gd name="T6" fmla="*/ 1860408185 w 2019"/>
              <a:gd name="T7" fmla="*/ 1552811533 h 2119"/>
              <a:gd name="T8" fmla="*/ 2147483647 w 2019"/>
              <a:gd name="T9" fmla="*/ 2137848767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969788168 w 2019"/>
              <a:gd name="T45" fmla="*/ 2147483647 h 2119"/>
              <a:gd name="T46" fmla="*/ 59375558 w 2019"/>
              <a:gd name="T47" fmla="*/ 2147483647 h 2119"/>
              <a:gd name="T48" fmla="*/ 64322594 w 2019"/>
              <a:gd name="T49" fmla="*/ 347194986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2538" name="Freeform 10"/>
          <p:cNvSpPr>
            <a:spLocks/>
          </p:cNvSpPr>
          <p:nvPr/>
        </p:nvSpPr>
        <p:spPr bwMode="auto">
          <a:xfrm rot="-716707">
            <a:off x="0" y="-576263"/>
            <a:ext cx="2284413" cy="3024188"/>
          </a:xfrm>
          <a:custGeom>
            <a:avLst/>
            <a:gdLst>
              <a:gd name="T0" fmla="*/ 16642611 w 2019"/>
              <a:gd name="T1" fmla="*/ 258677253 h 2119"/>
              <a:gd name="T2" fmla="*/ 19203099 w 2019"/>
              <a:gd name="T3" fmla="*/ 187388336 h 2119"/>
              <a:gd name="T4" fmla="*/ 134420563 w 2019"/>
              <a:gd name="T5" fmla="*/ 480693184 h 2119"/>
              <a:gd name="T6" fmla="*/ 481353766 w 2019"/>
              <a:gd name="T7" fmla="*/ 1156922458 h 2119"/>
              <a:gd name="T8" fmla="*/ 765557825 w 2019"/>
              <a:gd name="T9" fmla="*/ 1592803712 h 2119"/>
              <a:gd name="T10" fmla="*/ 1084326784 w 2019"/>
              <a:gd name="T11" fmla="*/ 2047018482 h 2119"/>
              <a:gd name="T12" fmla="*/ 1424858199 w 2019"/>
              <a:gd name="T13" fmla="*/ 2147483647 h 2119"/>
              <a:gd name="T14" fmla="*/ 1716743724 w 2019"/>
              <a:gd name="T15" fmla="*/ 2147483647 h 2119"/>
              <a:gd name="T16" fmla="*/ 1894690332 w 2019"/>
              <a:gd name="T17" fmla="*/ 2147483647 h 2119"/>
              <a:gd name="T18" fmla="*/ 2039352850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28966559 w 2019"/>
              <a:gd name="T33" fmla="*/ 2147483647 h 2119"/>
              <a:gd name="T34" fmla="*/ 1906211965 w 2019"/>
              <a:gd name="T35" fmla="*/ 2147483647 h 2119"/>
              <a:gd name="T36" fmla="*/ 1766671556 w 2019"/>
              <a:gd name="T37" fmla="*/ 2147483647 h 2119"/>
              <a:gd name="T38" fmla="*/ 1665535082 w 2019"/>
              <a:gd name="T39" fmla="*/ 2147483647 h 2119"/>
              <a:gd name="T40" fmla="*/ 1350607422 w 2019"/>
              <a:gd name="T41" fmla="*/ 2147483647 h 2119"/>
              <a:gd name="T42" fmla="*/ 910219212 w 2019"/>
              <a:gd name="T43" fmla="*/ 2147483647 h 2119"/>
              <a:gd name="T44" fmla="*/ 250918838 w 2019"/>
              <a:gd name="T45" fmla="*/ 2147483647 h 2119"/>
              <a:gd name="T46" fmla="*/ 15361801 w 2019"/>
              <a:gd name="T47" fmla="*/ 1749640471 h 2119"/>
              <a:gd name="T48" fmla="*/ 16642611 w 2019"/>
              <a:gd name="T49" fmla="*/ 258677253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2539" name="Text Box 11"/>
          <p:cNvSpPr txBox="1">
            <a:spLocks noChangeArrowheads="1"/>
          </p:cNvSpPr>
          <p:nvPr/>
        </p:nvSpPr>
        <p:spPr bwMode="auto">
          <a:xfrm>
            <a:off x="6910388" y="5402263"/>
            <a:ext cx="16129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1400">
                <a:solidFill>
                  <a:srgbClr val="000000"/>
                </a:solidFill>
                <a:latin typeface="Arial" panose="020B0604020202020204" pitchFamily="34" charset="0"/>
                <a:ea typeface="MS PGothic" panose="020B0600070205080204" pitchFamily="34" charset="-128"/>
              </a:rPr>
              <a:t>Activated receptor</a:t>
            </a:r>
          </a:p>
        </p:txBody>
      </p:sp>
      <p:sp>
        <p:nvSpPr>
          <p:cNvPr id="22540" name="Freeform 12"/>
          <p:cNvSpPr>
            <a:spLocks/>
          </p:cNvSpPr>
          <p:nvPr/>
        </p:nvSpPr>
        <p:spPr bwMode="auto">
          <a:xfrm rot="-2233413">
            <a:off x="-1122363" y="2770188"/>
            <a:ext cx="4537076" cy="3848100"/>
          </a:xfrm>
          <a:custGeom>
            <a:avLst/>
            <a:gdLst>
              <a:gd name="T0" fmla="*/ 65647153 w 2019"/>
              <a:gd name="T1" fmla="*/ 418827277 h 2119"/>
              <a:gd name="T2" fmla="*/ 75748270 w 2019"/>
              <a:gd name="T3" fmla="*/ 303402437 h 2119"/>
              <a:gd name="T4" fmla="*/ 530235645 w 2019"/>
              <a:gd name="T5" fmla="*/ 778293207 h 2119"/>
              <a:gd name="T6" fmla="*/ 1898747205 w 2019"/>
              <a:gd name="T7" fmla="*/ 1873178445 h 2119"/>
              <a:gd name="T8" fmla="*/ 2147483647 w 2019"/>
              <a:gd name="T9" fmla="*/ 2147483647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989772455 w 2019"/>
              <a:gd name="T45" fmla="*/ 2147483647 h 2119"/>
              <a:gd name="T46" fmla="*/ 60597717 w 2019"/>
              <a:gd name="T47" fmla="*/ 2147483647 h 2119"/>
              <a:gd name="T48" fmla="*/ 65647153 w 2019"/>
              <a:gd name="T49" fmla="*/ 418827277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gradFill rotWithShape="1">
            <a:gsLst>
              <a:gs pos="0">
                <a:srgbClr val="777777"/>
              </a:gs>
              <a:gs pos="50000">
                <a:srgbClr val="FFFFCC"/>
              </a:gs>
              <a:gs pos="100000">
                <a:srgbClr val="777777"/>
              </a:gs>
            </a:gsLst>
            <a:lin ang="5400000" scaled="1"/>
          </a:gradFill>
          <a:ln w="9525">
            <a:solidFill>
              <a:srgbClr val="777777"/>
            </a:solidFill>
            <a:round/>
            <a:headEnd/>
            <a:tailEnd/>
          </a:ln>
        </p:spPr>
        <p:txBody>
          <a:bodyPr/>
          <a:lstStyle/>
          <a:p>
            <a:endParaRPr lang="en-US"/>
          </a:p>
        </p:txBody>
      </p:sp>
      <p:sp>
        <p:nvSpPr>
          <p:cNvPr id="22541" name="Oval 13"/>
          <p:cNvSpPr>
            <a:spLocks noChangeArrowheads="1"/>
          </p:cNvSpPr>
          <p:nvPr/>
        </p:nvSpPr>
        <p:spPr bwMode="auto">
          <a:xfrm rot="-1516707">
            <a:off x="2982913" y="42259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2542" name="Oval 14"/>
          <p:cNvSpPr>
            <a:spLocks noChangeArrowheads="1"/>
          </p:cNvSpPr>
          <p:nvPr/>
        </p:nvSpPr>
        <p:spPr bwMode="auto">
          <a:xfrm rot="-1516707">
            <a:off x="3327400" y="41656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2543" name="Oval 15"/>
          <p:cNvSpPr>
            <a:spLocks noChangeArrowheads="1"/>
          </p:cNvSpPr>
          <p:nvPr/>
        </p:nvSpPr>
        <p:spPr bwMode="auto">
          <a:xfrm rot="-1516707">
            <a:off x="3052763" y="454818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2544" name="Oval 16"/>
          <p:cNvSpPr>
            <a:spLocks noChangeArrowheads="1"/>
          </p:cNvSpPr>
          <p:nvPr/>
        </p:nvSpPr>
        <p:spPr bwMode="auto">
          <a:xfrm rot="-1516707">
            <a:off x="3287713" y="44037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2545" name="Oval 17"/>
          <p:cNvSpPr>
            <a:spLocks noChangeArrowheads="1"/>
          </p:cNvSpPr>
          <p:nvPr/>
        </p:nvSpPr>
        <p:spPr bwMode="auto">
          <a:xfrm rot="-1516707">
            <a:off x="3375025" y="47339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2546" name="Oval 18"/>
          <p:cNvSpPr>
            <a:spLocks noChangeArrowheads="1"/>
          </p:cNvSpPr>
          <p:nvPr/>
        </p:nvSpPr>
        <p:spPr bwMode="auto">
          <a:xfrm rot="-1516707">
            <a:off x="3400425" y="51419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2547" name="Oval 19"/>
          <p:cNvSpPr>
            <a:spLocks noChangeArrowheads="1"/>
          </p:cNvSpPr>
          <p:nvPr/>
        </p:nvSpPr>
        <p:spPr bwMode="auto">
          <a:xfrm rot="-1516707">
            <a:off x="3049588" y="49704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2548" name="Text Box 20"/>
          <p:cNvSpPr txBox="1">
            <a:spLocks noChangeArrowheads="1"/>
          </p:cNvSpPr>
          <p:nvPr/>
        </p:nvSpPr>
        <p:spPr bwMode="auto">
          <a:xfrm rot="-605035">
            <a:off x="-512763" y="4886325"/>
            <a:ext cx="3622676"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2000" b="1">
                <a:solidFill>
                  <a:srgbClr val="000000"/>
                </a:solidFill>
                <a:latin typeface="Arial" panose="020B0604020202020204" pitchFamily="34" charset="0"/>
                <a:ea typeface="MS PGothic" panose="020B0600070205080204" pitchFamily="34" charset="-128"/>
              </a:rPr>
              <a:t>Nigrostriatal nerve terminals</a:t>
            </a:r>
          </a:p>
        </p:txBody>
      </p:sp>
      <p:sp>
        <p:nvSpPr>
          <p:cNvPr id="22549" name="Line 21"/>
          <p:cNvSpPr>
            <a:spLocks noChangeShapeType="1"/>
          </p:cNvSpPr>
          <p:nvPr/>
        </p:nvSpPr>
        <p:spPr bwMode="auto">
          <a:xfrm flipV="1">
            <a:off x="6805613" y="1128713"/>
            <a:ext cx="790575" cy="139700"/>
          </a:xfrm>
          <a:prstGeom prst="line">
            <a:avLst/>
          </a:prstGeom>
          <a:noFill/>
          <a:ln w="28575">
            <a:solidFill>
              <a:schemeClr val="bg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2550" name="Text Box 22"/>
          <p:cNvSpPr txBox="1">
            <a:spLocks noChangeArrowheads="1"/>
          </p:cNvSpPr>
          <p:nvPr/>
        </p:nvSpPr>
        <p:spPr bwMode="auto">
          <a:xfrm>
            <a:off x="7677150" y="676275"/>
            <a:ext cx="1570038"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b="1">
                <a:solidFill>
                  <a:srgbClr val="000000"/>
                </a:solidFill>
                <a:latin typeface="Arial" panose="020B0604020202020204" pitchFamily="34" charset="0"/>
                <a:ea typeface="MS PGothic" panose="020B0600070205080204" pitchFamily="34" charset="-128"/>
              </a:rPr>
              <a:t>Striatal dopamine receptors</a:t>
            </a:r>
          </a:p>
        </p:txBody>
      </p:sp>
      <p:sp>
        <p:nvSpPr>
          <p:cNvPr id="22551" name="Text Box 23"/>
          <p:cNvSpPr txBox="1">
            <a:spLocks noChangeArrowheads="1"/>
          </p:cNvSpPr>
          <p:nvPr/>
        </p:nvSpPr>
        <p:spPr bwMode="auto">
          <a:xfrm>
            <a:off x="6737350" y="4454525"/>
            <a:ext cx="21161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2000" b="1">
                <a:solidFill>
                  <a:srgbClr val="000000"/>
                </a:solidFill>
                <a:latin typeface="Arial" panose="020B0604020202020204" pitchFamily="34" charset="0"/>
                <a:ea typeface="MS PGothic" panose="020B0600070205080204" pitchFamily="34" charset="-128"/>
              </a:rPr>
              <a:t>Striatal neurone</a:t>
            </a:r>
          </a:p>
        </p:txBody>
      </p:sp>
      <p:sp>
        <p:nvSpPr>
          <p:cNvPr id="22552" name="Text Box 24"/>
          <p:cNvSpPr txBox="1">
            <a:spLocks noChangeArrowheads="1"/>
          </p:cNvSpPr>
          <p:nvPr/>
        </p:nvSpPr>
        <p:spPr bwMode="auto">
          <a:xfrm>
            <a:off x="3689350" y="2413000"/>
            <a:ext cx="1289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b="1">
                <a:solidFill>
                  <a:schemeClr val="bg1"/>
                </a:solidFill>
                <a:latin typeface="Arial" panose="020B0604020202020204" pitchFamily="34" charset="0"/>
                <a:ea typeface="MS PGothic" panose="020B0600070205080204" pitchFamily="34" charset="-128"/>
              </a:rPr>
              <a:t>Dopamine</a:t>
            </a:r>
          </a:p>
        </p:txBody>
      </p:sp>
      <p:sp>
        <p:nvSpPr>
          <p:cNvPr id="22553" name="Text Box 25"/>
          <p:cNvSpPr txBox="1">
            <a:spLocks noChangeArrowheads="1"/>
          </p:cNvSpPr>
          <p:nvPr/>
        </p:nvSpPr>
        <p:spPr bwMode="auto">
          <a:xfrm>
            <a:off x="6910388" y="6383338"/>
            <a:ext cx="2794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1400">
                <a:solidFill>
                  <a:srgbClr val="000000"/>
                </a:solidFill>
                <a:latin typeface="Arial" panose="020B0604020202020204" pitchFamily="34" charset="0"/>
                <a:ea typeface="MS PGothic" panose="020B0600070205080204" pitchFamily="34" charset="-128"/>
              </a:rPr>
              <a:t>Normal neuronal function</a:t>
            </a:r>
          </a:p>
        </p:txBody>
      </p:sp>
      <p:pic>
        <p:nvPicPr>
          <p:cNvPr id="22554" name="Picture 26" descr="STALEVO_FIGA_GREEN-ARROWS#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945796">
            <a:off x="6480175" y="6399213"/>
            <a:ext cx="503238"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55" name="Rectangle 27"/>
          <p:cNvSpPr>
            <a:spLocks noChangeArrowheads="1"/>
          </p:cNvSpPr>
          <p:nvPr/>
        </p:nvSpPr>
        <p:spPr bwMode="auto">
          <a:xfrm>
            <a:off x="6411913" y="5229225"/>
            <a:ext cx="2732087" cy="1628775"/>
          </a:xfrm>
          <a:prstGeom prst="rect">
            <a:avLst/>
          </a:prstGeom>
          <a:noFill/>
          <a:ln w="2857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2556" name="Oval 28"/>
          <p:cNvSpPr>
            <a:spLocks noChangeArrowheads="1"/>
          </p:cNvSpPr>
          <p:nvPr/>
        </p:nvSpPr>
        <p:spPr bwMode="auto">
          <a:xfrm rot="-336241">
            <a:off x="6546850" y="5286375"/>
            <a:ext cx="157163" cy="157163"/>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pic>
        <p:nvPicPr>
          <p:cNvPr id="22557" name="Picture 29" descr="STALEVO_TRAFFIC_NO-LIGHT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309659">
            <a:off x="6410325" y="5313363"/>
            <a:ext cx="4572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58" name="Oval 30"/>
          <p:cNvSpPr>
            <a:spLocks noChangeArrowheads="1"/>
          </p:cNvSpPr>
          <p:nvPr/>
        </p:nvSpPr>
        <p:spPr bwMode="auto">
          <a:xfrm rot="-336241">
            <a:off x="6554788" y="5592763"/>
            <a:ext cx="157162" cy="157162"/>
          </a:xfrm>
          <a:prstGeom prst="ellipse">
            <a:avLst/>
          </a:prstGeom>
          <a:gradFill rotWithShape="1">
            <a:gsLst>
              <a:gs pos="0">
                <a:srgbClr val="CCFFCC"/>
              </a:gs>
              <a:gs pos="100000">
                <a:srgbClr val="339933"/>
              </a:gs>
            </a:gsLst>
            <a:path path="shape">
              <a:fillToRect l="50000" t="50000" r="50000" b="50000"/>
            </a:path>
          </a:gra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pic>
        <p:nvPicPr>
          <p:cNvPr id="22559" name="Picture 31" descr="STALEVO_TRAFFIC_NO-LIGHT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309659">
            <a:off x="6410325" y="5859463"/>
            <a:ext cx="4572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60" name="Oval 32"/>
          <p:cNvSpPr>
            <a:spLocks noChangeArrowheads="1"/>
          </p:cNvSpPr>
          <p:nvPr/>
        </p:nvSpPr>
        <p:spPr bwMode="auto">
          <a:xfrm rot="-1378028">
            <a:off x="6554788" y="5973763"/>
            <a:ext cx="157162" cy="157162"/>
          </a:xfrm>
          <a:prstGeom prst="ellipse">
            <a:avLst/>
          </a:prstGeom>
          <a:gradFill rotWithShape="1">
            <a:gsLst>
              <a:gs pos="0">
                <a:srgbClr val="FF0000"/>
              </a:gs>
              <a:gs pos="100000">
                <a:srgbClr val="760000"/>
              </a:gs>
            </a:gsLst>
            <a:path path="shape">
              <a:fillToRect l="50000" t="50000" r="50000" b="50000"/>
            </a:path>
          </a:gradFill>
          <a:ln w="3175" algn="ctr">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2561" name="Freeform 33"/>
          <p:cNvSpPr>
            <a:spLocks/>
          </p:cNvSpPr>
          <p:nvPr/>
        </p:nvSpPr>
        <p:spPr bwMode="auto">
          <a:xfrm>
            <a:off x="4330700" y="-155575"/>
            <a:ext cx="4210050" cy="7059613"/>
          </a:xfrm>
          <a:custGeom>
            <a:avLst/>
            <a:gdLst>
              <a:gd name="T0" fmla="*/ 87119783 w 2429"/>
              <a:gd name="T1" fmla="*/ 2147483647 h 4215"/>
              <a:gd name="T2" fmla="*/ 489674399 w 2429"/>
              <a:gd name="T3" fmla="*/ 2147483647 h 4215"/>
              <a:gd name="T4" fmla="*/ 2147483647 w 2429"/>
              <a:gd name="T5" fmla="*/ 1831807948 h 4215"/>
              <a:gd name="T6" fmla="*/ 2147483647 w 2429"/>
              <a:gd name="T7" fmla="*/ 0 h 4215"/>
              <a:gd name="T8" fmla="*/ 0 60000 65536"/>
              <a:gd name="T9" fmla="*/ 0 60000 65536"/>
              <a:gd name="T10" fmla="*/ 0 60000 65536"/>
              <a:gd name="T11" fmla="*/ 0 60000 65536"/>
              <a:gd name="T12" fmla="*/ 0 w 2429"/>
              <a:gd name="T13" fmla="*/ 0 h 4215"/>
              <a:gd name="T14" fmla="*/ 2429 w 2429"/>
              <a:gd name="T15" fmla="*/ 4215 h 4215"/>
            </a:gdLst>
            <a:ahLst/>
            <a:cxnLst>
              <a:cxn ang="T8">
                <a:pos x="T0" y="T1"/>
              </a:cxn>
              <a:cxn ang="T9">
                <a:pos x="T2" y="T3"/>
              </a:cxn>
              <a:cxn ang="T10">
                <a:pos x="T4" y="T5"/>
              </a:cxn>
              <a:cxn ang="T11">
                <a:pos x="T6" y="T7"/>
              </a:cxn>
            </a:cxnLst>
            <a:rect l="T12" t="T13" r="T14" b="T15"/>
            <a:pathLst>
              <a:path w="2429" h="4215">
                <a:moveTo>
                  <a:pt x="29" y="4215"/>
                </a:moveTo>
                <a:cubicBezTo>
                  <a:pt x="0" y="3216"/>
                  <a:pt x="37" y="2940"/>
                  <a:pt x="163" y="2468"/>
                </a:cubicBezTo>
                <a:cubicBezTo>
                  <a:pt x="289" y="1996"/>
                  <a:pt x="759" y="1176"/>
                  <a:pt x="1286" y="653"/>
                </a:cubicBezTo>
                <a:cubicBezTo>
                  <a:pt x="1813" y="130"/>
                  <a:pt x="2058" y="129"/>
                  <a:pt x="2429" y="0"/>
                </a:cubicBezTo>
              </a:path>
            </a:pathLst>
          </a:custGeom>
          <a:noFill/>
          <a:ln w="76200">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pic>
        <p:nvPicPr>
          <p:cNvPr id="22562" name="Picture 34" descr="STALEVO_TRAFFIC_NO-LIGHT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718347">
            <a:off x="6392863" y="495300"/>
            <a:ext cx="631825"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63" name="Picture 35" descr="STALEVO_TRAFFIC_NO-LIGHT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222306">
            <a:off x="6022975" y="923925"/>
            <a:ext cx="631825"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64" name="Picture 36" descr="STALEVO_TRAFFIC_NO-LIGHT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686288">
            <a:off x="6397625" y="501650"/>
            <a:ext cx="631825"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65" name="Oval 37"/>
          <p:cNvSpPr>
            <a:spLocks noChangeArrowheads="1"/>
          </p:cNvSpPr>
          <p:nvPr/>
        </p:nvSpPr>
        <p:spPr bwMode="auto">
          <a:xfrm rot="1940653">
            <a:off x="6567488" y="665163"/>
            <a:ext cx="209550" cy="211137"/>
          </a:xfrm>
          <a:prstGeom prst="ellipse">
            <a:avLst/>
          </a:prstGeom>
          <a:gradFill rotWithShape="1">
            <a:gsLst>
              <a:gs pos="0">
                <a:srgbClr val="FF0000"/>
              </a:gs>
              <a:gs pos="100000">
                <a:srgbClr val="760000"/>
              </a:gs>
            </a:gsLst>
            <a:path path="shape">
              <a:fillToRect l="50000" t="50000" r="50000" b="50000"/>
            </a:path>
          </a:gradFill>
          <a:ln w="3175" algn="ctr">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pic>
        <p:nvPicPr>
          <p:cNvPr id="22566" name="Picture 38" descr="STALEVO_TRAFFIC_NO-LIGHT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222306">
            <a:off x="6022975" y="923925"/>
            <a:ext cx="631825"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67" name="Oval 39"/>
          <p:cNvSpPr>
            <a:spLocks noChangeArrowheads="1"/>
          </p:cNvSpPr>
          <p:nvPr/>
        </p:nvSpPr>
        <p:spPr bwMode="auto">
          <a:xfrm rot="1940653">
            <a:off x="6167438" y="1127125"/>
            <a:ext cx="211137" cy="211138"/>
          </a:xfrm>
          <a:prstGeom prst="ellipse">
            <a:avLst/>
          </a:prstGeom>
          <a:gradFill rotWithShape="1">
            <a:gsLst>
              <a:gs pos="0">
                <a:srgbClr val="FF0000"/>
              </a:gs>
              <a:gs pos="100000">
                <a:srgbClr val="760000"/>
              </a:gs>
            </a:gsLst>
            <a:path path="shape">
              <a:fillToRect l="50000" t="50000" r="50000" b="50000"/>
            </a:path>
          </a:gradFill>
          <a:ln w="3175" algn="ctr">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pic>
        <p:nvPicPr>
          <p:cNvPr id="22568" name="Picture 40" descr="STALEVO_TRAFFIC_NO-LIGHT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254989">
            <a:off x="4975225" y="2513013"/>
            <a:ext cx="688975" cy="63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69" name="Picture 41" descr="STALEVO_TRAFFIC_NO-LIGHT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328386">
            <a:off x="5180013" y="1851025"/>
            <a:ext cx="6540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70" name="Picture 42" descr="STALEVO_TRAFFIC_NO-LIGHT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364979">
            <a:off x="5183188" y="1839913"/>
            <a:ext cx="65246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71" name="Oval 43"/>
          <p:cNvSpPr>
            <a:spLocks noChangeArrowheads="1"/>
          </p:cNvSpPr>
          <p:nvPr/>
        </p:nvSpPr>
        <p:spPr bwMode="auto">
          <a:xfrm rot="1797980">
            <a:off x="5329238" y="2051050"/>
            <a:ext cx="219075" cy="217488"/>
          </a:xfrm>
          <a:prstGeom prst="ellipse">
            <a:avLst/>
          </a:prstGeom>
          <a:gradFill rotWithShape="1">
            <a:gsLst>
              <a:gs pos="0">
                <a:srgbClr val="FF0000"/>
              </a:gs>
              <a:gs pos="100000">
                <a:srgbClr val="760000"/>
              </a:gs>
            </a:gsLst>
            <a:path path="shape">
              <a:fillToRect l="50000" t="50000" r="50000" b="50000"/>
            </a:path>
          </a:gra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pic>
        <p:nvPicPr>
          <p:cNvPr id="22572" name="Picture 44" descr="STALEVO_TRAFFIC_NO-LIGHT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2302667">
            <a:off x="4973638" y="2501900"/>
            <a:ext cx="708025" cy="65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73" name="Oval 45"/>
          <p:cNvSpPr>
            <a:spLocks noChangeArrowheads="1"/>
          </p:cNvSpPr>
          <p:nvPr/>
        </p:nvSpPr>
        <p:spPr bwMode="auto">
          <a:xfrm rot="65626">
            <a:off x="5140325" y="2720975"/>
            <a:ext cx="217488" cy="217488"/>
          </a:xfrm>
          <a:prstGeom prst="ellipse">
            <a:avLst/>
          </a:prstGeom>
          <a:gradFill rotWithShape="1">
            <a:gsLst>
              <a:gs pos="0">
                <a:srgbClr val="FF0000"/>
              </a:gs>
              <a:gs pos="100000">
                <a:srgbClr val="760000"/>
              </a:gs>
            </a:gsLst>
            <a:path path="shape">
              <a:fillToRect l="50000" t="50000" r="50000" b="50000"/>
            </a:path>
          </a:gra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pic>
        <p:nvPicPr>
          <p:cNvPr id="22574" name="Picture 46" descr="STALEVO_FIGA_GREEN-ARROWS#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2185">
            <a:off x="4918075" y="4159250"/>
            <a:ext cx="503238"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75" name="Picture 47" descr="STALEVO_FIGA_GREEN-ARROWS#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1973780">
            <a:off x="5029200" y="3698875"/>
            <a:ext cx="596900" cy="38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76" name="Picture 48" descr="STALEVO_TRAFFIC_NO-LIGHTS"/>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1876196">
            <a:off x="4494213" y="3490913"/>
            <a:ext cx="57467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577" name="Group 49"/>
          <p:cNvGrpSpPr>
            <a:grpSpLocks/>
          </p:cNvGrpSpPr>
          <p:nvPr/>
        </p:nvGrpSpPr>
        <p:grpSpPr bwMode="auto">
          <a:xfrm>
            <a:off x="3997325" y="5226050"/>
            <a:ext cx="742950" cy="1277938"/>
            <a:chOff x="3214" y="3234"/>
            <a:chExt cx="322" cy="554"/>
          </a:xfrm>
        </p:grpSpPr>
        <p:pic>
          <p:nvPicPr>
            <p:cNvPr id="22624" name="Picture 50" descr="STALEVO_TRAFFIC_NO-LIGHT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945796">
              <a:off x="3217" y="3493"/>
              <a:ext cx="318" cy="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625" name="Picture 51" descr="STALEVO_TRAFFIC_NO-LIGHTS"/>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1876196">
              <a:off x="3243" y="3249"/>
              <a:ext cx="280" cy="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626" name="Picture 52" descr="STALEVO_TRAFFIC_NO-LIGHT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25081">
              <a:off x="3229" y="3234"/>
              <a:ext cx="297" cy="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627" name="Oval 53"/>
            <p:cNvSpPr>
              <a:spLocks noChangeArrowheads="1"/>
            </p:cNvSpPr>
            <p:nvPr/>
          </p:nvSpPr>
          <p:spPr bwMode="auto">
            <a:xfrm rot="1137879">
              <a:off x="3289" y="3335"/>
              <a:ext cx="99" cy="99"/>
            </a:xfrm>
            <a:prstGeom prst="ellipse">
              <a:avLst/>
            </a:prstGeom>
            <a:gradFill rotWithShape="1">
              <a:gsLst>
                <a:gs pos="0">
                  <a:srgbClr val="FF0000"/>
                </a:gs>
                <a:gs pos="100000">
                  <a:srgbClr val="760000"/>
                </a:gs>
              </a:gsLst>
              <a:path path="shape">
                <a:fillToRect l="50000" t="50000" r="50000" b="50000"/>
              </a:path>
            </a:gradFill>
            <a:ln w="3175" algn="ctr">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pic>
          <p:nvPicPr>
            <p:cNvPr id="22628" name="Picture 54" descr="STALEVO_TRAFFIC_NO-LIGHT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859013">
              <a:off x="3214" y="3491"/>
              <a:ext cx="322" cy="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629" name="Oval 55"/>
            <p:cNvSpPr>
              <a:spLocks noChangeArrowheads="1"/>
            </p:cNvSpPr>
            <p:nvPr/>
          </p:nvSpPr>
          <p:spPr bwMode="auto">
            <a:xfrm rot="-1378028">
              <a:off x="3292" y="3605"/>
              <a:ext cx="99" cy="99"/>
            </a:xfrm>
            <a:prstGeom prst="ellipse">
              <a:avLst/>
            </a:prstGeom>
            <a:gradFill rotWithShape="1">
              <a:gsLst>
                <a:gs pos="0">
                  <a:srgbClr val="FF0000"/>
                </a:gs>
                <a:gs pos="100000">
                  <a:srgbClr val="760000"/>
                </a:gs>
              </a:gsLst>
              <a:path path="shape">
                <a:fillToRect l="50000" t="50000" r="50000" b="50000"/>
              </a:path>
            </a:gradFill>
            <a:ln w="3175" algn="ctr">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sp>
        <p:nvSpPr>
          <p:cNvPr id="22578" name="Freeform 56"/>
          <p:cNvSpPr>
            <a:spLocks/>
          </p:cNvSpPr>
          <p:nvPr/>
        </p:nvSpPr>
        <p:spPr bwMode="auto">
          <a:xfrm rot="-716707">
            <a:off x="-1027113" y="269875"/>
            <a:ext cx="4537076" cy="3848100"/>
          </a:xfrm>
          <a:custGeom>
            <a:avLst/>
            <a:gdLst>
              <a:gd name="T0" fmla="*/ 65647153 w 2019"/>
              <a:gd name="T1" fmla="*/ 418827277 h 2119"/>
              <a:gd name="T2" fmla="*/ 75748270 w 2019"/>
              <a:gd name="T3" fmla="*/ 303402437 h 2119"/>
              <a:gd name="T4" fmla="*/ 530235645 w 2019"/>
              <a:gd name="T5" fmla="*/ 778293207 h 2119"/>
              <a:gd name="T6" fmla="*/ 1898747205 w 2019"/>
              <a:gd name="T7" fmla="*/ 1873178445 h 2119"/>
              <a:gd name="T8" fmla="*/ 2147483647 w 2019"/>
              <a:gd name="T9" fmla="*/ 2147483647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989772455 w 2019"/>
              <a:gd name="T45" fmla="*/ 2147483647 h 2119"/>
              <a:gd name="T46" fmla="*/ 60597717 w 2019"/>
              <a:gd name="T47" fmla="*/ 2147483647 h 2119"/>
              <a:gd name="T48" fmla="*/ 65647153 w 2019"/>
              <a:gd name="T49" fmla="*/ 418827277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gradFill rotWithShape="1">
            <a:gsLst>
              <a:gs pos="0">
                <a:srgbClr val="777777"/>
              </a:gs>
              <a:gs pos="50000">
                <a:srgbClr val="FFFFCC"/>
              </a:gs>
              <a:gs pos="100000">
                <a:srgbClr val="777777"/>
              </a:gs>
            </a:gsLst>
            <a:lin ang="5400000" scaled="1"/>
          </a:gradFill>
          <a:ln w="9525">
            <a:solidFill>
              <a:srgbClr val="777777"/>
            </a:solidFill>
            <a:round/>
            <a:headEnd/>
            <a:tailEnd/>
          </a:ln>
        </p:spPr>
        <p:txBody>
          <a:bodyPr/>
          <a:lstStyle/>
          <a:p>
            <a:endParaRPr lang="en-US"/>
          </a:p>
        </p:txBody>
      </p:sp>
      <p:sp>
        <p:nvSpPr>
          <p:cNvPr id="22579" name="Oval 57"/>
          <p:cNvSpPr>
            <a:spLocks noChangeArrowheads="1"/>
          </p:cNvSpPr>
          <p:nvPr/>
        </p:nvSpPr>
        <p:spPr bwMode="auto">
          <a:xfrm>
            <a:off x="3063875" y="258127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2580" name="Oval 58"/>
          <p:cNvSpPr>
            <a:spLocks noChangeArrowheads="1"/>
          </p:cNvSpPr>
          <p:nvPr/>
        </p:nvSpPr>
        <p:spPr bwMode="auto">
          <a:xfrm>
            <a:off x="3400425" y="26733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2581" name="Oval 59"/>
          <p:cNvSpPr>
            <a:spLocks noChangeArrowheads="1"/>
          </p:cNvSpPr>
          <p:nvPr/>
        </p:nvSpPr>
        <p:spPr bwMode="auto">
          <a:xfrm>
            <a:off x="2989263" y="29019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2582" name="Oval 60"/>
          <p:cNvSpPr>
            <a:spLocks noChangeArrowheads="1"/>
          </p:cNvSpPr>
          <p:nvPr/>
        </p:nvSpPr>
        <p:spPr bwMode="auto">
          <a:xfrm>
            <a:off x="3262313" y="287178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61" name="Oval 61"/>
          <p:cNvSpPr>
            <a:spLocks noChangeArrowheads="1"/>
          </p:cNvSpPr>
          <p:nvPr/>
        </p:nvSpPr>
        <p:spPr bwMode="auto">
          <a:xfrm>
            <a:off x="3597275" y="30400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2584" name="Oval 62"/>
          <p:cNvSpPr>
            <a:spLocks noChangeArrowheads="1"/>
          </p:cNvSpPr>
          <p:nvPr/>
        </p:nvSpPr>
        <p:spPr bwMode="auto">
          <a:xfrm>
            <a:off x="3201988" y="32067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63" name="Oval 63"/>
          <p:cNvSpPr>
            <a:spLocks noChangeArrowheads="1"/>
          </p:cNvSpPr>
          <p:nvPr/>
        </p:nvSpPr>
        <p:spPr bwMode="auto">
          <a:xfrm>
            <a:off x="3460750" y="340518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2586" name="Oval 64"/>
          <p:cNvSpPr>
            <a:spLocks noChangeArrowheads="1"/>
          </p:cNvSpPr>
          <p:nvPr/>
        </p:nvSpPr>
        <p:spPr bwMode="auto">
          <a:xfrm>
            <a:off x="3048000" y="35877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2587" name="Oval 65"/>
          <p:cNvSpPr>
            <a:spLocks noChangeArrowheads="1"/>
          </p:cNvSpPr>
          <p:nvPr/>
        </p:nvSpPr>
        <p:spPr bwMode="auto">
          <a:xfrm>
            <a:off x="2805113" y="32829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66" name="Oval 66"/>
          <p:cNvSpPr>
            <a:spLocks noChangeArrowheads="1"/>
          </p:cNvSpPr>
          <p:nvPr/>
        </p:nvSpPr>
        <p:spPr bwMode="auto">
          <a:xfrm>
            <a:off x="3579813" y="303688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67" name="Oval 67"/>
          <p:cNvSpPr>
            <a:spLocks noChangeArrowheads="1"/>
          </p:cNvSpPr>
          <p:nvPr/>
        </p:nvSpPr>
        <p:spPr bwMode="auto">
          <a:xfrm>
            <a:off x="3467100" y="340677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68" name="Oval 68"/>
          <p:cNvSpPr>
            <a:spLocks noChangeArrowheads="1"/>
          </p:cNvSpPr>
          <p:nvPr/>
        </p:nvSpPr>
        <p:spPr bwMode="auto">
          <a:xfrm>
            <a:off x="3586163" y="303847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69" name="Oval 69"/>
          <p:cNvSpPr>
            <a:spLocks noChangeArrowheads="1"/>
          </p:cNvSpPr>
          <p:nvPr/>
        </p:nvSpPr>
        <p:spPr bwMode="auto">
          <a:xfrm>
            <a:off x="3459163" y="34036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70" name="Oval 70"/>
          <p:cNvSpPr>
            <a:spLocks noChangeArrowheads="1"/>
          </p:cNvSpPr>
          <p:nvPr/>
        </p:nvSpPr>
        <p:spPr bwMode="auto">
          <a:xfrm>
            <a:off x="3587750" y="30353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71" name="Oval 71"/>
          <p:cNvSpPr>
            <a:spLocks noChangeArrowheads="1"/>
          </p:cNvSpPr>
          <p:nvPr/>
        </p:nvSpPr>
        <p:spPr bwMode="auto">
          <a:xfrm>
            <a:off x="3465513" y="34004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72" name="Oval 72"/>
          <p:cNvSpPr>
            <a:spLocks noChangeArrowheads="1"/>
          </p:cNvSpPr>
          <p:nvPr/>
        </p:nvSpPr>
        <p:spPr bwMode="auto">
          <a:xfrm>
            <a:off x="3570288" y="303688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73" name="Oval 73"/>
          <p:cNvSpPr>
            <a:spLocks noChangeArrowheads="1"/>
          </p:cNvSpPr>
          <p:nvPr/>
        </p:nvSpPr>
        <p:spPr bwMode="auto">
          <a:xfrm>
            <a:off x="3462338" y="340677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74" name="Oval 74"/>
          <p:cNvSpPr>
            <a:spLocks noChangeArrowheads="1"/>
          </p:cNvSpPr>
          <p:nvPr/>
        </p:nvSpPr>
        <p:spPr bwMode="auto">
          <a:xfrm>
            <a:off x="3576638" y="30480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75" name="Oval 75"/>
          <p:cNvSpPr>
            <a:spLocks noChangeArrowheads="1"/>
          </p:cNvSpPr>
          <p:nvPr/>
        </p:nvSpPr>
        <p:spPr bwMode="auto">
          <a:xfrm>
            <a:off x="3459163" y="34036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2598" name="Text Box 76"/>
          <p:cNvSpPr txBox="1">
            <a:spLocks noChangeArrowheads="1"/>
          </p:cNvSpPr>
          <p:nvPr/>
        </p:nvSpPr>
        <p:spPr bwMode="auto">
          <a:xfrm rot="911671">
            <a:off x="-598488" y="2414588"/>
            <a:ext cx="3622676"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2000" b="1">
                <a:solidFill>
                  <a:srgbClr val="000000"/>
                </a:solidFill>
                <a:latin typeface="Arial" panose="020B0604020202020204" pitchFamily="34" charset="0"/>
                <a:ea typeface="MS PGothic" panose="020B0600070205080204" pitchFamily="34" charset="-128"/>
              </a:rPr>
              <a:t>Nigrostriatal nerve terminals</a:t>
            </a:r>
          </a:p>
        </p:txBody>
      </p:sp>
      <p:sp>
        <p:nvSpPr>
          <p:cNvPr id="22599" name="Line 77"/>
          <p:cNvSpPr>
            <a:spLocks noChangeShapeType="1"/>
          </p:cNvSpPr>
          <p:nvPr/>
        </p:nvSpPr>
        <p:spPr bwMode="auto">
          <a:xfrm rot="955218" flipV="1">
            <a:off x="3511550" y="2713038"/>
            <a:ext cx="369888" cy="114300"/>
          </a:xfrm>
          <a:prstGeom prst="line">
            <a:avLst/>
          </a:prstGeom>
          <a:noFill/>
          <a:ln w="28575">
            <a:solidFill>
              <a:schemeClr val="bg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grpSp>
        <p:nvGrpSpPr>
          <p:cNvPr id="22600" name="Group 78"/>
          <p:cNvGrpSpPr>
            <a:grpSpLocks/>
          </p:cNvGrpSpPr>
          <p:nvPr/>
        </p:nvGrpSpPr>
        <p:grpSpPr bwMode="auto">
          <a:xfrm rot="-802775">
            <a:off x="4406900" y="3468688"/>
            <a:ext cx="669925" cy="658812"/>
            <a:chOff x="3998" y="594"/>
            <a:chExt cx="317" cy="312"/>
          </a:xfrm>
        </p:grpSpPr>
        <p:sp>
          <p:nvSpPr>
            <p:cNvPr id="22621" name="Oval 79"/>
            <p:cNvSpPr>
              <a:spLocks noChangeArrowheads="1"/>
            </p:cNvSpPr>
            <p:nvPr/>
          </p:nvSpPr>
          <p:spPr bwMode="auto">
            <a:xfrm>
              <a:off x="3998" y="626"/>
              <a:ext cx="96" cy="96"/>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pic>
          <p:nvPicPr>
            <p:cNvPr id="22622" name="Picture 80" descr="STALEVO_TRAFFIC_NO-LIGHT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222306">
              <a:off x="4027" y="594"/>
              <a:ext cx="288"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623" name="Oval 81"/>
            <p:cNvSpPr>
              <a:spLocks noChangeArrowheads="1"/>
            </p:cNvSpPr>
            <p:nvPr/>
          </p:nvSpPr>
          <p:spPr bwMode="auto">
            <a:xfrm rot="1940653">
              <a:off x="4183" y="738"/>
              <a:ext cx="96" cy="96"/>
            </a:xfrm>
            <a:prstGeom prst="ellipse">
              <a:avLst/>
            </a:prstGeom>
            <a:gradFill rotWithShape="1">
              <a:gsLst>
                <a:gs pos="0">
                  <a:srgbClr val="CCFFCC"/>
                </a:gs>
                <a:gs pos="100000">
                  <a:srgbClr val="339933"/>
                </a:gs>
              </a:gsLst>
              <a:path path="shape">
                <a:fillToRect l="50000" t="50000" r="50000" b="50000"/>
              </a:path>
            </a:gra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sp>
        <p:nvSpPr>
          <p:cNvPr id="358482" name="Oval 82"/>
          <p:cNvSpPr>
            <a:spLocks noChangeArrowheads="1"/>
          </p:cNvSpPr>
          <p:nvPr/>
        </p:nvSpPr>
        <p:spPr bwMode="auto">
          <a:xfrm>
            <a:off x="3932238" y="47069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83" name="Oval 83"/>
          <p:cNvSpPr>
            <a:spLocks noChangeArrowheads="1"/>
          </p:cNvSpPr>
          <p:nvPr/>
        </p:nvSpPr>
        <p:spPr bwMode="auto">
          <a:xfrm>
            <a:off x="3533775" y="42084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84" name="Oval 84"/>
          <p:cNvSpPr>
            <a:spLocks noChangeArrowheads="1"/>
          </p:cNvSpPr>
          <p:nvPr/>
        </p:nvSpPr>
        <p:spPr bwMode="auto">
          <a:xfrm>
            <a:off x="3397250" y="457358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85" name="Oval 85"/>
          <p:cNvSpPr>
            <a:spLocks noChangeArrowheads="1"/>
          </p:cNvSpPr>
          <p:nvPr/>
        </p:nvSpPr>
        <p:spPr bwMode="auto">
          <a:xfrm>
            <a:off x="3516313" y="420528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86" name="Oval 86"/>
          <p:cNvSpPr>
            <a:spLocks noChangeArrowheads="1"/>
          </p:cNvSpPr>
          <p:nvPr/>
        </p:nvSpPr>
        <p:spPr bwMode="auto">
          <a:xfrm>
            <a:off x="3403600" y="457517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87" name="Oval 87"/>
          <p:cNvSpPr>
            <a:spLocks noChangeArrowheads="1"/>
          </p:cNvSpPr>
          <p:nvPr/>
        </p:nvSpPr>
        <p:spPr bwMode="auto">
          <a:xfrm>
            <a:off x="3522663" y="420687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88" name="Oval 88"/>
          <p:cNvSpPr>
            <a:spLocks noChangeArrowheads="1"/>
          </p:cNvSpPr>
          <p:nvPr/>
        </p:nvSpPr>
        <p:spPr bwMode="auto">
          <a:xfrm>
            <a:off x="3395663" y="45720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89" name="Oval 89"/>
          <p:cNvSpPr>
            <a:spLocks noChangeArrowheads="1"/>
          </p:cNvSpPr>
          <p:nvPr/>
        </p:nvSpPr>
        <p:spPr bwMode="auto">
          <a:xfrm>
            <a:off x="3524250" y="42037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90" name="Oval 90"/>
          <p:cNvSpPr>
            <a:spLocks noChangeArrowheads="1"/>
          </p:cNvSpPr>
          <p:nvPr/>
        </p:nvSpPr>
        <p:spPr bwMode="auto">
          <a:xfrm>
            <a:off x="3402013" y="45688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91" name="Oval 91"/>
          <p:cNvSpPr>
            <a:spLocks noChangeArrowheads="1"/>
          </p:cNvSpPr>
          <p:nvPr/>
        </p:nvSpPr>
        <p:spPr bwMode="auto">
          <a:xfrm>
            <a:off x="3506788" y="420528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92" name="Oval 92"/>
          <p:cNvSpPr>
            <a:spLocks noChangeArrowheads="1"/>
          </p:cNvSpPr>
          <p:nvPr/>
        </p:nvSpPr>
        <p:spPr bwMode="auto">
          <a:xfrm>
            <a:off x="3398838" y="457517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93" name="Oval 93"/>
          <p:cNvSpPr>
            <a:spLocks noChangeArrowheads="1"/>
          </p:cNvSpPr>
          <p:nvPr/>
        </p:nvSpPr>
        <p:spPr bwMode="auto">
          <a:xfrm>
            <a:off x="3513138" y="42164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94" name="Oval 94"/>
          <p:cNvSpPr>
            <a:spLocks noChangeArrowheads="1"/>
          </p:cNvSpPr>
          <p:nvPr/>
        </p:nvSpPr>
        <p:spPr bwMode="auto">
          <a:xfrm>
            <a:off x="3395663" y="45720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58495" name="Oval 95"/>
          <p:cNvSpPr>
            <a:spLocks noChangeArrowheads="1"/>
          </p:cNvSpPr>
          <p:nvPr/>
        </p:nvSpPr>
        <p:spPr bwMode="auto">
          <a:xfrm>
            <a:off x="3792538" y="43164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nvGrpSpPr>
          <p:cNvPr id="22615" name="Group 96"/>
          <p:cNvGrpSpPr>
            <a:grpSpLocks/>
          </p:cNvGrpSpPr>
          <p:nvPr/>
        </p:nvGrpSpPr>
        <p:grpSpPr bwMode="auto">
          <a:xfrm rot="599850">
            <a:off x="4367213" y="4019550"/>
            <a:ext cx="641350" cy="638175"/>
            <a:chOff x="2540" y="3579"/>
            <a:chExt cx="404" cy="402"/>
          </a:xfrm>
        </p:grpSpPr>
        <p:pic>
          <p:nvPicPr>
            <p:cNvPr id="22616" name="Picture 97" descr="STALEVO_TRAFFIC_NO-LIGHT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945796">
              <a:off x="2554" y="3584"/>
              <a:ext cx="39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617" name="Group 98"/>
            <p:cNvGrpSpPr>
              <a:grpSpLocks/>
            </p:cNvGrpSpPr>
            <p:nvPr/>
          </p:nvGrpSpPr>
          <p:grpSpPr bwMode="auto">
            <a:xfrm rot="-3318681">
              <a:off x="2537" y="3582"/>
              <a:ext cx="402" cy="395"/>
              <a:chOff x="3998" y="594"/>
              <a:chExt cx="317" cy="312"/>
            </a:xfrm>
          </p:grpSpPr>
          <p:sp>
            <p:nvSpPr>
              <p:cNvPr id="22618" name="Oval 99"/>
              <p:cNvSpPr>
                <a:spLocks noChangeArrowheads="1"/>
              </p:cNvSpPr>
              <p:nvPr/>
            </p:nvSpPr>
            <p:spPr bwMode="auto">
              <a:xfrm>
                <a:off x="3998" y="626"/>
                <a:ext cx="96" cy="96"/>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pic>
            <p:nvPicPr>
              <p:cNvPr id="22619" name="Picture 100" descr="STALEVO_TRAFFIC_NO-LIGHTS"/>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rot="-1222306">
                <a:off x="4027" y="594"/>
                <a:ext cx="288"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620" name="Oval 101"/>
              <p:cNvSpPr>
                <a:spLocks noChangeArrowheads="1"/>
              </p:cNvSpPr>
              <p:nvPr/>
            </p:nvSpPr>
            <p:spPr bwMode="auto">
              <a:xfrm rot="1940653">
                <a:off x="4183" y="738"/>
                <a:ext cx="96" cy="96"/>
              </a:xfrm>
              <a:prstGeom prst="ellipse">
                <a:avLst/>
              </a:prstGeom>
              <a:gradFill rotWithShape="1">
                <a:gsLst>
                  <a:gs pos="0">
                    <a:srgbClr val="CCFFCC"/>
                  </a:gs>
                  <a:gs pos="100000">
                    <a:srgbClr val="339933"/>
                  </a:gs>
                </a:gsLst>
                <a:path path="shape">
                  <a:fillToRect l="50000" t="50000" r="50000" b="50000"/>
                </a:path>
              </a:gra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0" presetClass="path" presetSubtype="0" accel="50000" decel="50000" fill="hold" grpId="0" nodeType="withEffect">
                                  <p:stCondLst>
                                    <p:cond delay="0"/>
                                  </p:stCondLst>
                                  <p:childTnLst>
                                    <p:animMotion origin="layout" path="M 7.5E-6 -5.55556E-6 L 0.08542 0.08055 " pathEditMode="relative" ptsTypes="AA">
                                      <p:cBhvr>
                                        <p:cTn id="6" dur="2000" fill="hold"/>
                                        <p:tgtEl>
                                          <p:spTgt spid="358402"/>
                                        </p:tgtEl>
                                        <p:attrNameLst>
                                          <p:attrName>ppt_x</p:attrName>
                                          <p:attrName>ppt_y</p:attrName>
                                        </p:attrNameLst>
                                      </p:cBhvr>
                                    </p:animMotion>
                                  </p:childTnLst>
                                </p:cTn>
                              </p:par>
                              <p:par>
                                <p:cTn id="7" presetID="0" presetClass="path" presetSubtype="0" accel="50000" decel="50000" fill="hold" grpId="0" nodeType="withEffect">
                                  <p:stCondLst>
                                    <p:cond delay="0"/>
                                  </p:stCondLst>
                                  <p:childTnLst>
                                    <p:animMotion origin="layout" path="M 7.5E-6 -1.11111E-6 L 0.07396 0.02084 " pathEditMode="relative" ptsTypes="AA">
                                      <p:cBhvr>
                                        <p:cTn id="8" dur="2000" fill="hold"/>
                                        <p:tgtEl>
                                          <p:spTgt spid="358403"/>
                                        </p:tgtEl>
                                        <p:attrNameLst>
                                          <p:attrName>ppt_x</p:attrName>
                                          <p:attrName>ppt_y</p:attrName>
                                        </p:attrNameLst>
                                      </p:cBhvr>
                                    </p:animMotion>
                                  </p:childTnLst>
                                </p:cTn>
                              </p:par>
                              <p:par>
                                <p:cTn id="9" presetID="0" presetClass="path" presetSubtype="0" accel="50000" decel="50000" fill="hold" grpId="0" nodeType="withEffect">
                                  <p:stCondLst>
                                    <p:cond delay="0"/>
                                  </p:stCondLst>
                                  <p:childTnLst>
                                    <p:animMotion origin="layout" path="M 3.88889E-6 1.85185E-6 L 0.12066 0.09421 " pathEditMode="relative" rAng="0" ptsTypes="AA">
                                      <p:cBhvr>
                                        <p:cTn id="10" dur="2000" fill="hold"/>
                                        <p:tgtEl>
                                          <p:spTgt spid="358461"/>
                                        </p:tgtEl>
                                        <p:attrNameLst>
                                          <p:attrName>ppt_x</p:attrName>
                                          <p:attrName>ppt_y</p:attrName>
                                        </p:attrNameLst>
                                      </p:cBhvr>
                                      <p:rCtr x="6024" y="4699"/>
                                    </p:animMotion>
                                  </p:childTnLst>
                                </p:cTn>
                              </p:par>
                              <p:par>
                                <p:cTn id="11" presetID="0" presetClass="path" presetSubtype="0" accel="50000" decel="50000" fill="hold" grpId="0" nodeType="withEffect">
                                  <p:stCondLst>
                                    <p:cond delay="0"/>
                                  </p:stCondLst>
                                  <p:childTnLst>
                                    <p:animMotion origin="layout" path="M 4.44444E-6 1.11111E-6 L 0.14513 0.04005 " pathEditMode="relative" rAng="0" ptsTypes="AA">
                                      <p:cBhvr>
                                        <p:cTn id="12" dur="2000" fill="hold"/>
                                        <p:tgtEl>
                                          <p:spTgt spid="358463"/>
                                        </p:tgtEl>
                                        <p:attrNameLst>
                                          <p:attrName>ppt_x</p:attrName>
                                          <p:attrName>ppt_y</p:attrName>
                                        </p:attrNameLst>
                                      </p:cBhvr>
                                      <p:rCtr x="7257" y="1991"/>
                                    </p:animMotion>
                                  </p:childTnLst>
                                </p:cTn>
                              </p:par>
                              <p:par>
                                <p:cTn id="13" presetID="0" presetClass="path" presetSubtype="0" accel="50000" decel="50000" fill="hold" grpId="0" nodeType="withEffect">
                                  <p:stCondLst>
                                    <p:cond delay="500"/>
                                  </p:stCondLst>
                                  <p:childTnLst>
                                    <p:animMotion origin="layout" path="M 3.61111E-6 4.81481E-6 L 0.12222 0.09699 " pathEditMode="relative" rAng="0" ptsTypes="AA">
                                      <p:cBhvr>
                                        <p:cTn id="14" dur="2000" fill="hold"/>
                                        <p:tgtEl>
                                          <p:spTgt spid="358466"/>
                                        </p:tgtEl>
                                        <p:attrNameLst>
                                          <p:attrName>ppt_x</p:attrName>
                                          <p:attrName>ppt_y</p:attrName>
                                        </p:attrNameLst>
                                      </p:cBhvr>
                                      <p:rCtr x="6111" y="4838"/>
                                    </p:animMotion>
                                  </p:childTnLst>
                                </p:cTn>
                              </p:par>
                              <p:par>
                                <p:cTn id="15" presetID="0" presetClass="path" presetSubtype="0" accel="50000" decel="50000" fill="hold" grpId="0" nodeType="withEffect">
                                  <p:stCondLst>
                                    <p:cond delay="500"/>
                                  </p:stCondLst>
                                  <p:childTnLst>
                                    <p:animMotion origin="layout" path="M 5.55112E-17 -3.7037E-7 L 0.14514 0.04051 " pathEditMode="relative" rAng="0" ptsTypes="AA">
                                      <p:cBhvr>
                                        <p:cTn id="16" dur="2000" fill="hold"/>
                                        <p:tgtEl>
                                          <p:spTgt spid="358467"/>
                                        </p:tgtEl>
                                        <p:attrNameLst>
                                          <p:attrName>ppt_x</p:attrName>
                                          <p:attrName>ppt_y</p:attrName>
                                        </p:attrNameLst>
                                      </p:cBhvr>
                                      <p:rCtr x="7257" y="2014"/>
                                    </p:animMotion>
                                  </p:childTnLst>
                                </p:cTn>
                              </p:par>
                              <p:par>
                                <p:cTn id="17" presetID="0" presetClass="path" presetSubtype="0" accel="50000" decel="50000" fill="hold" grpId="0" nodeType="withEffect">
                                  <p:stCondLst>
                                    <p:cond delay="1000"/>
                                  </p:stCondLst>
                                  <p:childTnLst>
                                    <p:animMotion origin="layout" path="M -8.33333E-7 3.33333E-6 L 0.11337 0.09838 " pathEditMode="relative" rAng="0" ptsTypes="AA">
                                      <p:cBhvr>
                                        <p:cTn id="18" dur="2000" fill="hold"/>
                                        <p:tgtEl>
                                          <p:spTgt spid="358468"/>
                                        </p:tgtEl>
                                        <p:attrNameLst>
                                          <p:attrName>ppt_x</p:attrName>
                                          <p:attrName>ppt_y</p:attrName>
                                        </p:attrNameLst>
                                      </p:cBhvr>
                                      <p:rCtr x="5660" y="4907"/>
                                    </p:animMotion>
                                  </p:childTnLst>
                                </p:cTn>
                              </p:par>
                              <p:par>
                                <p:cTn id="19" presetID="0" presetClass="path" presetSubtype="0" accel="50000" decel="50000" fill="hold" grpId="0" nodeType="withEffect">
                                  <p:stCondLst>
                                    <p:cond delay="1000"/>
                                  </p:stCondLst>
                                  <p:childTnLst>
                                    <p:animMotion origin="layout" path="M -1.94444E-6 2.59259E-6 L 0.14427 0.04259 " pathEditMode="relative" rAng="0" ptsTypes="AA">
                                      <p:cBhvr>
                                        <p:cTn id="20" dur="2000" fill="hold"/>
                                        <p:tgtEl>
                                          <p:spTgt spid="358469"/>
                                        </p:tgtEl>
                                        <p:attrNameLst>
                                          <p:attrName>ppt_x</p:attrName>
                                          <p:attrName>ppt_y</p:attrName>
                                        </p:attrNameLst>
                                      </p:cBhvr>
                                      <p:rCtr x="7205" y="2130"/>
                                    </p:animMotion>
                                  </p:childTnLst>
                                </p:cTn>
                              </p:par>
                              <p:par>
                                <p:cTn id="21" presetID="0" presetClass="path" presetSubtype="0" accel="50000" decel="50000" fill="hold" grpId="0" nodeType="withEffect">
                                  <p:stCondLst>
                                    <p:cond delay="1500"/>
                                  </p:stCondLst>
                                  <p:childTnLst>
                                    <p:animMotion origin="layout" path="M -4.44444E-6 -3.7037E-6 L 0.11962 0.09908 " pathEditMode="relative" rAng="0" ptsTypes="AA">
                                      <p:cBhvr>
                                        <p:cTn id="22" dur="2000" fill="hold"/>
                                        <p:tgtEl>
                                          <p:spTgt spid="358470"/>
                                        </p:tgtEl>
                                        <p:attrNameLst>
                                          <p:attrName>ppt_x</p:attrName>
                                          <p:attrName>ppt_y</p:attrName>
                                        </p:attrNameLst>
                                      </p:cBhvr>
                                      <p:rCtr x="5972" y="4954"/>
                                    </p:animMotion>
                                  </p:childTnLst>
                                </p:cTn>
                              </p:par>
                              <p:par>
                                <p:cTn id="23" presetID="0" presetClass="path" presetSubtype="0" accel="50000" decel="50000" fill="hold" grpId="0" nodeType="withEffect">
                                  <p:stCondLst>
                                    <p:cond delay="1500"/>
                                  </p:stCondLst>
                                  <p:childTnLst>
                                    <p:animMotion origin="layout" path="M 3.61111E-6 -4.44444E-6 L 0.14514 0.04399 " pathEditMode="relative" rAng="0" ptsTypes="AA">
                                      <p:cBhvr>
                                        <p:cTn id="24" dur="2000" fill="hold"/>
                                        <p:tgtEl>
                                          <p:spTgt spid="358471"/>
                                        </p:tgtEl>
                                        <p:attrNameLst>
                                          <p:attrName>ppt_x</p:attrName>
                                          <p:attrName>ppt_y</p:attrName>
                                        </p:attrNameLst>
                                      </p:cBhvr>
                                      <p:rCtr x="7257" y="2199"/>
                                    </p:animMotion>
                                  </p:childTnLst>
                                </p:cTn>
                              </p:par>
                              <p:par>
                                <p:cTn id="25" presetID="0" presetClass="path" presetSubtype="0" accel="50000" decel="50000" fill="hold" grpId="0" nodeType="withEffect">
                                  <p:stCondLst>
                                    <p:cond delay="2000"/>
                                  </p:stCondLst>
                                  <p:childTnLst>
                                    <p:animMotion origin="layout" path="M -4.72222E-6 4.81481E-6 L 0.12014 0.09421 " pathEditMode="relative" rAng="0" ptsTypes="AA">
                                      <p:cBhvr>
                                        <p:cTn id="26" dur="2000" fill="hold"/>
                                        <p:tgtEl>
                                          <p:spTgt spid="358472"/>
                                        </p:tgtEl>
                                        <p:attrNameLst>
                                          <p:attrName>ppt_x</p:attrName>
                                          <p:attrName>ppt_y</p:attrName>
                                        </p:attrNameLst>
                                      </p:cBhvr>
                                      <p:rCtr x="6007" y="4699"/>
                                    </p:animMotion>
                                  </p:childTnLst>
                                </p:cTn>
                              </p:par>
                              <p:par>
                                <p:cTn id="27" presetID="0" presetClass="path" presetSubtype="0" accel="50000" decel="50000" fill="hold" grpId="0" nodeType="withEffect">
                                  <p:stCondLst>
                                    <p:cond delay="2000"/>
                                  </p:stCondLst>
                                  <p:childTnLst>
                                    <p:animMotion origin="layout" path="M 8.33333E-7 -3.7037E-7 L 0.14514 0.05023 " pathEditMode="relative" rAng="0" ptsTypes="AA">
                                      <p:cBhvr>
                                        <p:cTn id="28" dur="2000" fill="hold"/>
                                        <p:tgtEl>
                                          <p:spTgt spid="358473"/>
                                        </p:tgtEl>
                                        <p:attrNameLst>
                                          <p:attrName>ppt_x</p:attrName>
                                          <p:attrName>ppt_y</p:attrName>
                                        </p:attrNameLst>
                                      </p:cBhvr>
                                      <p:rCtr x="7257" y="2500"/>
                                    </p:animMotion>
                                  </p:childTnLst>
                                </p:cTn>
                              </p:par>
                              <p:par>
                                <p:cTn id="29" presetID="0" presetClass="path" presetSubtype="0" accel="50000" decel="50000" fill="hold" grpId="0" nodeType="withEffect">
                                  <p:stCondLst>
                                    <p:cond delay="2500"/>
                                  </p:stCondLst>
                                  <p:childTnLst>
                                    <p:animMotion origin="layout" path="M 8.33333E-7 4.44444E-6 L 0.05555 0.04421 " pathEditMode="relative" rAng="0" ptsTypes="AA">
                                      <p:cBhvr>
                                        <p:cTn id="30" dur="2000" fill="hold"/>
                                        <p:tgtEl>
                                          <p:spTgt spid="358474"/>
                                        </p:tgtEl>
                                        <p:attrNameLst>
                                          <p:attrName>ppt_x</p:attrName>
                                          <p:attrName>ppt_y</p:attrName>
                                        </p:attrNameLst>
                                      </p:cBhvr>
                                      <p:rCtr x="2778" y="2199"/>
                                    </p:animMotion>
                                  </p:childTnLst>
                                </p:cTn>
                              </p:par>
                              <p:par>
                                <p:cTn id="31" presetID="0" presetClass="path" presetSubtype="0" accel="50000" decel="50000" fill="hold" grpId="0" nodeType="withEffect">
                                  <p:stCondLst>
                                    <p:cond delay="2500"/>
                                  </p:stCondLst>
                                  <p:childTnLst>
                                    <p:animMotion origin="layout" path="M 4.44444E-6 0.0 L 0.0493 0.01065 " pathEditMode="relative" rAng="0" ptsTypes="AA">
                                      <p:cBhvr>
                                        <p:cTn id="32" dur="2000" fill="hold"/>
                                        <p:tgtEl>
                                          <p:spTgt spid="358475"/>
                                        </p:tgtEl>
                                        <p:attrNameLst>
                                          <p:attrName>ppt_x</p:attrName>
                                          <p:attrName>ppt_y</p:attrName>
                                        </p:attrNameLst>
                                      </p:cBhvr>
                                      <p:rCtr x="2465" y="532"/>
                                    </p:animMotion>
                                  </p:childTnLst>
                                </p:cTn>
                              </p:par>
                              <p:par>
                                <p:cTn id="33" presetID="0" presetClass="path" presetSubtype="0" accel="50000" decel="50000" fill="hold" grpId="0" nodeType="withEffect">
                                  <p:stCondLst>
                                    <p:cond delay="0"/>
                                  </p:stCondLst>
                                  <p:childTnLst>
                                    <p:animMotion origin="layout" path="M 4.44444E-6 7.40741E-7 L 0.07309 -0.06736 " pathEditMode="relative" rAng="0" ptsTypes="AA">
                                      <p:cBhvr>
                                        <p:cTn id="34" dur="2000" fill="hold"/>
                                        <p:tgtEl>
                                          <p:spTgt spid="358482"/>
                                        </p:tgtEl>
                                        <p:attrNameLst>
                                          <p:attrName>ppt_x</p:attrName>
                                          <p:attrName>ppt_y</p:attrName>
                                        </p:attrNameLst>
                                      </p:cBhvr>
                                      <p:rCtr x="3646" y="-3380"/>
                                    </p:animMotion>
                                  </p:childTnLst>
                                </p:cTn>
                              </p:par>
                              <p:par>
                                <p:cTn id="35" presetID="0" presetClass="path" presetSubtype="0" accel="50000" decel="50000" fill="hold" grpId="0" nodeType="withEffect">
                                  <p:stCondLst>
                                    <p:cond delay="0"/>
                                  </p:stCondLst>
                                  <p:childTnLst>
                                    <p:animMotion origin="layout" path="M -1.66667E-6 1.48148E-6 L 0.12084 0.00625 " pathEditMode="relative" rAng="0" ptsTypes="AA">
                                      <p:cBhvr>
                                        <p:cTn id="36" dur="2000" fill="hold"/>
                                        <p:tgtEl>
                                          <p:spTgt spid="358483"/>
                                        </p:tgtEl>
                                        <p:attrNameLst>
                                          <p:attrName>ppt_x</p:attrName>
                                          <p:attrName>ppt_y</p:attrName>
                                        </p:attrNameLst>
                                      </p:cBhvr>
                                      <p:rCtr x="6042" y="301"/>
                                    </p:animMotion>
                                  </p:childTnLst>
                                </p:cTn>
                              </p:par>
                              <p:par>
                                <p:cTn id="37" presetID="0" presetClass="path" presetSubtype="0" accel="50000" decel="50000" fill="hold" grpId="0" nodeType="withEffect">
                                  <p:stCondLst>
                                    <p:cond delay="0"/>
                                  </p:stCondLst>
                                  <p:childTnLst>
                                    <p:animMotion origin="layout" path="M -1.11111E-6 7.40741E-7 L 0.14149 -0.05023 " pathEditMode="relative" rAng="0" ptsTypes="AA">
                                      <p:cBhvr>
                                        <p:cTn id="38" dur="2000" fill="hold"/>
                                        <p:tgtEl>
                                          <p:spTgt spid="358484"/>
                                        </p:tgtEl>
                                        <p:attrNameLst>
                                          <p:attrName>ppt_x</p:attrName>
                                          <p:attrName>ppt_y</p:attrName>
                                        </p:attrNameLst>
                                      </p:cBhvr>
                                      <p:rCtr x="7066" y="-2523"/>
                                    </p:animMotion>
                                  </p:childTnLst>
                                </p:cTn>
                              </p:par>
                              <p:par>
                                <p:cTn id="39" presetID="0" presetClass="path" presetSubtype="0" accel="50000" decel="50000" fill="hold" grpId="0" nodeType="withEffect">
                                  <p:stCondLst>
                                    <p:cond delay="500"/>
                                  </p:stCondLst>
                                  <p:childTnLst>
                                    <p:animMotion origin="layout" path="M -1.94444E-6 4.44444E-6 L 0.12709 0.0074 " pathEditMode="relative" rAng="0" ptsTypes="AA">
                                      <p:cBhvr>
                                        <p:cTn id="40" dur="2000" fill="hold"/>
                                        <p:tgtEl>
                                          <p:spTgt spid="358485"/>
                                        </p:tgtEl>
                                        <p:attrNameLst>
                                          <p:attrName>ppt_x</p:attrName>
                                          <p:attrName>ppt_y</p:attrName>
                                        </p:attrNameLst>
                                      </p:cBhvr>
                                      <p:rCtr x="6354" y="370"/>
                                    </p:animMotion>
                                  </p:childTnLst>
                                </p:cTn>
                              </p:par>
                              <p:par>
                                <p:cTn id="41" presetID="0" presetClass="path" presetSubtype="0" accel="50000" decel="50000" fill="hold" grpId="0" nodeType="withEffect">
                                  <p:stCondLst>
                                    <p:cond delay="500"/>
                                  </p:stCondLst>
                                  <p:childTnLst>
                                    <p:animMotion origin="layout" path="M 4.44444E-6 -7.40741E-7 L 0.13472 -0.04861 " pathEditMode="relative" rAng="0" ptsTypes="AA">
                                      <p:cBhvr>
                                        <p:cTn id="42" dur="2000" fill="hold"/>
                                        <p:tgtEl>
                                          <p:spTgt spid="358486"/>
                                        </p:tgtEl>
                                        <p:attrNameLst>
                                          <p:attrName>ppt_x</p:attrName>
                                          <p:attrName>ppt_y</p:attrName>
                                        </p:attrNameLst>
                                      </p:cBhvr>
                                      <p:rCtr x="6736" y="-2431"/>
                                    </p:animMotion>
                                  </p:childTnLst>
                                </p:cTn>
                              </p:par>
                              <p:par>
                                <p:cTn id="43" presetID="0" presetClass="path" presetSubtype="0" accel="50000" decel="50000" fill="hold" grpId="0" nodeType="withEffect">
                                  <p:stCondLst>
                                    <p:cond delay="1000"/>
                                  </p:stCondLst>
                                  <p:childTnLst>
                                    <p:animMotion origin="layout" path="M 3.61111E-6 2.96296E-6 L 0.11823 0.00972 " pathEditMode="relative" rAng="0" ptsTypes="AA">
                                      <p:cBhvr>
                                        <p:cTn id="44" dur="2000" fill="hold"/>
                                        <p:tgtEl>
                                          <p:spTgt spid="358487"/>
                                        </p:tgtEl>
                                        <p:attrNameLst>
                                          <p:attrName>ppt_x</p:attrName>
                                          <p:attrName>ppt_y</p:attrName>
                                        </p:attrNameLst>
                                      </p:cBhvr>
                                      <p:rCtr x="5903" y="486"/>
                                    </p:animMotion>
                                  </p:childTnLst>
                                </p:cTn>
                              </p:par>
                              <p:par>
                                <p:cTn id="45" presetID="0" presetClass="path" presetSubtype="0" accel="50000" decel="50000" fill="hold" grpId="0" nodeType="withEffect">
                                  <p:stCondLst>
                                    <p:cond delay="1000"/>
                                  </p:stCondLst>
                                  <p:childTnLst>
                                    <p:animMotion origin="layout" path="M 2.5E-6 2.22222E-6 L 0.14184 -0.04977 " pathEditMode="relative" rAng="0" ptsTypes="AA">
                                      <p:cBhvr>
                                        <p:cTn id="46" dur="2000" fill="hold"/>
                                        <p:tgtEl>
                                          <p:spTgt spid="358488"/>
                                        </p:tgtEl>
                                        <p:attrNameLst>
                                          <p:attrName>ppt_x</p:attrName>
                                          <p:attrName>ppt_y</p:attrName>
                                        </p:attrNameLst>
                                      </p:cBhvr>
                                      <p:rCtr x="7083" y="-2500"/>
                                    </p:animMotion>
                                  </p:childTnLst>
                                </p:cTn>
                              </p:par>
                              <p:par>
                                <p:cTn id="47" presetID="0" presetClass="path" presetSubtype="0" accel="50000" decel="50000" fill="hold" grpId="0" nodeType="withEffect">
                                  <p:stCondLst>
                                    <p:cond delay="1500"/>
                                  </p:stCondLst>
                                  <p:childTnLst>
                                    <p:animMotion origin="layout" path="M 5.55112E-17 -4.07407E-6 L 0.12031 0.00625 " pathEditMode="relative" rAng="0" ptsTypes="AA">
                                      <p:cBhvr>
                                        <p:cTn id="48" dur="2000" fill="hold"/>
                                        <p:tgtEl>
                                          <p:spTgt spid="358489"/>
                                        </p:tgtEl>
                                        <p:attrNameLst>
                                          <p:attrName>ppt_x</p:attrName>
                                          <p:attrName>ppt_y</p:attrName>
                                        </p:attrNameLst>
                                      </p:cBhvr>
                                      <p:rCtr x="6007" y="301"/>
                                    </p:animMotion>
                                  </p:childTnLst>
                                </p:cTn>
                              </p:par>
                              <p:par>
                                <p:cTn id="49" presetID="0" presetClass="path" presetSubtype="0" accel="50000" decel="50000" fill="hold" grpId="0" nodeType="withEffect">
                                  <p:stCondLst>
                                    <p:cond delay="1500"/>
                                  </p:stCondLst>
                                  <p:childTnLst>
                                    <p:animMotion origin="layout" path="M -1.94444E-6 -4.81481E-6 L 0.13976 -0.05046 " pathEditMode="relative" rAng="0" ptsTypes="AA">
                                      <p:cBhvr>
                                        <p:cTn id="50" dur="2000" fill="hold"/>
                                        <p:tgtEl>
                                          <p:spTgt spid="358490"/>
                                        </p:tgtEl>
                                        <p:attrNameLst>
                                          <p:attrName>ppt_x</p:attrName>
                                          <p:attrName>ppt_y</p:attrName>
                                        </p:attrNameLst>
                                      </p:cBhvr>
                                      <p:rCtr x="6979" y="-2523"/>
                                    </p:animMotion>
                                  </p:childTnLst>
                                </p:cTn>
                              </p:par>
                              <p:par>
                                <p:cTn id="51" presetID="0" presetClass="path" presetSubtype="0" accel="50000" decel="50000" fill="hold" grpId="0" nodeType="withEffect">
                                  <p:stCondLst>
                                    <p:cond delay="2000"/>
                                  </p:stCondLst>
                                  <p:childTnLst>
                                    <p:animMotion origin="layout" path="M -2.77778E-7 4.44444E-6 L 0.12951 0.00949 " pathEditMode="relative" rAng="0" ptsTypes="AA">
                                      <p:cBhvr>
                                        <p:cTn id="52" dur="2000" fill="hold"/>
                                        <p:tgtEl>
                                          <p:spTgt spid="358491"/>
                                        </p:tgtEl>
                                        <p:attrNameLst>
                                          <p:attrName>ppt_x</p:attrName>
                                          <p:attrName>ppt_y</p:attrName>
                                        </p:attrNameLst>
                                      </p:cBhvr>
                                      <p:rCtr x="6476" y="463"/>
                                    </p:animMotion>
                                  </p:childTnLst>
                                </p:cTn>
                              </p:par>
                              <p:par>
                                <p:cTn id="53" presetID="0" presetClass="path" presetSubtype="0" accel="50000" decel="50000" fill="hold" grpId="0" nodeType="withEffect">
                                  <p:stCondLst>
                                    <p:cond delay="2000"/>
                                  </p:stCondLst>
                                  <p:childTnLst>
                                    <p:animMotion origin="layout" path="M -4.72222E-6 -7.40741E-7 L 0.13334 -0.04699 " pathEditMode="relative" rAng="0" ptsTypes="AA">
                                      <p:cBhvr>
                                        <p:cTn id="54" dur="2000" fill="hold"/>
                                        <p:tgtEl>
                                          <p:spTgt spid="358492"/>
                                        </p:tgtEl>
                                        <p:attrNameLst>
                                          <p:attrName>ppt_x</p:attrName>
                                          <p:attrName>ppt_y</p:attrName>
                                        </p:attrNameLst>
                                      </p:cBhvr>
                                      <p:rCtr x="6667" y="-2361"/>
                                    </p:animMotion>
                                  </p:childTnLst>
                                </p:cTn>
                              </p:par>
                              <p:par>
                                <p:cTn id="55" presetID="0" presetClass="path" presetSubtype="0" accel="50000" decel="50000" fill="hold" grpId="0" nodeType="withEffect">
                                  <p:stCondLst>
                                    <p:cond delay="2500"/>
                                  </p:stCondLst>
                                  <p:childTnLst>
                                    <p:animMotion origin="layout" path="M -4.72222E-6 4.07407E-6 L 0.05209 0.00509 " pathEditMode="relative" rAng="0" ptsTypes="AA">
                                      <p:cBhvr>
                                        <p:cTn id="56" dur="2000" fill="hold"/>
                                        <p:tgtEl>
                                          <p:spTgt spid="358493"/>
                                        </p:tgtEl>
                                        <p:attrNameLst>
                                          <p:attrName>ppt_x</p:attrName>
                                          <p:attrName>ppt_y</p:attrName>
                                        </p:attrNameLst>
                                      </p:cBhvr>
                                      <p:rCtr x="2604" y="255"/>
                                    </p:animMotion>
                                  </p:childTnLst>
                                </p:cTn>
                              </p:par>
                              <p:par>
                                <p:cTn id="57" presetID="0" presetClass="path" presetSubtype="0" accel="50000" decel="50000" fill="hold" grpId="0" nodeType="withEffect">
                                  <p:stCondLst>
                                    <p:cond delay="2500"/>
                                  </p:stCondLst>
                                  <p:childTnLst>
                                    <p:animMotion origin="layout" path="M 4.44444E-6 0.0 L 0.0493 0.01065 " pathEditMode="relative" rAng="0" ptsTypes="AA">
                                      <p:cBhvr>
                                        <p:cTn id="58" dur="2000" fill="hold"/>
                                        <p:tgtEl>
                                          <p:spTgt spid="358494"/>
                                        </p:tgtEl>
                                        <p:attrNameLst>
                                          <p:attrName>ppt_x</p:attrName>
                                          <p:attrName>ppt_y</p:attrName>
                                        </p:attrNameLst>
                                      </p:cBhvr>
                                      <p:rCtr x="2465" y="532"/>
                                    </p:animMotion>
                                  </p:childTnLst>
                                </p:cTn>
                              </p:par>
                              <p:par>
                                <p:cTn id="59" presetID="0" presetClass="path" presetSubtype="0" accel="50000" decel="50000" fill="hold" grpId="0" nodeType="withEffect">
                                  <p:stCondLst>
                                    <p:cond delay="0"/>
                                  </p:stCondLst>
                                  <p:childTnLst>
                                    <p:animMotion origin="layout" path="M 1.94444E-6 7.40741E-7 L 0.1 -0.01551 " pathEditMode="relative" rAng="0" ptsTypes="AA">
                                      <p:cBhvr>
                                        <p:cTn id="60" dur="2000" fill="hold"/>
                                        <p:tgtEl>
                                          <p:spTgt spid="358495"/>
                                        </p:tgtEl>
                                        <p:attrNameLst>
                                          <p:attrName>ppt_x</p:attrName>
                                          <p:attrName>ppt_y</p:attrName>
                                        </p:attrNameLst>
                                      </p:cBhvr>
                                      <p:rCtr x="5000" y="-78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02" grpId="0" animBg="1"/>
      <p:bldP spid="358403" grpId="0" animBg="1"/>
      <p:bldP spid="358461" grpId="0" animBg="1"/>
      <p:bldP spid="358463" grpId="0" animBg="1"/>
      <p:bldP spid="358466" grpId="0" animBg="1"/>
      <p:bldP spid="358467" grpId="0" animBg="1"/>
      <p:bldP spid="358468" grpId="0" animBg="1"/>
      <p:bldP spid="358469" grpId="0" animBg="1"/>
      <p:bldP spid="358470" grpId="0" animBg="1"/>
      <p:bldP spid="358471" grpId="0" animBg="1"/>
      <p:bldP spid="358472" grpId="0" animBg="1"/>
      <p:bldP spid="358473" grpId="0" animBg="1"/>
      <p:bldP spid="358474" grpId="0" animBg="1"/>
      <p:bldP spid="358475" grpId="0" animBg="1"/>
      <p:bldP spid="358482" grpId="0" animBg="1"/>
      <p:bldP spid="358483" grpId="0" animBg="1"/>
      <p:bldP spid="358484" grpId="0" animBg="1"/>
      <p:bldP spid="358485" grpId="0" animBg="1"/>
      <p:bldP spid="358486" grpId="0" animBg="1"/>
      <p:bldP spid="358487" grpId="0" animBg="1"/>
      <p:bldP spid="358488" grpId="0" animBg="1"/>
      <p:bldP spid="358489" grpId="0" animBg="1"/>
      <p:bldP spid="358490" grpId="0" animBg="1"/>
      <p:bldP spid="358491" grpId="0" animBg="1"/>
      <p:bldP spid="358492" grpId="0" animBg="1"/>
      <p:bldP spid="358493" grpId="0" animBg="1"/>
      <p:bldP spid="358494" grpId="0" animBg="1"/>
      <p:bldP spid="35849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ChangeArrowheads="1"/>
          </p:cNvSpPr>
          <p:nvPr>
            <p:ph type="ctrTitle" idx="4294967295"/>
          </p:nvPr>
        </p:nvSpPr>
        <p:spPr>
          <a:xfrm>
            <a:off x="685800" y="2130425"/>
            <a:ext cx="7772400" cy="1470025"/>
          </a:xfrm>
        </p:spPr>
        <p:txBody>
          <a:bodyPr anchorCtr="0"/>
          <a:lstStyle/>
          <a:p>
            <a:pPr eaLnBrk="1" hangingPunct="1">
              <a:defRPr/>
            </a:pPr>
            <a:r>
              <a:rPr lang="en-GB" sz="7000" b="1" smtClean="0"/>
              <a:t>Parkinsonian State with Intermittent Levodopa</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cs typeface="Arial"/>
              </a:rPr>
              <a:t>Perception of IPD </a:t>
            </a:r>
          </a:p>
        </p:txBody>
      </p:sp>
      <p:pic>
        <p:nvPicPr>
          <p:cNvPr id="4" name="Content Placeholder 3" descr="Image"/>
          <p:cNvPicPr>
            <a:picLocks noGrp="1" noChangeAspect="1"/>
          </p:cNvPicPr>
          <p:nvPr>
            <p:ph idx="1"/>
          </p:nvPr>
        </p:nvPicPr>
        <p:blipFill>
          <a:blip r:embed="rId3"/>
          <a:stretch>
            <a:fillRect/>
          </a:stretch>
        </p:blipFill>
        <p:spPr>
          <a:xfrm>
            <a:off x="1853565" y="1600200"/>
            <a:ext cx="5436870" cy="4530725"/>
          </a:xfrm>
        </p:spPr>
      </p:pic>
    </p:spTree>
    <p:extLst>
      <p:ext uri="{BB962C8B-B14F-4D97-AF65-F5344CB8AC3E}">
        <p14:creationId xmlns:p14="http://schemas.microsoft.com/office/powerpoint/2010/main" val="34457946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719638" y="1200150"/>
            <a:ext cx="2559050" cy="4989513"/>
            <a:chOff x="2973" y="756"/>
            <a:chExt cx="1612" cy="3143"/>
          </a:xfrm>
        </p:grpSpPr>
        <p:pic>
          <p:nvPicPr>
            <p:cNvPr id="24926" name="Picture 3" descr="STALEVO_FIGA_GREEN-ARROWS#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236970">
              <a:off x="3348" y="1815"/>
              <a:ext cx="590" cy="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927" name="Picture 4" descr="STALEVO_FIGA_GREEN-ARROWS#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790965">
              <a:off x="3643" y="1377"/>
              <a:ext cx="413" cy="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928" name="Picture 5" descr="STALEVO_FIGA_GREEN-ARROWS#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76" y="1011"/>
              <a:ext cx="454" cy="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929" name="Picture 6" descr="STALEVO_FIGA_GREEN-ARROWS#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057205">
              <a:off x="4160" y="756"/>
              <a:ext cx="425" cy="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930" name="Picture 7" descr="STALEVO_FIGA_GREEN-ARROWS#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398767">
              <a:off x="2973" y="3603"/>
              <a:ext cx="317" cy="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931" name="Picture 8" descr="STALEVO_FIGA_GREEN-ARROWS#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253686">
              <a:off x="3050" y="3297"/>
              <a:ext cx="376" cy="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4579" name="Picture 9" descr="STALEVO_FIGA_GREEN-ARROWS#3"/>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1036772">
            <a:off x="4922838" y="4175125"/>
            <a:ext cx="6127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0" name="Picture 10" descr="STALEVO_FIGA_GREEN-ARROWS#4"/>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986338" y="3605213"/>
            <a:ext cx="792162"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1" name="Freeform 11"/>
          <p:cNvSpPr>
            <a:spLocks/>
          </p:cNvSpPr>
          <p:nvPr/>
        </p:nvSpPr>
        <p:spPr bwMode="auto">
          <a:xfrm>
            <a:off x="4330700" y="-155575"/>
            <a:ext cx="4210050" cy="7059613"/>
          </a:xfrm>
          <a:custGeom>
            <a:avLst/>
            <a:gdLst>
              <a:gd name="T0" fmla="*/ 87119783 w 2429"/>
              <a:gd name="T1" fmla="*/ 2147483647 h 4215"/>
              <a:gd name="T2" fmla="*/ 489674399 w 2429"/>
              <a:gd name="T3" fmla="*/ 2147483647 h 4215"/>
              <a:gd name="T4" fmla="*/ 2147483647 w 2429"/>
              <a:gd name="T5" fmla="*/ 1831807948 h 4215"/>
              <a:gd name="T6" fmla="*/ 2147483647 w 2429"/>
              <a:gd name="T7" fmla="*/ 0 h 4215"/>
              <a:gd name="T8" fmla="*/ 0 60000 65536"/>
              <a:gd name="T9" fmla="*/ 0 60000 65536"/>
              <a:gd name="T10" fmla="*/ 0 60000 65536"/>
              <a:gd name="T11" fmla="*/ 0 60000 65536"/>
              <a:gd name="T12" fmla="*/ 0 w 2429"/>
              <a:gd name="T13" fmla="*/ 0 h 4215"/>
              <a:gd name="T14" fmla="*/ 2429 w 2429"/>
              <a:gd name="T15" fmla="*/ 4215 h 4215"/>
            </a:gdLst>
            <a:ahLst/>
            <a:cxnLst>
              <a:cxn ang="T8">
                <a:pos x="T0" y="T1"/>
              </a:cxn>
              <a:cxn ang="T9">
                <a:pos x="T2" y="T3"/>
              </a:cxn>
              <a:cxn ang="T10">
                <a:pos x="T4" y="T5"/>
              </a:cxn>
              <a:cxn ang="T11">
                <a:pos x="T6" y="T7"/>
              </a:cxn>
            </a:cxnLst>
            <a:rect l="T12" t="T13" r="T14" b="T15"/>
            <a:pathLst>
              <a:path w="2429" h="4215">
                <a:moveTo>
                  <a:pt x="29" y="4215"/>
                </a:moveTo>
                <a:cubicBezTo>
                  <a:pt x="0" y="3216"/>
                  <a:pt x="37" y="2940"/>
                  <a:pt x="163" y="2468"/>
                </a:cubicBezTo>
                <a:cubicBezTo>
                  <a:pt x="289" y="1996"/>
                  <a:pt x="759" y="1176"/>
                  <a:pt x="1286" y="653"/>
                </a:cubicBezTo>
                <a:cubicBezTo>
                  <a:pt x="1813" y="130"/>
                  <a:pt x="2058" y="129"/>
                  <a:pt x="2429" y="0"/>
                </a:cubicBezTo>
              </a:path>
            </a:pathLst>
          </a:custGeom>
          <a:noFill/>
          <a:ln w="76200">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0460" name="Oval 12"/>
          <p:cNvSpPr>
            <a:spLocks noChangeArrowheads="1"/>
          </p:cNvSpPr>
          <p:nvPr/>
        </p:nvSpPr>
        <p:spPr bwMode="auto">
          <a:xfrm>
            <a:off x="3435350" y="43910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583" name="Oval 13"/>
          <p:cNvSpPr>
            <a:spLocks noChangeArrowheads="1"/>
          </p:cNvSpPr>
          <p:nvPr/>
        </p:nvSpPr>
        <p:spPr bwMode="auto">
          <a:xfrm>
            <a:off x="3513138" y="46910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60462" name="Oval 14"/>
          <p:cNvSpPr>
            <a:spLocks noChangeArrowheads="1"/>
          </p:cNvSpPr>
          <p:nvPr/>
        </p:nvSpPr>
        <p:spPr bwMode="auto">
          <a:xfrm>
            <a:off x="3363913" y="41703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60463" name="Oval 15"/>
          <p:cNvSpPr>
            <a:spLocks noChangeArrowheads="1"/>
          </p:cNvSpPr>
          <p:nvPr/>
        </p:nvSpPr>
        <p:spPr bwMode="auto">
          <a:xfrm>
            <a:off x="3784600" y="42735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586" name="Oval 16"/>
          <p:cNvSpPr>
            <a:spLocks noChangeArrowheads="1"/>
          </p:cNvSpPr>
          <p:nvPr/>
        </p:nvSpPr>
        <p:spPr bwMode="auto">
          <a:xfrm>
            <a:off x="3898900" y="38417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60465" name="Oval 17"/>
          <p:cNvSpPr>
            <a:spLocks noChangeArrowheads="1"/>
          </p:cNvSpPr>
          <p:nvPr/>
        </p:nvSpPr>
        <p:spPr bwMode="auto">
          <a:xfrm>
            <a:off x="4037013" y="35893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60466" name="Oval 18"/>
          <p:cNvSpPr>
            <a:spLocks noChangeArrowheads="1"/>
          </p:cNvSpPr>
          <p:nvPr/>
        </p:nvSpPr>
        <p:spPr bwMode="auto">
          <a:xfrm>
            <a:off x="3465513" y="35226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60467" name="Oval 19"/>
          <p:cNvSpPr>
            <a:spLocks noChangeArrowheads="1"/>
          </p:cNvSpPr>
          <p:nvPr/>
        </p:nvSpPr>
        <p:spPr bwMode="auto">
          <a:xfrm>
            <a:off x="3305175" y="32559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590" name="Oval 20"/>
          <p:cNvSpPr>
            <a:spLocks noChangeArrowheads="1"/>
          </p:cNvSpPr>
          <p:nvPr/>
        </p:nvSpPr>
        <p:spPr bwMode="auto">
          <a:xfrm>
            <a:off x="3354388" y="37893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591" name="Oval 21"/>
          <p:cNvSpPr>
            <a:spLocks noChangeArrowheads="1"/>
          </p:cNvSpPr>
          <p:nvPr/>
        </p:nvSpPr>
        <p:spPr bwMode="auto">
          <a:xfrm>
            <a:off x="4237038" y="431958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592" name="Oval 22"/>
          <p:cNvSpPr>
            <a:spLocks noChangeArrowheads="1"/>
          </p:cNvSpPr>
          <p:nvPr/>
        </p:nvSpPr>
        <p:spPr bwMode="auto">
          <a:xfrm>
            <a:off x="3392488" y="44942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593" name="Oval 23"/>
          <p:cNvSpPr>
            <a:spLocks noChangeArrowheads="1"/>
          </p:cNvSpPr>
          <p:nvPr/>
        </p:nvSpPr>
        <p:spPr bwMode="auto">
          <a:xfrm>
            <a:off x="3651250" y="46069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594" name="Oval 24"/>
          <p:cNvSpPr>
            <a:spLocks noChangeArrowheads="1"/>
          </p:cNvSpPr>
          <p:nvPr/>
        </p:nvSpPr>
        <p:spPr bwMode="auto">
          <a:xfrm>
            <a:off x="3729038" y="49069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595" name="Oval 25"/>
          <p:cNvSpPr>
            <a:spLocks noChangeArrowheads="1"/>
          </p:cNvSpPr>
          <p:nvPr/>
        </p:nvSpPr>
        <p:spPr bwMode="auto">
          <a:xfrm>
            <a:off x="3579813" y="43862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60474" name="Oval 26"/>
          <p:cNvSpPr>
            <a:spLocks noChangeArrowheads="1"/>
          </p:cNvSpPr>
          <p:nvPr/>
        </p:nvSpPr>
        <p:spPr bwMode="auto">
          <a:xfrm>
            <a:off x="4000500" y="44894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597" name="Oval 27"/>
          <p:cNvSpPr>
            <a:spLocks noChangeArrowheads="1"/>
          </p:cNvSpPr>
          <p:nvPr/>
        </p:nvSpPr>
        <p:spPr bwMode="auto">
          <a:xfrm>
            <a:off x="3916363" y="47990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60476" name="Oval 28"/>
          <p:cNvSpPr>
            <a:spLocks noChangeArrowheads="1"/>
          </p:cNvSpPr>
          <p:nvPr/>
        </p:nvSpPr>
        <p:spPr bwMode="auto">
          <a:xfrm>
            <a:off x="3867150" y="41338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599" name="Oval 29"/>
          <p:cNvSpPr>
            <a:spLocks noChangeArrowheads="1"/>
          </p:cNvSpPr>
          <p:nvPr/>
        </p:nvSpPr>
        <p:spPr bwMode="auto">
          <a:xfrm>
            <a:off x="3681413" y="37385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00" name="Oval 30"/>
          <p:cNvSpPr>
            <a:spLocks noChangeArrowheads="1"/>
          </p:cNvSpPr>
          <p:nvPr/>
        </p:nvSpPr>
        <p:spPr bwMode="auto">
          <a:xfrm>
            <a:off x="3509963" y="347027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01" name="Oval 31"/>
          <p:cNvSpPr>
            <a:spLocks noChangeArrowheads="1"/>
          </p:cNvSpPr>
          <p:nvPr/>
        </p:nvSpPr>
        <p:spPr bwMode="auto">
          <a:xfrm>
            <a:off x="3570288" y="40052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02" name="Oval 32"/>
          <p:cNvSpPr>
            <a:spLocks noChangeArrowheads="1"/>
          </p:cNvSpPr>
          <p:nvPr/>
        </p:nvSpPr>
        <p:spPr bwMode="auto">
          <a:xfrm>
            <a:off x="3384550" y="37941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03" name="Oval 33"/>
          <p:cNvSpPr>
            <a:spLocks noChangeArrowheads="1"/>
          </p:cNvSpPr>
          <p:nvPr/>
        </p:nvSpPr>
        <p:spPr bwMode="auto">
          <a:xfrm>
            <a:off x="3176588" y="42783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04" name="Freeform 34"/>
          <p:cNvSpPr>
            <a:spLocks/>
          </p:cNvSpPr>
          <p:nvPr/>
        </p:nvSpPr>
        <p:spPr bwMode="auto">
          <a:xfrm rot="-2233413">
            <a:off x="-1555750" y="2840038"/>
            <a:ext cx="4537075" cy="3848100"/>
          </a:xfrm>
          <a:custGeom>
            <a:avLst/>
            <a:gdLst>
              <a:gd name="T0" fmla="*/ 65647138 w 2019"/>
              <a:gd name="T1" fmla="*/ 418827277 h 2119"/>
              <a:gd name="T2" fmla="*/ 75748254 w 2019"/>
              <a:gd name="T3" fmla="*/ 303402437 h 2119"/>
              <a:gd name="T4" fmla="*/ 530235528 w 2019"/>
              <a:gd name="T5" fmla="*/ 778293207 h 2119"/>
              <a:gd name="T6" fmla="*/ 1898746786 w 2019"/>
              <a:gd name="T7" fmla="*/ 1873178445 h 2119"/>
              <a:gd name="T8" fmla="*/ 2147483647 w 2019"/>
              <a:gd name="T9" fmla="*/ 2147483647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989772237 w 2019"/>
              <a:gd name="T45" fmla="*/ 2147483647 h 2119"/>
              <a:gd name="T46" fmla="*/ 60597704 w 2019"/>
              <a:gd name="T47" fmla="*/ 2147483647 h 2119"/>
              <a:gd name="T48" fmla="*/ 65647138 w 2019"/>
              <a:gd name="T49" fmla="*/ 418827277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gradFill rotWithShape="1">
            <a:gsLst>
              <a:gs pos="0">
                <a:srgbClr val="777777"/>
              </a:gs>
              <a:gs pos="50000">
                <a:srgbClr val="FFFFCC"/>
              </a:gs>
              <a:gs pos="100000">
                <a:srgbClr val="777777"/>
              </a:gs>
            </a:gsLst>
            <a:lin ang="5400000" scaled="1"/>
          </a:gradFill>
          <a:ln w="9525">
            <a:solidFill>
              <a:srgbClr val="777777"/>
            </a:solidFill>
            <a:round/>
            <a:headEnd/>
            <a:tailEnd/>
          </a:ln>
        </p:spPr>
        <p:txBody>
          <a:bodyPr/>
          <a:lstStyle/>
          <a:p>
            <a:endParaRPr lang="en-US"/>
          </a:p>
        </p:txBody>
      </p:sp>
      <p:sp>
        <p:nvSpPr>
          <p:cNvPr id="24605" name="Oval 35"/>
          <p:cNvSpPr>
            <a:spLocks noChangeArrowheads="1"/>
          </p:cNvSpPr>
          <p:nvPr/>
        </p:nvSpPr>
        <p:spPr bwMode="auto">
          <a:xfrm>
            <a:off x="3143250" y="31178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06" name="Oval 36"/>
          <p:cNvSpPr>
            <a:spLocks noChangeArrowheads="1"/>
          </p:cNvSpPr>
          <p:nvPr/>
        </p:nvSpPr>
        <p:spPr bwMode="auto">
          <a:xfrm>
            <a:off x="3163888" y="31099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07" name="Oval 37"/>
          <p:cNvSpPr>
            <a:spLocks noChangeArrowheads="1"/>
          </p:cNvSpPr>
          <p:nvPr/>
        </p:nvSpPr>
        <p:spPr bwMode="auto">
          <a:xfrm>
            <a:off x="3146425" y="31067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08" name="Oval 38"/>
          <p:cNvSpPr>
            <a:spLocks noChangeArrowheads="1"/>
          </p:cNvSpPr>
          <p:nvPr/>
        </p:nvSpPr>
        <p:spPr bwMode="auto">
          <a:xfrm>
            <a:off x="3033713" y="34766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09" name="Oval 39"/>
          <p:cNvSpPr>
            <a:spLocks noChangeArrowheads="1"/>
          </p:cNvSpPr>
          <p:nvPr/>
        </p:nvSpPr>
        <p:spPr bwMode="auto">
          <a:xfrm>
            <a:off x="3152775" y="31083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10" name="Oval 40"/>
          <p:cNvSpPr>
            <a:spLocks noChangeArrowheads="1"/>
          </p:cNvSpPr>
          <p:nvPr/>
        </p:nvSpPr>
        <p:spPr bwMode="auto">
          <a:xfrm>
            <a:off x="3154363" y="31051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11" name="Oval 41"/>
          <p:cNvSpPr>
            <a:spLocks noChangeArrowheads="1"/>
          </p:cNvSpPr>
          <p:nvPr/>
        </p:nvSpPr>
        <p:spPr bwMode="auto">
          <a:xfrm>
            <a:off x="3032125" y="347027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12" name="Oval 42"/>
          <p:cNvSpPr>
            <a:spLocks noChangeArrowheads="1"/>
          </p:cNvSpPr>
          <p:nvPr/>
        </p:nvSpPr>
        <p:spPr bwMode="auto">
          <a:xfrm>
            <a:off x="3082925" y="42751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13" name="Oval 43"/>
          <p:cNvSpPr>
            <a:spLocks noChangeArrowheads="1"/>
          </p:cNvSpPr>
          <p:nvPr/>
        </p:nvSpPr>
        <p:spPr bwMode="auto">
          <a:xfrm>
            <a:off x="3089275" y="42767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14" name="Oval 44"/>
          <p:cNvSpPr>
            <a:spLocks noChangeArrowheads="1"/>
          </p:cNvSpPr>
          <p:nvPr/>
        </p:nvSpPr>
        <p:spPr bwMode="auto">
          <a:xfrm>
            <a:off x="3090863" y="42735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15" name="Oval 45"/>
          <p:cNvSpPr>
            <a:spLocks noChangeArrowheads="1"/>
          </p:cNvSpPr>
          <p:nvPr/>
        </p:nvSpPr>
        <p:spPr bwMode="auto">
          <a:xfrm>
            <a:off x="3073400" y="42751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60494" name="Oval 46"/>
          <p:cNvSpPr>
            <a:spLocks noChangeArrowheads="1"/>
          </p:cNvSpPr>
          <p:nvPr/>
        </p:nvSpPr>
        <p:spPr bwMode="auto">
          <a:xfrm>
            <a:off x="3289300" y="325278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17" name="Oval 47"/>
          <p:cNvSpPr>
            <a:spLocks noChangeArrowheads="1"/>
          </p:cNvSpPr>
          <p:nvPr/>
        </p:nvSpPr>
        <p:spPr bwMode="auto">
          <a:xfrm>
            <a:off x="3287713" y="325278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60496" name="Oval 48"/>
          <p:cNvSpPr>
            <a:spLocks noChangeArrowheads="1"/>
          </p:cNvSpPr>
          <p:nvPr/>
        </p:nvSpPr>
        <p:spPr bwMode="auto">
          <a:xfrm>
            <a:off x="3294063" y="325437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60497" name="Oval 49"/>
          <p:cNvSpPr>
            <a:spLocks noChangeArrowheads="1"/>
          </p:cNvSpPr>
          <p:nvPr/>
        </p:nvSpPr>
        <p:spPr bwMode="auto">
          <a:xfrm>
            <a:off x="3168650" y="35782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nvGrpSpPr>
          <p:cNvPr id="3" name="Group 50"/>
          <p:cNvGrpSpPr>
            <a:grpSpLocks/>
          </p:cNvGrpSpPr>
          <p:nvPr/>
        </p:nvGrpSpPr>
        <p:grpSpPr bwMode="auto">
          <a:xfrm>
            <a:off x="4070350" y="776288"/>
            <a:ext cx="2392363" cy="5337175"/>
            <a:chOff x="2564" y="489"/>
            <a:chExt cx="1507" cy="3362"/>
          </a:xfrm>
        </p:grpSpPr>
        <p:sp>
          <p:nvSpPr>
            <p:cNvPr id="24920" name="Oval 51"/>
            <p:cNvSpPr>
              <a:spLocks noChangeArrowheads="1"/>
            </p:cNvSpPr>
            <p:nvPr/>
          </p:nvSpPr>
          <p:spPr bwMode="auto">
            <a:xfrm rot="1255874">
              <a:off x="3941" y="489"/>
              <a:ext cx="130" cy="130"/>
            </a:xfrm>
            <a:prstGeom prst="ellipse">
              <a:avLst/>
            </a:prstGeom>
            <a:solidFill>
              <a:srgbClr val="FFFF00"/>
            </a:solidFill>
            <a:ln w="952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921" name="Oval 52"/>
            <p:cNvSpPr>
              <a:spLocks noChangeArrowheads="1"/>
            </p:cNvSpPr>
            <p:nvPr/>
          </p:nvSpPr>
          <p:spPr bwMode="auto">
            <a:xfrm>
              <a:off x="3688" y="804"/>
              <a:ext cx="130" cy="130"/>
            </a:xfrm>
            <a:prstGeom prst="ellipse">
              <a:avLst/>
            </a:prstGeom>
            <a:solidFill>
              <a:srgbClr val="FFFF00"/>
            </a:solidFill>
            <a:ln w="952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922" name="Oval 53"/>
            <p:cNvSpPr>
              <a:spLocks noChangeArrowheads="1"/>
            </p:cNvSpPr>
            <p:nvPr/>
          </p:nvSpPr>
          <p:spPr bwMode="auto">
            <a:xfrm rot="-1412674">
              <a:off x="3286" y="1321"/>
              <a:ext cx="138" cy="139"/>
            </a:xfrm>
            <a:prstGeom prst="ellipse">
              <a:avLst/>
            </a:pr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923" name="Oval 54"/>
            <p:cNvSpPr>
              <a:spLocks noChangeArrowheads="1"/>
            </p:cNvSpPr>
            <p:nvPr/>
          </p:nvSpPr>
          <p:spPr bwMode="auto">
            <a:xfrm>
              <a:off x="3068" y="1732"/>
              <a:ext cx="130" cy="130"/>
            </a:xfrm>
            <a:prstGeom prst="ellipse">
              <a:avLst/>
            </a:pr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924" name="Oval 55"/>
            <p:cNvSpPr>
              <a:spLocks noChangeArrowheads="1"/>
            </p:cNvSpPr>
            <p:nvPr/>
          </p:nvSpPr>
          <p:spPr bwMode="auto">
            <a:xfrm>
              <a:off x="2564" y="3721"/>
              <a:ext cx="130" cy="130"/>
            </a:xfrm>
            <a:prstGeom prst="ellipse">
              <a:avLst/>
            </a:pr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925" name="Oval 56"/>
            <p:cNvSpPr>
              <a:spLocks noChangeArrowheads="1"/>
            </p:cNvSpPr>
            <p:nvPr/>
          </p:nvSpPr>
          <p:spPr bwMode="auto">
            <a:xfrm>
              <a:off x="2580" y="3329"/>
              <a:ext cx="130" cy="130"/>
            </a:xfrm>
            <a:prstGeom prst="ellipse">
              <a:avLst/>
            </a:pr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pic>
        <p:nvPicPr>
          <p:cNvPr id="24621" name="Picture 57" descr="STALEVO_TRAFFIC_NO-LIGHTS"/>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1038818">
            <a:off x="5259388" y="1998663"/>
            <a:ext cx="658812"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622" name="Oval 58"/>
          <p:cNvSpPr>
            <a:spLocks noChangeArrowheads="1"/>
          </p:cNvSpPr>
          <p:nvPr/>
        </p:nvSpPr>
        <p:spPr bwMode="auto">
          <a:xfrm>
            <a:off x="4362450" y="37131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23" name="Freeform 59"/>
          <p:cNvSpPr>
            <a:spLocks/>
          </p:cNvSpPr>
          <p:nvPr/>
        </p:nvSpPr>
        <p:spPr bwMode="auto">
          <a:xfrm rot="933390">
            <a:off x="1270000" y="-1454150"/>
            <a:ext cx="3794125" cy="3276600"/>
          </a:xfrm>
          <a:custGeom>
            <a:avLst/>
            <a:gdLst>
              <a:gd name="T0" fmla="*/ 45909100 w 2019"/>
              <a:gd name="T1" fmla="*/ 303661495 h 2119"/>
              <a:gd name="T2" fmla="*/ 52971172 w 2019"/>
              <a:gd name="T3" fmla="*/ 219974440 h 2119"/>
              <a:gd name="T4" fmla="*/ 370800081 w 2019"/>
              <a:gd name="T5" fmla="*/ 564283403 h 2119"/>
              <a:gd name="T6" fmla="*/ 1327817843 w 2019"/>
              <a:gd name="T7" fmla="*/ 1358105084 h 2119"/>
              <a:gd name="T8" fmla="*/ 2111796069 w 2019"/>
              <a:gd name="T9" fmla="*/ 1869785064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692160025 w 2019"/>
              <a:gd name="T45" fmla="*/ 2147483647 h 2119"/>
              <a:gd name="T46" fmla="*/ 42378065 w 2019"/>
              <a:gd name="T47" fmla="*/ 2053894728 h 2119"/>
              <a:gd name="T48" fmla="*/ 45909100 w 2019"/>
              <a:gd name="T49" fmla="*/ 303661495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24" name="Freeform 60"/>
          <p:cNvSpPr>
            <a:spLocks/>
          </p:cNvSpPr>
          <p:nvPr/>
        </p:nvSpPr>
        <p:spPr bwMode="auto">
          <a:xfrm rot="933390">
            <a:off x="1065213" y="-2574925"/>
            <a:ext cx="3794125" cy="3276600"/>
          </a:xfrm>
          <a:custGeom>
            <a:avLst/>
            <a:gdLst>
              <a:gd name="T0" fmla="*/ 45909100 w 2019"/>
              <a:gd name="T1" fmla="*/ 303661495 h 2119"/>
              <a:gd name="T2" fmla="*/ 52971172 w 2019"/>
              <a:gd name="T3" fmla="*/ 219974440 h 2119"/>
              <a:gd name="T4" fmla="*/ 370800081 w 2019"/>
              <a:gd name="T5" fmla="*/ 564283403 h 2119"/>
              <a:gd name="T6" fmla="*/ 1327817843 w 2019"/>
              <a:gd name="T7" fmla="*/ 1358105084 h 2119"/>
              <a:gd name="T8" fmla="*/ 2111796069 w 2019"/>
              <a:gd name="T9" fmla="*/ 1869785064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692160025 w 2019"/>
              <a:gd name="T45" fmla="*/ 2147483647 h 2119"/>
              <a:gd name="T46" fmla="*/ 42378065 w 2019"/>
              <a:gd name="T47" fmla="*/ 2053894728 h 2119"/>
              <a:gd name="T48" fmla="*/ 45909100 w 2019"/>
              <a:gd name="T49" fmla="*/ 303661495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25" name="Oval 61"/>
          <p:cNvSpPr>
            <a:spLocks noChangeArrowheads="1"/>
          </p:cNvSpPr>
          <p:nvPr/>
        </p:nvSpPr>
        <p:spPr bwMode="auto">
          <a:xfrm>
            <a:off x="2965450" y="46450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26" name="Oval 62"/>
          <p:cNvSpPr>
            <a:spLocks noChangeArrowheads="1"/>
          </p:cNvSpPr>
          <p:nvPr/>
        </p:nvSpPr>
        <p:spPr bwMode="auto">
          <a:xfrm rot="-1516707">
            <a:off x="2854325" y="447357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27" name="Oval 63"/>
          <p:cNvSpPr>
            <a:spLocks noChangeArrowheads="1"/>
          </p:cNvSpPr>
          <p:nvPr/>
        </p:nvSpPr>
        <p:spPr bwMode="auto">
          <a:xfrm>
            <a:off x="2962275" y="46418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28" name="Oval 64"/>
          <p:cNvSpPr>
            <a:spLocks noChangeArrowheads="1"/>
          </p:cNvSpPr>
          <p:nvPr/>
        </p:nvSpPr>
        <p:spPr bwMode="auto">
          <a:xfrm>
            <a:off x="3025775" y="34734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29" name="Freeform 65"/>
          <p:cNvSpPr>
            <a:spLocks/>
          </p:cNvSpPr>
          <p:nvPr/>
        </p:nvSpPr>
        <p:spPr bwMode="auto">
          <a:xfrm rot="-716707">
            <a:off x="-465138" y="-479425"/>
            <a:ext cx="2420938" cy="3024188"/>
          </a:xfrm>
          <a:custGeom>
            <a:avLst/>
            <a:gdLst>
              <a:gd name="T0" fmla="*/ 18691224 w 2019"/>
              <a:gd name="T1" fmla="*/ 258677253 h 2119"/>
              <a:gd name="T2" fmla="*/ 21566613 w 2019"/>
              <a:gd name="T3" fmla="*/ 187388336 h 2119"/>
              <a:gd name="T4" fmla="*/ 150967487 w 2019"/>
              <a:gd name="T5" fmla="*/ 480693184 h 2119"/>
              <a:gd name="T6" fmla="*/ 540607806 w 2019"/>
              <a:gd name="T7" fmla="*/ 1156922458 h 2119"/>
              <a:gd name="T8" fmla="*/ 859797510 w 2019"/>
              <a:gd name="T9" fmla="*/ 1592803712 h 2119"/>
              <a:gd name="T10" fmla="*/ 1217806157 w 2019"/>
              <a:gd name="T11" fmla="*/ 2047018482 h 2119"/>
              <a:gd name="T12" fmla="*/ 1600258004 w 2019"/>
              <a:gd name="T13" fmla="*/ 2147483647 h 2119"/>
              <a:gd name="T14" fmla="*/ 1928072674 w 2019"/>
              <a:gd name="T15" fmla="*/ 2147483647 h 2119"/>
              <a:gd name="T16" fmla="*/ 2127925363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0865810 w 2019"/>
              <a:gd name="T35" fmla="*/ 2147483647 h 2119"/>
              <a:gd name="T36" fmla="*/ 1984146347 w 2019"/>
              <a:gd name="T37" fmla="*/ 2147483647 h 2119"/>
              <a:gd name="T38" fmla="*/ 1870561308 w 2019"/>
              <a:gd name="T39" fmla="*/ 2147483647 h 2119"/>
              <a:gd name="T40" fmla="*/ 1516865743 w 2019"/>
              <a:gd name="T41" fmla="*/ 2147483647 h 2119"/>
              <a:gd name="T42" fmla="*/ 1022266551 w 2019"/>
              <a:gd name="T43" fmla="*/ 2147483647 h 2119"/>
              <a:gd name="T44" fmla="*/ 281806056 w 2019"/>
              <a:gd name="T45" fmla="*/ 2147483647 h 2119"/>
              <a:gd name="T46" fmla="*/ 17253530 w 2019"/>
              <a:gd name="T47" fmla="*/ 1749640471 h 2119"/>
              <a:gd name="T48" fmla="*/ 18691224 w 2019"/>
              <a:gd name="T49" fmla="*/ 258677253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30" name="Freeform 66"/>
          <p:cNvSpPr>
            <a:spLocks/>
          </p:cNvSpPr>
          <p:nvPr/>
        </p:nvSpPr>
        <p:spPr bwMode="auto">
          <a:xfrm rot="-716707">
            <a:off x="-1474788" y="1312863"/>
            <a:ext cx="3679826" cy="3557587"/>
          </a:xfrm>
          <a:custGeom>
            <a:avLst/>
            <a:gdLst>
              <a:gd name="T0" fmla="*/ 43184644 w 2019"/>
              <a:gd name="T1" fmla="*/ 357974847 h 2119"/>
              <a:gd name="T2" fmla="*/ 49828015 w 2019"/>
              <a:gd name="T3" fmla="*/ 259321062 h 2119"/>
              <a:gd name="T4" fmla="*/ 348796108 w 2019"/>
              <a:gd name="T5" fmla="*/ 665213365 h 2119"/>
              <a:gd name="T6" fmla="*/ 1249021158 w 2019"/>
              <a:gd name="T7" fmla="*/ 1601023278 h 2119"/>
              <a:gd name="T8" fmla="*/ 1986475421 w 2019"/>
              <a:gd name="T9" fmla="*/ 2147483647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651084974 w 2019"/>
              <a:gd name="T45" fmla="*/ 2147483647 h 2119"/>
              <a:gd name="T46" fmla="*/ 39862048 w 2019"/>
              <a:gd name="T47" fmla="*/ 2147483647 h 2119"/>
              <a:gd name="T48" fmla="*/ 43184644 w 2019"/>
              <a:gd name="T49" fmla="*/ 357974847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31" name="Freeform 67"/>
          <p:cNvSpPr>
            <a:spLocks/>
          </p:cNvSpPr>
          <p:nvPr/>
        </p:nvSpPr>
        <p:spPr bwMode="auto">
          <a:xfrm rot="-716707">
            <a:off x="-1474788" y="1312863"/>
            <a:ext cx="3679826" cy="3557587"/>
          </a:xfrm>
          <a:custGeom>
            <a:avLst/>
            <a:gdLst>
              <a:gd name="T0" fmla="*/ 43184644 w 2019"/>
              <a:gd name="T1" fmla="*/ 357974847 h 2119"/>
              <a:gd name="T2" fmla="*/ 49828015 w 2019"/>
              <a:gd name="T3" fmla="*/ 259321062 h 2119"/>
              <a:gd name="T4" fmla="*/ 348796108 w 2019"/>
              <a:gd name="T5" fmla="*/ 665213365 h 2119"/>
              <a:gd name="T6" fmla="*/ 1249021158 w 2019"/>
              <a:gd name="T7" fmla="*/ 1601023278 h 2119"/>
              <a:gd name="T8" fmla="*/ 1986475421 w 2019"/>
              <a:gd name="T9" fmla="*/ 2147483647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651084974 w 2019"/>
              <a:gd name="T45" fmla="*/ 2147483647 h 2119"/>
              <a:gd name="T46" fmla="*/ 39862048 w 2019"/>
              <a:gd name="T47" fmla="*/ 2147483647 h 2119"/>
              <a:gd name="T48" fmla="*/ 43184644 w 2019"/>
              <a:gd name="T49" fmla="*/ 357974847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32" name="Freeform 68"/>
          <p:cNvSpPr>
            <a:spLocks/>
          </p:cNvSpPr>
          <p:nvPr/>
        </p:nvSpPr>
        <p:spPr bwMode="auto">
          <a:xfrm>
            <a:off x="-1238250" y="4949825"/>
            <a:ext cx="5167313" cy="1757363"/>
          </a:xfrm>
          <a:custGeom>
            <a:avLst/>
            <a:gdLst>
              <a:gd name="T0" fmla="*/ 123488462 w 3255"/>
              <a:gd name="T1" fmla="*/ 803930866 h 1107"/>
              <a:gd name="T2" fmla="*/ 95765947 w 3255"/>
              <a:gd name="T3" fmla="*/ 723285843 h 1107"/>
              <a:gd name="T4" fmla="*/ 526713501 w 3255"/>
              <a:gd name="T5" fmla="*/ 869454947 h 1107"/>
              <a:gd name="T6" fmla="*/ 1713706416 w 3255"/>
              <a:gd name="T7" fmla="*/ 1081148133 h 1107"/>
              <a:gd name="T8" fmla="*/ 2147483647 w 3255"/>
              <a:gd name="T9" fmla="*/ 1129030321 h 1107"/>
              <a:gd name="T10" fmla="*/ 2147483647 w 3255"/>
              <a:gd name="T11" fmla="*/ 1144151263 h 1107"/>
              <a:gd name="T12" fmla="*/ 2147483647 w 3255"/>
              <a:gd name="T13" fmla="*/ 1076107819 h 1107"/>
              <a:gd name="T14" fmla="*/ 2147483647 w 3255"/>
              <a:gd name="T15" fmla="*/ 960180598 h 1107"/>
              <a:gd name="T16" fmla="*/ 2147483647 w 3255"/>
              <a:gd name="T17" fmla="*/ 826611485 h 1107"/>
              <a:gd name="T18" fmla="*/ 2147483647 w 3255"/>
              <a:gd name="T19" fmla="*/ 612398937 h 1107"/>
              <a:gd name="T20" fmla="*/ 2147483647 w 3255"/>
              <a:gd name="T21" fmla="*/ 322580092 h 1107"/>
              <a:gd name="T22" fmla="*/ 2147483647 w 3255"/>
              <a:gd name="T23" fmla="*/ 50403139 h 1107"/>
              <a:gd name="T24" fmla="*/ 2147483647 w 3255"/>
              <a:gd name="T25" fmla="*/ 30241884 h 1107"/>
              <a:gd name="T26" fmla="*/ 2147483647 w 3255"/>
              <a:gd name="T27" fmla="*/ 204133508 h 1107"/>
              <a:gd name="T28" fmla="*/ 2147483647 w 3255"/>
              <a:gd name="T29" fmla="*/ 839213064 h 1107"/>
              <a:gd name="T30" fmla="*/ 2147483647 w 3255"/>
              <a:gd name="T31" fmla="*/ 1837195223 h 1107"/>
              <a:gd name="T32" fmla="*/ 2147483647 w 3255"/>
              <a:gd name="T33" fmla="*/ 2147483647 h 1107"/>
              <a:gd name="T34" fmla="*/ 2147483647 w 3255"/>
              <a:gd name="T35" fmla="*/ 2096770597 h 1107"/>
              <a:gd name="T36" fmla="*/ 2147483647 w 3255"/>
              <a:gd name="T37" fmla="*/ 1842235537 h 1107"/>
              <a:gd name="T38" fmla="*/ 2147483647 w 3255"/>
              <a:gd name="T39" fmla="*/ 1854835528 h 1107"/>
              <a:gd name="T40" fmla="*/ 2147483647 w 3255"/>
              <a:gd name="T41" fmla="*/ 2056448085 h 1107"/>
              <a:gd name="T42" fmla="*/ 2147483647 w 3255"/>
              <a:gd name="T43" fmla="*/ 2147483647 h 1107"/>
              <a:gd name="T44" fmla="*/ 1685985488 w 3255"/>
              <a:gd name="T45" fmla="*/ 2147483647 h 1107"/>
              <a:gd name="T46" fmla="*/ 879535410 w 3255"/>
              <a:gd name="T47" fmla="*/ 2147483647 h 1107"/>
              <a:gd name="T48" fmla="*/ 123488462 w 3255"/>
              <a:gd name="T49" fmla="*/ 803930866 h 110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255"/>
              <a:gd name="T76" fmla="*/ 0 h 1107"/>
              <a:gd name="T77" fmla="*/ 3255 w 3255"/>
              <a:gd name="T78" fmla="*/ 1107 h 110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255" h="1107">
                <a:moveTo>
                  <a:pt x="49" y="319"/>
                </a:moveTo>
                <a:cubicBezTo>
                  <a:pt x="0" y="206"/>
                  <a:pt x="12" y="283"/>
                  <a:pt x="38" y="287"/>
                </a:cubicBezTo>
                <a:cubicBezTo>
                  <a:pt x="65" y="291"/>
                  <a:pt x="101" y="322"/>
                  <a:pt x="209" y="345"/>
                </a:cubicBezTo>
                <a:cubicBezTo>
                  <a:pt x="315" y="369"/>
                  <a:pt x="542" y="413"/>
                  <a:pt x="680" y="429"/>
                </a:cubicBezTo>
                <a:cubicBezTo>
                  <a:pt x="818" y="447"/>
                  <a:pt x="915" y="445"/>
                  <a:pt x="1041" y="448"/>
                </a:cubicBezTo>
                <a:cubicBezTo>
                  <a:pt x="1168" y="451"/>
                  <a:pt x="1307" y="457"/>
                  <a:pt x="1440" y="454"/>
                </a:cubicBezTo>
                <a:cubicBezTo>
                  <a:pt x="1576" y="450"/>
                  <a:pt x="1727" y="439"/>
                  <a:pt x="1852" y="427"/>
                </a:cubicBezTo>
                <a:cubicBezTo>
                  <a:pt x="1977" y="416"/>
                  <a:pt x="2103" y="396"/>
                  <a:pt x="2193" y="381"/>
                </a:cubicBezTo>
                <a:cubicBezTo>
                  <a:pt x="2282" y="364"/>
                  <a:pt x="2333" y="351"/>
                  <a:pt x="2390" y="328"/>
                </a:cubicBezTo>
                <a:cubicBezTo>
                  <a:pt x="2445" y="305"/>
                  <a:pt x="2483" y="274"/>
                  <a:pt x="2529" y="243"/>
                </a:cubicBezTo>
                <a:cubicBezTo>
                  <a:pt x="2577" y="208"/>
                  <a:pt x="2616" y="167"/>
                  <a:pt x="2672" y="128"/>
                </a:cubicBezTo>
                <a:cubicBezTo>
                  <a:pt x="2728" y="89"/>
                  <a:pt x="2806" y="40"/>
                  <a:pt x="2865" y="20"/>
                </a:cubicBezTo>
                <a:cubicBezTo>
                  <a:pt x="2923" y="0"/>
                  <a:pt x="2967" y="2"/>
                  <a:pt x="3013" y="12"/>
                </a:cubicBezTo>
                <a:cubicBezTo>
                  <a:pt x="3059" y="22"/>
                  <a:pt x="3107" y="28"/>
                  <a:pt x="3144" y="81"/>
                </a:cubicBezTo>
                <a:cubicBezTo>
                  <a:pt x="3181" y="134"/>
                  <a:pt x="3235" y="225"/>
                  <a:pt x="3237" y="333"/>
                </a:cubicBezTo>
                <a:cubicBezTo>
                  <a:pt x="3255" y="534"/>
                  <a:pt x="3223" y="637"/>
                  <a:pt x="3156" y="729"/>
                </a:cubicBezTo>
                <a:cubicBezTo>
                  <a:pt x="3089" y="821"/>
                  <a:pt x="3024" y="864"/>
                  <a:pt x="2941" y="883"/>
                </a:cubicBezTo>
                <a:cubicBezTo>
                  <a:pt x="2858" y="902"/>
                  <a:pt x="2761" y="876"/>
                  <a:pt x="2673" y="832"/>
                </a:cubicBezTo>
                <a:cubicBezTo>
                  <a:pt x="2585" y="788"/>
                  <a:pt x="2533" y="747"/>
                  <a:pt x="2470" y="731"/>
                </a:cubicBezTo>
                <a:cubicBezTo>
                  <a:pt x="2408" y="715"/>
                  <a:pt x="2383" y="722"/>
                  <a:pt x="2295" y="736"/>
                </a:cubicBezTo>
                <a:cubicBezTo>
                  <a:pt x="2207" y="750"/>
                  <a:pt x="2082" y="784"/>
                  <a:pt x="1941" y="816"/>
                </a:cubicBezTo>
                <a:cubicBezTo>
                  <a:pt x="1798" y="846"/>
                  <a:pt x="1654" y="888"/>
                  <a:pt x="1442" y="923"/>
                </a:cubicBezTo>
                <a:cubicBezTo>
                  <a:pt x="1231" y="957"/>
                  <a:pt x="852" y="1015"/>
                  <a:pt x="669" y="1023"/>
                </a:cubicBezTo>
                <a:cubicBezTo>
                  <a:pt x="488" y="1030"/>
                  <a:pt x="412" y="1107"/>
                  <a:pt x="349" y="962"/>
                </a:cubicBezTo>
                <a:cubicBezTo>
                  <a:pt x="295" y="845"/>
                  <a:pt x="95" y="416"/>
                  <a:pt x="49" y="31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33" name="Freeform 69"/>
          <p:cNvSpPr>
            <a:spLocks/>
          </p:cNvSpPr>
          <p:nvPr/>
        </p:nvSpPr>
        <p:spPr bwMode="auto">
          <a:xfrm rot="933390">
            <a:off x="419100" y="-971550"/>
            <a:ext cx="4491038" cy="3503613"/>
          </a:xfrm>
          <a:custGeom>
            <a:avLst/>
            <a:gdLst>
              <a:gd name="T0" fmla="*/ 64322608 w 2019"/>
              <a:gd name="T1" fmla="*/ 347194986 h 2119"/>
              <a:gd name="T2" fmla="*/ 74218907 w 2019"/>
              <a:gd name="T3" fmla="*/ 251511133 h 2119"/>
              <a:gd name="T4" fmla="*/ 519530127 w 2019"/>
              <a:gd name="T5" fmla="*/ 645182315 h 2119"/>
              <a:gd name="T6" fmla="*/ 1860410823 w 2019"/>
              <a:gd name="T7" fmla="*/ 1552811533 h 2119"/>
              <a:gd name="T8" fmla="*/ 2147483647 w 2019"/>
              <a:gd name="T9" fmla="*/ 2137848767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969788384 w 2019"/>
              <a:gd name="T45" fmla="*/ 2147483647 h 2119"/>
              <a:gd name="T46" fmla="*/ 59375571 w 2019"/>
              <a:gd name="T47" fmla="*/ 2147483647 h 2119"/>
              <a:gd name="T48" fmla="*/ 64322608 w 2019"/>
              <a:gd name="T49" fmla="*/ 347194986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pic>
        <p:nvPicPr>
          <p:cNvPr id="24634" name="Picture 70" descr="STALEVO_TRAFFIC_NO-LIGHTS"/>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1918763">
            <a:off x="4954588" y="2589213"/>
            <a:ext cx="658812"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635" name="Text Box 71"/>
          <p:cNvSpPr txBox="1">
            <a:spLocks noChangeArrowheads="1"/>
          </p:cNvSpPr>
          <p:nvPr/>
        </p:nvSpPr>
        <p:spPr bwMode="auto">
          <a:xfrm>
            <a:off x="7573963" y="290513"/>
            <a:ext cx="1570037"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b="1">
                <a:solidFill>
                  <a:srgbClr val="000000"/>
                </a:solidFill>
                <a:latin typeface="Arial" panose="020B0604020202020204" pitchFamily="34" charset="0"/>
                <a:ea typeface="MS PGothic" panose="020B0600070205080204" pitchFamily="34" charset="-128"/>
              </a:rPr>
              <a:t>Striatal dopamine receptors</a:t>
            </a:r>
          </a:p>
        </p:txBody>
      </p:sp>
      <p:sp>
        <p:nvSpPr>
          <p:cNvPr id="24636" name="Text Box 72"/>
          <p:cNvSpPr txBox="1">
            <a:spLocks noChangeArrowheads="1"/>
          </p:cNvSpPr>
          <p:nvPr/>
        </p:nvSpPr>
        <p:spPr bwMode="auto">
          <a:xfrm>
            <a:off x="6737350" y="4454525"/>
            <a:ext cx="21161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2000" b="1">
                <a:solidFill>
                  <a:srgbClr val="000000"/>
                </a:solidFill>
                <a:latin typeface="Arial" panose="020B0604020202020204" pitchFamily="34" charset="0"/>
                <a:ea typeface="MS PGothic" panose="020B0600070205080204" pitchFamily="34" charset="-128"/>
              </a:rPr>
              <a:t>Striatal neurone</a:t>
            </a:r>
          </a:p>
        </p:txBody>
      </p:sp>
      <p:sp>
        <p:nvSpPr>
          <p:cNvPr id="24637" name="Text Box 73"/>
          <p:cNvSpPr txBox="1">
            <a:spLocks noChangeArrowheads="1"/>
          </p:cNvSpPr>
          <p:nvPr/>
        </p:nvSpPr>
        <p:spPr bwMode="auto">
          <a:xfrm>
            <a:off x="6910388" y="5964238"/>
            <a:ext cx="18192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1400">
                <a:solidFill>
                  <a:srgbClr val="000000"/>
                </a:solidFill>
                <a:latin typeface="Arial" panose="020B0604020202020204" pitchFamily="34" charset="0"/>
                <a:ea typeface="MS PGothic" panose="020B0600070205080204" pitchFamily="34" charset="-128"/>
              </a:rPr>
              <a:t>Unactivated receptor</a:t>
            </a:r>
          </a:p>
        </p:txBody>
      </p:sp>
      <p:sp>
        <p:nvSpPr>
          <p:cNvPr id="24638" name="Text Box 74"/>
          <p:cNvSpPr txBox="1">
            <a:spLocks noChangeArrowheads="1"/>
          </p:cNvSpPr>
          <p:nvPr/>
        </p:nvSpPr>
        <p:spPr bwMode="auto">
          <a:xfrm>
            <a:off x="6910388" y="5402263"/>
            <a:ext cx="16129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1400">
                <a:solidFill>
                  <a:srgbClr val="000000"/>
                </a:solidFill>
                <a:latin typeface="Arial" panose="020B0604020202020204" pitchFamily="34" charset="0"/>
                <a:ea typeface="MS PGothic" panose="020B0600070205080204" pitchFamily="34" charset="-128"/>
              </a:rPr>
              <a:t>Activated receptor</a:t>
            </a:r>
          </a:p>
        </p:txBody>
      </p:sp>
      <p:sp>
        <p:nvSpPr>
          <p:cNvPr id="24639" name="Text Box 75"/>
          <p:cNvSpPr txBox="1">
            <a:spLocks noChangeArrowheads="1"/>
          </p:cNvSpPr>
          <p:nvPr/>
        </p:nvSpPr>
        <p:spPr bwMode="auto">
          <a:xfrm>
            <a:off x="6910388" y="6383338"/>
            <a:ext cx="2794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1400">
                <a:solidFill>
                  <a:srgbClr val="000000"/>
                </a:solidFill>
                <a:latin typeface="Arial" panose="020B0604020202020204" pitchFamily="34" charset="0"/>
                <a:ea typeface="MS PGothic" panose="020B0600070205080204" pitchFamily="34" charset="-128"/>
              </a:rPr>
              <a:t>Normal neuronal function</a:t>
            </a:r>
          </a:p>
        </p:txBody>
      </p:sp>
      <p:pic>
        <p:nvPicPr>
          <p:cNvPr id="24640" name="Picture 76" descr="STALEVO_FIGA_GREEN-ARROWS#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945796">
            <a:off x="6480175" y="6399213"/>
            <a:ext cx="503238"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641" name="Rectangle 77"/>
          <p:cNvSpPr>
            <a:spLocks noChangeArrowheads="1"/>
          </p:cNvSpPr>
          <p:nvPr/>
        </p:nvSpPr>
        <p:spPr bwMode="auto">
          <a:xfrm>
            <a:off x="6411913" y="5084763"/>
            <a:ext cx="2732087" cy="1773237"/>
          </a:xfrm>
          <a:prstGeom prst="rect">
            <a:avLst/>
          </a:prstGeom>
          <a:noFill/>
          <a:ln w="2857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42" name="Oval 78"/>
          <p:cNvSpPr>
            <a:spLocks noChangeArrowheads="1"/>
          </p:cNvSpPr>
          <p:nvPr/>
        </p:nvSpPr>
        <p:spPr bwMode="auto">
          <a:xfrm rot="-336241">
            <a:off x="6556375" y="5286375"/>
            <a:ext cx="157163" cy="157163"/>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pic>
        <p:nvPicPr>
          <p:cNvPr id="24643" name="Picture 79" descr="STALEVO_TRAFFIC_NO-LIGHTS"/>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rot="2309659">
            <a:off x="6410325" y="5313363"/>
            <a:ext cx="4572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644" name="Oval 80"/>
          <p:cNvSpPr>
            <a:spLocks noChangeArrowheads="1"/>
          </p:cNvSpPr>
          <p:nvPr/>
        </p:nvSpPr>
        <p:spPr bwMode="auto">
          <a:xfrm rot="-336241">
            <a:off x="6559550" y="5599113"/>
            <a:ext cx="153988" cy="153987"/>
          </a:xfrm>
          <a:prstGeom prst="ellipse">
            <a:avLst/>
          </a:prstGeom>
          <a:gradFill rotWithShape="1">
            <a:gsLst>
              <a:gs pos="0">
                <a:srgbClr val="CCFFCC"/>
              </a:gs>
              <a:gs pos="100000">
                <a:srgbClr val="339933"/>
              </a:gs>
            </a:gsLst>
            <a:path path="shape">
              <a:fillToRect l="50000" t="50000" r="50000" b="50000"/>
            </a:path>
          </a:gra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pic>
        <p:nvPicPr>
          <p:cNvPr id="24645" name="Picture 81" descr="STALEVO_TRAFFIC_NO-LIGHTS"/>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rot="2309659">
            <a:off x="6410325" y="5859463"/>
            <a:ext cx="4572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646" name="Oval 82"/>
          <p:cNvSpPr>
            <a:spLocks noChangeArrowheads="1"/>
          </p:cNvSpPr>
          <p:nvPr/>
        </p:nvSpPr>
        <p:spPr bwMode="auto">
          <a:xfrm rot="-1378028">
            <a:off x="6554788" y="5973763"/>
            <a:ext cx="157162" cy="157162"/>
          </a:xfrm>
          <a:prstGeom prst="ellipse">
            <a:avLst/>
          </a:prstGeom>
          <a:gradFill rotWithShape="1">
            <a:gsLst>
              <a:gs pos="0">
                <a:srgbClr val="FF0000"/>
              </a:gs>
              <a:gs pos="100000">
                <a:srgbClr val="760000"/>
              </a:gs>
            </a:gsLst>
            <a:path path="shape">
              <a:fillToRect l="50000" t="50000" r="50000" b="50000"/>
            </a:path>
          </a:gradFill>
          <a:ln w="3175" algn="ctr">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47" name="Line 83"/>
          <p:cNvSpPr>
            <a:spLocks noChangeShapeType="1"/>
          </p:cNvSpPr>
          <p:nvPr/>
        </p:nvSpPr>
        <p:spPr bwMode="auto">
          <a:xfrm flipV="1">
            <a:off x="6873875" y="884238"/>
            <a:ext cx="792163" cy="138112"/>
          </a:xfrm>
          <a:prstGeom prst="line">
            <a:avLst/>
          </a:prstGeom>
          <a:noFill/>
          <a:ln w="28575">
            <a:solidFill>
              <a:schemeClr val="bg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pic>
        <p:nvPicPr>
          <p:cNvPr id="24648" name="Picture 84" descr="STALEVO_TRAFFIC_NO-LIGHTS"/>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1222306">
            <a:off x="5891213" y="1171575"/>
            <a:ext cx="658812"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49" name="Picture 85" descr="STALEVO_TRAFFIC_NO-LIGHTS"/>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1222306">
            <a:off x="5891213" y="1162050"/>
            <a:ext cx="658812"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4650" name="Group 86"/>
          <p:cNvGrpSpPr>
            <a:grpSpLocks/>
          </p:cNvGrpSpPr>
          <p:nvPr/>
        </p:nvGrpSpPr>
        <p:grpSpPr bwMode="auto">
          <a:xfrm rot="511056">
            <a:off x="4367213" y="3524250"/>
            <a:ext cx="712787" cy="657225"/>
            <a:chOff x="2763" y="2209"/>
            <a:chExt cx="449" cy="414"/>
          </a:xfrm>
        </p:grpSpPr>
        <p:pic>
          <p:nvPicPr>
            <p:cNvPr id="24918" name="Picture 87" descr="STALEVO_TRAFFIC_NO-LIGHTS"/>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2868231">
              <a:off x="2781" y="2191"/>
              <a:ext cx="414" cy="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919" name="Oval 88"/>
            <p:cNvSpPr>
              <a:spLocks noChangeArrowheads="1"/>
            </p:cNvSpPr>
            <p:nvPr/>
          </p:nvSpPr>
          <p:spPr bwMode="auto">
            <a:xfrm rot="294728">
              <a:off x="3019" y="2352"/>
              <a:ext cx="138" cy="138"/>
            </a:xfrm>
            <a:prstGeom prst="ellipse">
              <a:avLst/>
            </a:prstGeom>
            <a:gradFill rotWithShape="1">
              <a:gsLst>
                <a:gs pos="0">
                  <a:srgbClr val="CCFFCC"/>
                </a:gs>
                <a:gs pos="100000">
                  <a:srgbClr val="339933"/>
                </a:gs>
              </a:gsLst>
              <a:path path="shape">
                <a:fillToRect l="50000" t="50000" r="50000" b="50000"/>
              </a:path>
            </a:gra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grpSp>
        <p:nvGrpSpPr>
          <p:cNvPr id="24651" name="Group 89"/>
          <p:cNvGrpSpPr>
            <a:grpSpLocks/>
          </p:cNvGrpSpPr>
          <p:nvPr/>
        </p:nvGrpSpPr>
        <p:grpSpPr bwMode="auto">
          <a:xfrm>
            <a:off x="4251325" y="4008438"/>
            <a:ext cx="758825" cy="700087"/>
            <a:chOff x="3296" y="2607"/>
            <a:chExt cx="322" cy="297"/>
          </a:xfrm>
        </p:grpSpPr>
        <p:pic>
          <p:nvPicPr>
            <p:cNvPr id="24914" name="Picture 90" descr="STALEVO_TRAFFIC_NO-LIGHTS"/>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rot="1925997">
              <a:off x="3304" y="2612"/>
              <a:ext cx="311" cy="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4915" name="Group 91"/>
            <p:cNvGrpSpPr>
              <a:grpSpLocks/>
            </p:cNvGrpSpPr>
            <p:nvPr/>
          </p:nvGrpSpPr>
          <p:grpSpPr bwMode="auto">
            <a:xfrm>
              <a:off x="3296" y="2607"/>
              <a:ext cx="322" cy="297"/>
              <a:chOff x="3296" y="2607"/>
              <a:chExt cx="322" cy="297"/>
            </a:xfrm>
          </p:grpSpPr>
          <p:pic>
            <p:nvPicPr>
              <p:cNvPr id="24916" name="Picture 92" descr="STALEVO_TRAFFIC_NO-LIGHTS"/>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rot="1900800">
                <a:off x="3296" y="2607"/>
                <a:ext cx="322" cy="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917" name="Oval 93"/>
              <p:cNvSpPr>
                <a:spLocks noChangeArrowheads="1"/>
              </p:cNvSpPr>
              <p:nvPr/>
            </p:nvSpPr>
            <p:spPr bwMode="auto">
              <a:xfrm rot="-336241">
                <a:off x="3480" y="2698"/>
                <a:ext cx="99" cy="99"/>
              </a:xfrm>
              <a:prstGeom prst="ellipse">
                <a:avLst/>
              </a:prstGeom>
              <a:gradFill rotWithShape="1">
                <a:gsLst>
                  <a:gs pos="0">
                    <a:srgbClr val="CCFFCC"/>
                  </a:gs>
                  <a:gs pos="100000">
                    <a:srgbClr val="339933"/>
                  </a:gs>
                </a:gsLst>
                <a:path path="shape">
                  <a:fillToRect l="50000" t="50000" r="50000" b="50000"/>
                </a:path>
              </a:gra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grpSp>
      <p:pic>
        <p:nvPicPr>
          <p:cNvPr id="24652" name="Picture 94" descr="STALEVO_TRAFFIC_NO-LIGHTS"/>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rot="2640751">
            <a:off x="4168775" y="5097463"/>
            <a:ext cx="714375" cy="65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53" name="Picture 95" descr="STALEVO_TRAFFIC_NO-LIGHTS"/>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rot="2640751">
            <a:off x="4168775" y="5097463"/>
            <a:ext cx="714375" cy="65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54" name="Picture 96" descr="STALEVO_TRAFFIC_NO-LIGHTS"/>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rot="1750190">
            <a:off x="4140200" y="5622925"/>
            <a:ext cx="714375" cy="65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55" name="Picture 97" descr="STALEVO_TRAFFIC_NO-LIGHTS"/>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33568">
            <a:off x="6223000" y="755650"/>
            <a:ext cx="65881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56" name="Picture 98" descr="STALEVO_TRAFFIC_NO-LIGHTS"/>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33568">
            <a:off x="6223000" y="750888"/>
            <a:ext cx="65881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4657" name="Group 99"/>
          <p:cNvGrpSpPr>
            <a:grpSpLocks/>
          </p:cNvGrpSpPr>
          <p:nvPr/>
        </p:nvGrpSpPr>
        <p:grpSpPr bwMode="auto">
          <a:xfrm>
            <a:off x="4305300" y="941388"/>
            <a:ext cx="2293938" cy="5135562"/>
            <a:chOff x="2712" y="588"/>
            <a:chExt cx="1445" cy="3235"/>
          </a:xfrm>
        </p:grpSpPr>
        <p:sp>
          <p:nvSpPr>
            <p:cNvPr id="24908" name="Oval 100"/>
            <p:cNvSpPr>
              <a:spLocks noChangeArrowheads="1"/>
            </p:cNvSpPr>
            <p:nvPr/>
          </p:nvSpPr>
          <p:spPr bwMode="auto">
            <a:xfrm rot="1940653">
              <a:off x="3797" y="862"/>
              <a:ext cx="139" cy="138"/>
            </a:xfrm>
            <a:prstGeom prst="ellipse">
              <a:avLst/>
            </a:prstGeom>
            <a:gradFill rotWithShape="1">
              <a:gsLst>
                <a:gs pos="0">
                  <a:srgbClr val="FF0000"/>
                </a:gs>
                <a:gs pos="100000">
                  <a:srgbClr val="760000"/>
                </a:gs>
              </a:gsLst>
              <a:path path="shape">
                <a:fillToRect l="50000" t="50000" r="50000" b="50000"/>
              </a:path>
            </a:gradFill>
            <a:ln w="3175" algn="ctr">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909" name="Oval 101"/>
            <p:cNvSpPr>
              <a:spLocks noChangeArrowheads="1"/>
            </p:cNvSpPr>
            <p:nvPr/>
          </p:nvSpPr>
          <p:spPr bwMode="auto">
            <a:xfrm rot="1244196">
              <a:off x="3208" y="1765"/>
              <a:ext cx="139" cy="138"/>
            </a:xfrm>
            <a:prstGeom prst="ellipse">
              <a:avLst/>
            </a:prstGeom>
            <a:gradFill rotWithShape="1">
              <a:gsLst>
                <a:gs pos="0">
                  <a:srgbClr val="FF0000"/>
                </a:gs>
                <a:gs pos="100000">
                  <a:srgbClr val="760000"/>
                </a:gs>
              </a:gsLst>
              <a:path path="shape">
                <a:fillToRect l="50000" t="50000" r="50000" b="50000"/>
              </a:path>
            </a:gradFill>
            <a:ln w="3175" algn="ctr">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910" name="Oval 102"/>
            <p:cNvSpPr>
              <a:spLocks noChangeArrowheads="1"/>
            </p:cNvSpPr>
            <p:nvPr/>
          </p:nvSpPr>
          <p:spPr bwMode="auto">
            <a:xfrm rot="403710">
              <a:off x="2734" y="3343"/>
              <a:ext cx="139" cy="138"/>
            </a:xfrm>
            <a:prstGeom prst="ellipse">
              <a:avLst/>
            </a:prstGeom>
            <a:gradFill rotWithShape="1">
              <a:gsLst>
                <a:gs pos="0">
                  <a:srgbClr val="FF0000"/>
                </a:gs>
                <a:gs pos="100000">
                  <a:srgbClr val="760000"/>
                </a:gs>
              </a:gsLst>
              <a:path path="shape">
                <a:fillToRect l="50000" t="50000" r="50000" b="50000"/>
              </a:path>
            </a:gradFill>
            <a:ln w="3175" algn="ctr">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911" name="Oval 103"/>
            <p:cNvSpPr>
              <a:spLocks noChangeArrowheads="1"/>
            </p:cNvSpPr>
            <p:nvPr/>
          </p:nvSpPr>
          <p:spPr bwMode="auto">
            <a:xfrm rot="-486851">
              <a:off x="2712" y="3685"/>
              <a:ext cx="139" cy="138"/>
            </a:xfrm>
            <a:prstGeom prst="ellipse">
              <a:avLst/>
            </a:prstGeom>
            <a:gradFill rotWithShape="1">
              <a:gsLst>
                <a:gs pos="0">
                  <a:srgbClr val="FF0000"/>
                </a:gs>
                <a:gs pos="100000">
                  <a:srgbClr val="760000"/>
                </a:gs>
              </a:gsLst>
              <a:path path="shape">
                <a:fillToRect l="50000" t="50000" r="50000" b="50000"/>
              </a:path>
            </a:gradFill>
            <a:ln w="3175" algn="ctr">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912" name="Oval 104"/>
            <p:cNvSpPr>
              <a:spLocks noChangeArrowheads="1"/>
            </p:cNvSpPr>
            <p:nvPr/>
          </p:nvSpPr>
          <p:spPr bwMode="auto">
            <a:xfrm rot="3196527">
              <a:off x="4018" y="589"/>
              <a:ext cx="139" cy="138"/>
            </a:xfrm>
            <a:prstGeom prst="ellipse">
              <a:avLst/>
            </a:prstGeom>
            <a:gradFill rotWithShape="1">
              <a:gsLst>
                <a:gs pos="0">
                  <a:srgbClr val="FF0000"/>
                </a:gs>
                <a:gs pos="100000">
                  <a:srgbClr val="760000"/>
                </a:gs>
              </a:gsLst>
              <a:path path="shape">
                <a:fillToRect l="50000" t="50000" r="50000" b="50000"/>
              </a:path>
            </a:gradFill>
            <a:ln w="3175" algn="ctr">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913" name="Oval 105"/>
            <p:cNvSpPr>
              <a:spLocks noChangeArrowheads="1"/>
            </p:cNvSpPr>
            <p:nvPr/>
          </p:nvSpPr>
          <p:spPr bwMode="auto">
            <a:xfrm rot="2124142">
              <a:off x="3417" y="1389"/>
              <a:ext cx="139" cy="138"/>
            </a:xfrm>
            <a:prstGeom prst="ellipse">
              <a:avLst/>
            </a:prstGeom>
            <a:gradFill rotWithShape="1">
              <a:gsLst>
                <a:gs pos="0">
                  <a:srgbClr val="FF0000"/>
                </a:gs>
                <a:gs pos="100000">
                  <a:srgbClr val="760000"/>
                </a:gs>
              </a:gsLst>
              <a:path path="shape">
                <a:fillToRect l="50000" t="50000" r="50000" b="50000"/>
              </a:path>
            </a:gradFill>
            <a:ln w="3175" algn="ctr">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sp>
        <p:nvSpPr>
          <p:cNvPr id="360554" name="Text Box 106"/>
          <p:cNvSpPr txBox="1">
            <a:spLocks noChangeArrowheads="1"/>
          </p:cNvSpPr>
          <p:nvPr/>
        </p:nvSpPr>
        <p:spPr bwMode="auto">
          <a:xfrm>
            <a:off x="4910138" y="0"/>
            <a:ext cx="20002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b="1">
                <a:solidFill>
                  <a:srgbClr val="000000"/>
                </a:solidFill>
                <a:latin typeface="Arial" panose="020B0604020202020204" pitchFamily="34" charset="0"/>
                <a:ea typeface="MS PGothic" panose="020B0600070205080204" pitchFamily="34" charset="-128"/>
              </a:rPr>
              <a:t>Dopamine made from levodopa</a:t>
            </a:r>
          </a:p>
        </p:txBody>
      </p:sp>
      <p:sp>
        <p:nvSpPr>
          <p:cNvPr id="360555" name="Oval 107"/>
          <p:cNvSpPr>
            <a:spLocks noChangeArrowheads="1"/>
          </p:cNvSpPr>
          <p:nvPr/>
        </p:nvSpPr>
        <p:spPr bwMode="auto">
          <a:xfrm>
            <a:off x="4813300" y="95250"/>
            <a:ext cx="133350" cy="147638"/>
          </a:xfrm>
          <a:prstGeom prst="ellipse">
            <a:avLst/>
          </a:pr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nvGrpSpPr>
          <p:cNvPr id="8" name="Group 108"/>
          <p:cNvGrpSpPr>
            <a:grpSpLocks/>
          </p:cNvGrpSpPr>
          <p:nvPr/>
        </p:nvGrpSpPr>
        <p:grpSpPr bwMode="auto">
          <a:xfrm>
            <a:off x="4308475" y="931863"/>
            <a:ext cx="2466975" cy="5133975"/>
            <a:chOff x="2709" y="599"/>
            <a:chExt cx="1554" cy="3234"/>
          </a:xfrm>
        </p:grpSpPr>
        <p:grpSp>
          <p:nvGrpSpPr>
            <p:cNvPr id="24890" name="Group 109"/>
            <p:cNvGrpSpPr>
              <a:grpSpLocks/>
            </p:cNvGrpSpPr>
            <p:nvPr/>
          </p:nvGrpSpPr>
          <p:grpSpPr bwMode="auto">
            <a:xfrm>
              <a:off x="3794" y="875"/>
              <a:ext cx="281" cy="215"/>
              <a:chOff x="4610" y="1363"/>
              <a:chExt cx="281" cy="215"/>
            </a:xfrm>
          </p:grpSpPr>
          <p:sp>
            <p:nvSpPr>
              <p:cNvPr id="24906" name="Oval 110"/>
              <p:cNvSpPr>
                <a:spLocks noChangeArrowheads="1"/>
              </p:cNvSpPr>
              <p:nvPr/>
            </p:nvSpPr>
            <p:spPr bwMode="auto">
              <a:xfrm rot="-336241">
                <a:off x="4748" y="1435"/>
                <a:ext cx="143" cy="143"/>
              </a:xfrm>
              <a:prstGeom prst="ellipse">
                <a:avLst/>
              </a:prstGeom>
              <a:gradFill rotWithShape="1">
                <a:gsLst>
                  <a:gs pos="0">
                    <a:srgbClr val="CCFFCC"/>
                  </a:gs>
                  <a:gs pos="100000">
                    <a:srgbClr val="339933"/>
                  </a:gs>
                </a:gsLst>
                <a:path path="shape">
                  <a:fillToRect l="50000" t="50000" r="50000" b="50000"/>
                </a:path>
              </a:gra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60559" name="Oval 111"/>
              <p:cNvSpPr>
                <a:spLocks noChangeArrowheads="1"/>
              </p:cNvSpPr>
              <p:nvPr/>
            </p:nvSpPr>
            <p:spPr bwMode="auto">
              <a:xfrm rot="1137879">
                <a:off x="4610" y="1363"/>
                <a:ext cx="143" cy="143"/>
              </a:xfrm>
              <a:prstGeom prst="ellipse">
                <a:avLst/>
              </a:prstGeom>
              <a:gradFill rotWithShape="1">
                <a:gsLst>
                  <a:gs pos="0">
                    <a:schemeClr val="tx1">
                      <a:gamma/>
                      <a:tint val="30196"/>
                      <a:invGamma/>
                    </a:schemeClr>
                  </a:gs>
                  <a:gs pos="100000">
                    <a:schemeClr val="tx1"/>
                  </a:gs>
                </a:gsLst>
                <a:path path="shape">
                  <a:fillToRect l="50000" t="50000" r="50000" b="50000"/>
                </a:path>
              </a:gradFill>
              <a:ln w="3175" algn="ctr">
                <a:solidFill>
                  <a:schemeClr val="bg1"/>
                </a:solidFill>
                <a:round/>
                <a:headEnd/>
                <a:tailEnd/>
              </a:ln>
              <a:effec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ndParaRPr>
              </a:p>
            </p:txBody>
          </p:sp>
        </p:grpSp>
        <p:grpSp>
          <p:nvGrpSpPr>
            <p:cNvPr id="24891" name="Group 112"/>
            <p:cNvGrpSpPr>
              <a:grpSpLocks/>
            </p:cNvGrpSpPr>
            <p:nvPr/>
          </p:nvGrpSpPr>
          <p:grpSpPr bwMode="auto">
            <a:xfrm>
              <a:off x="3205" y="1776"/>
              <a:ext cx="285" cy="192"/>
              <a:chOff x="3205" y="1770"/>
              <a:chExt cx="285" cy="192"/>
            </a:xfrm>
          </p:grpSpPr>
          <p:sp>
            <p:nvSpPr>
              <p:cNvPr id="24904" name="Oval 113"/>
              <p:cNvSpPr>
                <a:spLocks noChangeArrowheads="1"/>
              </p:cNvSpPr>
              <p:nvPr/>
            </p:nvSpPr>
            <p:spPr bwMode="auto">
              <a:xfrm rot="-1032698">
                <a:off x="3347" y="1819"/>
                <a:ext cx="143" cy="143"/>
              </a:xfrm>
              <a:prstGeom prst="ellipse">
                <a:avLst/>
              </a:prstGeom>
              <a:gradFill rotWithShape="1">
                <a:gsLst>
                  <a:gs pos="0">
                    <a:srgbClr val="CCFFCC"/>
                  </a:gs>
                  <a:gs pos="100000">
                    <a:srgbClr val="339933"/>
                  </a:gs>
                </a:gsLst>
                <a:path path="shape">
                  <a:fillToRect l="50000" t="50000" r="50000" b="50000"/>
                </a:path>
              </a:gra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60562" name="Oval 114"/>
              <p:cNvSpPr>
                <a:spLocks noChangeArrowheads="1"/>
              </p:cNvSpPr>
              <p:nvPr/>
            </p:nvSpPr>
            <p:spPr bwMode="auto">
              <a:xfrm rot="441422">
                <a:off x="3205" y="1770"/>
                <a:ext cx="143" cy="143"/>
              </a:xfrm>
              <a:prstGeom prst="ellipse">
                <a:avLst/>
              </a:prstGeom>
              <a:gradFill rotWithShape="1">
                <a:gsLst>
                  <a:gs pos="0">
                    <a:schemeClr val="tx1">
                      <a:gamma/>
                      <a:tint val="30196"/>
                      <a:invGamma/>
                    </a:schemeClr>
                  </a:gs>
                  <a:gs pos="100000">
                    <a:schemeClr val="tx1"/>
                  </a:gs>
                </a:gsLst>
                <a:path path="shape">
                  <a:fillToRect l="50000" t="50000" r="50000" b="50000"/>
                </a:path>
              </a:gradFill>
              <a:ln w="3175" algn="ctr">
                <a:solidFill>
                  <a:schemeClr val="bg1"/>
                </a:solidFill>
                <a:round/>
                <a:headEnd/>
                <a:tailEnd/>
              </a:ln>
              <a:effec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ndParaRPr>
              </a:p>
            </p:txBody>
          </p:sp>
        </p:grpSp>
        <p:grpSp>
          <p:nvGrpSpPr>
            <p:cNvPr id="24892" name="Group 115"/>
            <p:cNvGrpSpPr>
              <a:grpSpLocks/>
            </p:cNvGrpSpPr>
            <p:nvPr/>
          </p:nvGrpSpPr>
          <p:grpSpPr bwMode="auto">
            <a:xfrm>
              <a:off x="2730" y="3349"/>
              <a:ext cx="297" cy="154"/>
              <a:chOff x="2730" y="3343"/>
              <a:chExt cx="297" cy="154"/>
            </a:xfrm>
          </p:grpSpPr>
          <p:sp>
            <p:nvSpPr>
              <p:cNvPr id="24902" name="Oval 116"/>
              <p:cNvSpPr>
                <a:spLocks noChangeArrowheads="1"/>
              </p:cNvSpPr>
              <p:nvPr/>
            </p:nvSpPr>
            <p:spPr bwMode="auto">
              <a:xfrm rot="-1873185">
                <a:off x="2884" y="3354"/>
                <a:ext cx="143" cy="143"/>
              </a:xfrm>
              <a:prstGeom prst="ellipse">
                <a:avLst/>
              </a:prstGeom>
              <a:gradFill rotWithShape="1">
                <a:gsLst>
                  <a:gs pos="0">
                    <a:srgbClr val="CCFFCC"/>
                  </a:gs>
                  <a:gs pos="100000">
                    <a:srgbClr val="339933"/>
                  </a:gs>
                </a:gsLst>
                <a:path path="shape">
                  <a:fillToRect l="50000" t="50000" r="50000" b="50000"/>
                </a:path>
              </a:gra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60565" name="Oval 117"/>
              <p:cNvSpPr>
                <a:spLocks noChangeArrowheads="1"/>
              </p:cNvSpPr>
              <p:nvPr/>
            </p:nvSpPr>
            <p:spPr bwMode="auto">
              <a:xfrm rot="-399065">
                <a:off x="2730" y="3343"/>
                <a:ext cx="143" cy="143"/>
              </a:xfrm>
              <a:prstGeom prst="ellipse">
                <a:avLst/>
              </a:prstGeom>
              <a:gradFill rotWithShape="1">
                <a:gsLst>
                  <a:gs pos="0">
                    <a:schemeClr val="tx1">
                      <a:gamma/>
                      <a:tint val="30196"/>
                      <a:invGamma/>
                    </a:schemeClr>
                  </a:gs>
                  <a:gs pos="100000">
                    <a:schemeClr val="tx1"/>
                  </a:gs>
                </a:gsLst>
                <a:path path="shape">
                  <a:fillToRect l="50000" t="50000" r="50000" b="50000"/>
                </a:path>
              </a:gradFill>
              <a:ln w="3175" algn="ctr">
                <a:solidFill>
                  <a:schemeClr val="bg1"/>
                </a:solidFill>
                <a:round/>
                <a:headEnd/>
                <a:tailEnd/>
              </a:ln>
              <a:effec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ndParaRPr>
              </a:p>
            </p:txBody>
          </p:sp>
        </p:grpSp>
        <p:grpSp>
          <p:nvGrpSpPr>
            <p:cNvPr id="24893" name="Group 118"/>
            <p:cNvGrpSpPr>
              <a:grpSpLocks/>
            </p:cNvGrpSpPr>
            <p:nvPr/>
          </p:nvGrpSpPr>
          <p:grpSpPr bwMode="auto">
            <a:xfrm>
              <a:off x="2709" y="3661"/>
              <a:ext cx="293" cy="172"/>
              <a:chOff x="2709" y="3655"/>
              <a:chExt cx="293" cy="172"/>
            </a:xfrm>
          </p:grpSpPr>
          <p:sp>
            <p:nvSpPr>
              <p:cNvPr id="24900" name="Oval 119"/>
              <p:cNvSpPr>
                <a:spLocks noChangeArrowheads="1"/>
              </p:cNvSpPr>
              <p:nvPr/>
            </p:nvSpPr>
            <p:spPr bwMode="auto">
              <a:xfrm rot="-2763745">
                <a:off x="2859" y="3655"/>
                <a:ext cx="143" cy="143"/>
              </a:xfrm>
              <a:prstGeom prst="ellipse">
                <a:avLst/>
              </a:prstGeom>
              <a:gradFill rotWithShape="1">
                <a:gsLst>
                  <a:gs pos="0">
                    <a:srgbClr val="CCFFCC"/>
                  </a:gs>
                  <a:gs pos="100000">
                    <a:srgbClr val="339933"/>
                  </a:gs>
                </a:gsLst>
                <a:path path="shape">
                  <a:fillToRect l="50000" t="50000" r="50000" b="50000"/>
                </a:path>
              </a:gra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60568" name="Oval 120"/>
              <p:cNvSpPr>
                <a:spLocks noChangeArrowheads="1"/>
              </p:cNvSpPr>
              <p:nvPr/>
            </p:nvSpPr>
            <p:spPr bwMode="auto">
              <a:xfrm rot="-1289626">
                <a:off x="2709" y="3684"/>
                <a:ext cx="143" cy="143"/>
              </a:xfrm>
              <a:prstGeom prst="ellipse">
                <a:avLst/>
              </a:prstGeom>
              <a:gradFill rotWithShape="1">
                <a:gsLst>
                  <a:gs pos="0">
                    <a:schemeClr val="tx1">
                      <a:gamma/>
                      <a:tint val="30196"/>
                      <a:invGamma/>
                    </a:schemeClr>
                  </a:gs>
                  <a:gs pos="100000">
                    <a:schemeClr val="tx1"/>
                  </a:gs>
                </a:gsLst>
                <a:path path="shape">
                  <a:fillToRect l="50000" t="50000" r="50000" b="50000"/>
                </a:path>
              </a:gradFill>
              <a:ln w="3175" algn="ctr">
                <a:solidFill>
                  <a:schemeClr val="bg1"/>
                </a:solidFill>
                <a:round/>
                <a:headEnd/>
                <a:tailEnd/>
              </a:ln>
              <a:effec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ndParaRPr>
              </a:p>
            </p:txBody>
          </p:sp>
        </p:grpSp>
        <p:grpSp>
          <p:nvGrpSpPr>
            <p:cNvPr id="24894" name="Group 121"/>
            <p:cNvGrpSpPr>
              <a:grpSpLocks/>
            </p:cNvGrpSpPr>
            <p:nvPr/>
          </p:nvGrpSpPr>
          <p:grpSpPr bwMode="auto">
            <a:xfrm>
              <a:off x="3410" y="1397"/>
              <a:ext cx="268" cy="225"/>
              <a:chOff x="3410" y="1391"/>
              <a:chExt cx="268" cy="225"/>
            </a:xfrm>
          </p:grpSpPr>
          <p:sp>
            <p:nvSpPr>
              <p:cNvPr id="24898" name="Oval 122"/>
              <p:cNvSpPr>
                <a:spLocks noChangeArrowheads="1"/>
              </p:cNvSpPr>
              <p:nvPr/>
            </p:nvSpPr>
            <p:spPr bwMode="auto">
              <a:xfrm rot="-152753">
                <a:off x="3535" y="1473"/>
                <a:ext cx="143" cy="143"/>
              </a:xfrm>
              <a:prstGeom prst="ellipse">
                <a:avLst/>
              </a:prstGeom>
              <a:gradFill rotWithShape="1">
                <a:gsLst>
                  <a:gs pos="0">
                    <a:srgbClr val="CCFFCC"/>
                  </a:gs>
                  <a:gs pos="100000">
                    <a:srgbClr val="339933"/>
                  </a:gs>
                </a:gsLst>
                <a:path path="shape">
                  <a:fillToRect l="50000" t="50000" r="50000" b="50000"/>
                </a:path>
              </a:gra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60571" name="Oval 123"/>
              <p:cNvSpPr>
                <a:spLocks noChangeArrowheads="1"/>
              </p:cNvSpPr>
              <p:nvPr/>
            </p:nvSpPr>
            <p:spPr bwMode="auto">
              <a:xfrm rot="1321367">
                <a:off x="3410" y="1391"/>
                <a:ext cx="143" cy="143"/>
              </a:xfrm>
              <a:prstGeom prst="ellipse">
                <a:avLst/>
              </a:prstGeom>
              <a:gradFill rotWithShape="1">
                <a:gsLst>
                  <a:gs pos="0">
                    <a:schemeClr val="tx1">
                      <a:gamma/>
                      <a:tint val="30196"/>
                      <a:invGamma/>
                    </a:schemeClr>
                  </a:gs>
                  <a:gs pos="100000">
                    <a:schemeClr val="tx1"/>
                  </a:gs>
                </a:gsLst>
                <a:path path="shape">
                  <a:fillToRect l="50000" t="50000" r="50000" b="50000"/>
                </a:path>
              </a:gradFill>
              <a:ln w="3175" algn="ctr">
                <a:solidFill>
                  <a:schemeClr val="bg1"/>
                </a:solidFill>
                <a:round/>
                <a:headEnd/>
                <a:tailEnd/>
              </a:ln>
              <a:effec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ndParaRPr>
              </a:p>
            </p:txBody>
          </p:sp>
        </p:grpSp>
        <p:grpSp>
          <p:nvGrpSpPr>
            <p:cNvPr id="24895" name="Group 124"/>
            <p:cNvGrpSpPr>
              <a:grpSpLocks/>
            </p:cNvGrpSpPr>
            <p:nvPr/>
          </p:nvGrpSpPr>
          <p:grpSpPr bwMode="auto">
            <a:xfrm rot="219044">
              <a:off x="4017" y="599"/>
              <a:ext cx="246" cy="260"/>
              <a:chOff x="4738" y="1109"/>
              <a:chExt cx="246" cy="260"/>
            </a:xfrm>
          </p:grpSpPr>
          <p:sp>
            <p:nvSpPr>
              <p:cNvPr id="24896" name="Oval 125"/>
              <p:cNvSpPr>
                <a:spLocks noChangeArrowheads="1"/>
              </p:cNvSpPr>
              <p:nvPr/>
            </p:nvSpPr>
            <p:spPr bwMode="auto">
              <a:xfrm rot="919633">
                <a:off x="4841" y="1226"/>
                <a:ext cx="143" cy="143"/>
              </a:xfrm>
              <a:prstGeom prst="ellipse">
                <a:avLst/>
              </a:prstGeom>
              <a:gradFill rotWithShape="1">
                <a:gsLst>
                  <a:gs pos="0">
                    <a:srgbClr val="CCFFCC"/>
                  </a:gs>
                  <a:gs pos="100000">
                    <a:srgbClr val="339933"/>
                  </a:gs>
                </a:gsLst>
                <a:path path="shape">
                  <a:fillToRect l="50000" t="50000" r="50000" b="50000"/>
                </a:path>
              </a:gra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360574" name="Oval 126"/>
              <p:cNvSpPr>
                <a:spLocks noChangeArrowheads="1"/>
              </p:cNvSpPr>
              <p:nvPr/>
            </p:nvSpPr>
            <p:spPr bwMode="auto">
              <a:xfrm rot="2393752">
                <a:off x="4735" y="1106"/>
                <a:ext cx="143" cy="143"/>
              </a:xfrm>
              <a:prstGeom prst="ellipse">
                <a:avLst/>
              </a:prstGeom>
              <a:gradFill rotWithShape="1">
                <a:gsLst>
                  <a:gs pos="0">
                    <a:schemeClr val="tx1">
                      <a:gamma/>
                      <a:tint val="30196"/>
                      <a:invGamma/>
                    </a:schemeClr>
                  </a:gs>
                  <a:gs pos="100000">
                    <a:schemeClr val="tx1"/>
                  </a:gs>
                </a:gsLst>
                <a:path path="shape">
                  <a:fillToRect l="50000" t="50000" r="50000" b="50000"/>
                </a:path>
              </a:gradFill>
              <a:ln w="3175" algn="ctr">
                <a:solidFill>
                  <a:schemeClr val="bg1"/>
                </a:solidFill>
                <a:round/>
                <a:headEnd/>
                <a:tailEnd/>
              </a:ln>
              <a:effec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ndParaRPr>
              </a:p>
            </p:txBody>
          </p:sp>
        </p:grpSp>
      </p:grpSp>
      <p:sp>
        <p:nvSpPr>
          <p:cNvPr id="24661" name="Oval 127"/>
          <p:cNvSpPr>
            <a:spLocks noChangeArrowheads="1"/>
          </p:cNvSpPr>
          <p:nvPr/>
        </p:nvSpPr>
        <p:spPr bwMode="auto">
          <a:xfrm rot="-1516707">
            <a:off x="2549525" y="429577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62" name="Oval 128"/>
          <p:cNvSpPr>
            <a:spLocks noChangeArrowheads="1"/>
          </p:cNvSpPr>
          <p:nvPr/>
        </p:nvSpPr>
        <p:spPr bwMode="auto">
          <a:xfrm rot="-1516707">
            <a:off x="2894013" y="42354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63" name="Oval 129"/>
          <p:cNvSpPr>
            <a:spLocks noChangeArrowheads="1"/>
          </p:cNvSpPr>
          <p:nvPr/>
        </p:nvSpPr>
        <p:spPr bwMode="auto">
          <a:xfrm rot="-1516707">
            <a:off x="2619375" y="46180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64" name="Oval 130"/>
          <p:cNvSpPr>
            <a:spLocks noChangeArrowheads="1"/>
          </p:cNvSpPr>
          <p:nvPr/>
        </p:nvSpPr>
        <p:spPr bwMode="auto">
          <a:xfrm rot="-1516707">
            <a:off x="2941638" y="480377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65" name="Oval 131"/>
          <p:cNvSpPr>
            <a:spLocks noChangeArrowheads="1"/>
          </p:cNvSpPr>
          <p:nvPr/>
        </p:nvSpPr>
        <p:spPr bwMode="auto">
          <a:xfrm rot="-1516707">
            <a:off x="2967038" y="521176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66" name="Oval 132"/>
          <p:cNvSpPr>
            <a:spLocks noChangeArrowheads="1"/>
          </p:cNvSpPr>
          <p:nvPr/>
        </p:nvSpPr>
        <p:spPr bwMode="auto">
          <a:xfrm rot="-1516707">
            <a:off x="2616200" y="5040313"/>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67" name="Freeform 133"/>
          <p:cNvSpPr>
            <a:spLocks/>
          </p:cNvSpPr>
          <p:nvPr/>
        </p:nvSpPr>
        <p:spPr bwMode="auto">
          <a:xfrm rot="-716707">
            <a:off x="-1460500" y="339725"/>
            <a:ext cx="4537075" cy="3848100"/>
          </a:xfrm>
          <a:custGeom>
            <a:avLst/>
            <a:gdLst>
              <a:gd name="T0" fmla="*/ 65647138 w 2019"/>
              <a:gd name="T1" fmla="*/ 418827277 h 2119"/>
              <a:gd name="T2" fmla="*/ 75748254 w 2019"/>
              <a:gd name="T3" fmla="*/ 303402437 h 2119"/>
              <a:gd name="T4" fmla="*/ 530235528 w 2019"/>
              <a:gd name="T5" fmla="*/ 778293207 h 2119"/>
              <a:gd name="T6" fmla="*/ 1898746786 w 2019"/>
              <a:gd name="T7" fmla="*/ 1873178445 h 2119"/>
              <a:gd name="T8" fmla="*/ 2147483647 w 2019"/>
              <a:gd name="T9" fmla="*/ 2147483647 h 2119"/>
              <a:gd name="T10" fmla="*/ 2147483647 w 2019"/>
              <a:gd name="T11" fmla="*/ 2147483647 h 2119"/>
              <a:gd name="T12" fmla="*/ 2147483647 w 2019"/>
              <a:gd name="T13" fmla="*/ 2147483647 h 2119"/>
              <a:gd name="T14" fmla="*/ 2147483647 w 2019"/>
              <a:gd name="T15" fmla="*/ 2147483647 h 2119"/>
              <a:gd name="T16" fmla="*/ 2147483647 w 2019"/>
              <a:gd name="T17" fmla="*/ 2147483647 h 2119"/>
              <a:gd name="T18" fmla="*/ 2147483647 w 2019"/>
              <a:gd name="T19" fmla="*/ 2147483647 h 2119"/>
              <a:gd name="T20" fmla="*/ 2147483647 w 2019"/>
              <a:gd name="T21" fmla="*/ 2147483647 h 2119"/>
              <a:gd name="T22" fmla="*/ 2147483647 w 2019"/>
              <a:gd name="T23" fmla="*/ 2147483647 h 2119"/>
              <a:gd name="T24" fmla="*/ 2147483647 w 2019"/>
              <a:gd name="T25" fmla="*/ 2147483647 h 2119"/>
              <a:gd name="T26" fmla="*/ 2147483647 w 2019"/>
              <a:gd name="T27" fmla="*/ 2147483647 h 2119"/>
              <a:gd name="T28" fmla="*/ 2147483647 w 2019"/>
              <a:gd name="T29" fmla="*/ 2147483647 h 2119"/>
              <a:gd name="T30" fmla="*/ 2147483647 w 2019"/>
              <a:gd name="T31" fmla="*/ 2147483647 h 2119"/>
              <a:gd name="T32" fmla="*/ 2147483647 w 2019"/>
              <a:gd name="T33" fmla="*/ 2147483647 h 2119"/>
              <a:gd name="T34" fmla="*/ 2147483647 w 2019"/>
              <a:gd name="T35" fmla="*/ 2147483647 h 2119"/>
              <a:gd name="T36" fmla="*/ 2147483647 w 2019"/>
              <a:gd name="T37" fmla="*/ 2147483647 h 2119"/>
              <a:gd name="T38" fmla="*/ 2147483647 w 2019"/>
              <a:gd name="T39" fmla="*/ 2147483647 h 2119"/>
              <a:gd name="T40" fmla="*/ 2147483647 w 2019"/>
              <a:gd name="T41" fmla="*/ 2147483647 h 2119"/>
              <a:gd name="T42" fmla="*/ 2147483647 w 2019"/>
              <a:gd name="T43" fmla="*/ 2147483647 h 2119"/>
              <a:gd name="T44" fmla="*/ 989772237 w 2019"/>
              <a:gd name="T45" fmla="*/ 2147483647 h 2119"/>
              <a:gd name="T46" fmla="*/ 60597704 w 2019"/>
              <a:gd name="T47" fmla="*/ 2147483647 h 2119"/>
              <a:gd name="T48" fmla="*/ 65647138 w 2019"/>
              <a:gd name="T49" fmla="*/ 418827277 h 21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9"/>
              <a:gd name="T76" fmla="*/ 0 h 2119"/>
              <a:gd name="T77" fmla="*/ 2019 w 2019"/>
              <a:gd name="T78" fmla="*/ 2119 h 21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9" h="2119">
                <a:moveTo>
                  <a:pt x="13" y="127"/>
                </a:moveTo>
                <a:cubicBezTo>
                  <a:pt x="15" y="0"/>
                  <a:pt x="0" y="74"/>
                  <a:pt x="15" y="92"/>
                </a:cubicBezTo>
                <a:cubicBezTo>
                  <a:pt x="30" y="111"/>
                  <a:pt x="44" y="157"/>
                  <a:pt x="105" y="236"/>
                </a:cubicBezTo>
                <a:cubicBezTo>
                  <a:pt x="165" y="316"/>
                  <a:pt x="294" y="478"/>
                  <a:pt x="376" y="568"/>
                </a:cubicBezTo>
                <a:cubicBezTo>
                  <a:pt x="458" y="659"/>
                  <a:pt x="520" y="710"/>
                  <a:pt x="598" y="782"/>
                </a:cubicBezTo>
                <a:cubicBezTo>
                  <a:pt x="676" y="854"/>
                  <a:pt x="762" y="935"/>
                  <a:pt x="847" y="1005"/>
                </a:cubicBezTo>
                <a:cubicBezTo>
                  <a:pt x="933" y="1076"/>
                  <a:pt x="1031" y="1148"/>
                  <a:pt x="1113" y="1206"/>
                </a:cubicBezTo>
                <a:cubicBezTo>
                  <a:pt x="1195" y="1263"/>
                  <a:pt x="1280" y="1316"/>
                  <a:pt x="1341" y="1350"/>
                </a:cubicBezTo>
                <a:cubicBezTo>
                  <a:pt x="1402" y="1384"/>
                  <a:pt x="1438" y="1401"/>
                  <a:pt x="1480" y="1412"/>
                </a:cubicBezTo>
                <a:cubicBezTo>
                  <a:pt x="1522" y="1422"/>
                  <a:pt x="1554" y="1415"/>
                  <a:pt x="1593" y="1412"/>
                </a:cubicBezTo>
                <a:cubicBezTo>
                  <a:pt x="1633" y="1408"/>
                  <a:pt x="1669" y="1392"/>
                  <a:pt x="1716" y="1389"/>
                </a:cubicBezTo>
                <a:cubicBezTo>
                  <a:pt x="1762" y="1386"/>
                  <a:pt x="1827" y="1384"/>
                  <a:pt x="1869" y="1398"/>
                </a:cubicBezTo>
                <a:cubicBezTo>
                  <a:pt x="1911" y="1412"/>
                  <a:pt x="1940" y="1437"/>
                  <a:pt x="1965" y="1473"/>
                </a:cubicBezTo>
                <a:cubicBezTo>
                  <a:pt x="1989" y="1508"/>
                  <a:pt x="2015" y="1547"/>
                  <a:pt x="2017" y="1612"/>
                </a:cubicBezTo>
                <a:cubicBezTo>
                  <a:pt x="2019" y="1677"/>
                  <a:pt x="2013" y="1785"/>
                  <a:pt x="1979" y="1862"/>
                </a:cubicBezTo>
                <a:cubicBezTo>
                  <a:pt x="1933" y="1975"/>
                  <a:pt x="1883" y="2031"/>
                  <a:pt x="1814" y="2075"/>
                </a:cubicBezTo>
                <a:cubicBezTo>
                  <a:pt x="1745" y="2119"/>
                  <a:pt x="1717" y="2118"/>
                  <a:pt x="1663" y="2114"/>
                </a:cubicBezTo>
                <a:cubicBezTo>
                  <a:pt x="1609" y="2110"/>
                  <a:pt x="1536" y="2094"/>
                  <a:pt x="1489" y="2049"/>
                </a:cubicBezTo>
                <a:cubicBezTo>
                  <a:pt x="1442" y="2004"/>
                  <a:pt x="1411" y="1898"/>
                  <a:pt x="1380" y="1843"/>
                </a:cubicBezTo>
                <a:cubicBezTo>
                  <a:pt x="1349" y="1788"/>
                  <a:pt x="1355" y="1762"/>
                  <a:pt x="1301" y="1721"/>
                </a:cubicBezTo>
                <a:cubicBezTo>
                  <a:pt x="1247" y="1680"/>
                  <a:pt x="1153" y="1647"/>
                  <a:pt x="1055" y="1597"/>
                </a:cubicBezTo>
                <a:cubicBezTo>
                  <a:pt x="957" y="1547"/>
                  <a:pt x="854" y="1505"/>
                  <a:pt x="711" y="1420"/>
                </a:cubicBezTo>
                <a:cubicBezTo>
                  <a:pt x="568" y="1335"/>
                  <a:pt x="312" y="1181"/>
                  <a:pt x="196" y="1088"/>
                </a:cubicBezTo>
                <a:cubicBezTo>
                  <a:pt x="80" y="995"/>
                  <a:pt x="9" y="1021"/>
                  <a:pt x="12" y="859"/>
                </a:cubicBezTo>
                <a:cubicBezTo>
                  <a:pt x="12" y="725"/>
                  <a:pt x="13" y="236"/>
                  <a:pt x="13" y="127"/>
                </a:cubicBezTo>
                <a:close/>
              </a:path>
            </a:pathLst>
          </a:custGeom>
          <a:gradFill rotWithShape="1">
            <a:gsLst>
              <a:gs pos="0">
                <a:srgbClr val="777777"/>
              </a:gs>
              <a:gs pos="50000">
                <a:srgbClr val="FFFFCC"/>
              </a:gs>
              <a:gs pos="100000">
                <a:srgbClr val="777777"/>
              </a:gs>
            </a:gsLst>
            <a:lin ang="5400000" scaled="1"/>
          </a:gradFill>
          <a:ln w="9525">
            <a:solidFill>
              <a:srgbClr val="777777"/>
            </a:solidFill>
            <a:round/>
            <a:headEnd/>
            <a:tailEnd/>
          </a:ln>
        </p:spPr>
        <p:txBody>
          <a:bodyPr/>
          <a:lstStyle/>
          <a:p>
            <a:endParaRPr lang="en-US"/>
          </a:p>
        </p:txBody>
      </p:sp>
      <p:sp>
        <p:nvSpPr>
          <p:cNvPr id="24668" name="Oval 134"/>
          <p:cNvSpPr>
            <a:spLocks noChangeArrowheads="1"/>
          </p:cNvSpPr>
          <p:nvPr/>
        </p:nvSpPr>
        <p:spPr bwMode="auto">
          <a:xfrm>
            <a:off x="2630488" y="26511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69" name="Oval 135"/>
          <p:cNvSpPr>
            <a:spLocks noChangeArrowheads="1"/>
          </p:cNvSpPr>
          <p:nvPr/>
        </p:nvSpPr>
        <p:spPr bwMode="auto">
          <a:xfrm>
            <a:off x="2967038" y="27432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70" name="Oval 136"/>
          <p:cNvSpPr>
            <a:spLocks noChangeArrowheads="1"/>
          </p:cNvSpPr>
          <p:nvPr/>
        </p:nvSpPr>
        <p:spPr bwMode="auto">
          <a:xfrm>
            <a:off x="2555875" y="29718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71" name="Oval 137"/>
          <p:cNvSpPr>
            <a:spLocks noChangeArrowheads="1"/>
          </p:cNvSpPr>
          <p:nvPr/>
        </p:nvSpPr>
        <p:spPr bwMode="auto">
          <a:xfrm>
            <a:off x="2828925" y="29416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72" name="Oval 138"/>
          <p:cNvSpPr>
            <a:spLocks noChangeArrowheads="1"/>
          </p:cNvSpPr>
          <p:nvPr/>
        </p:nvSpPr>
        <p:spPr bwMode="auto">
          <a:xfrm>
            <a:off x="2768600" y="32766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73" name="Oval 139"/>
          <p:cNvSpPr>
            <a:spLocks noChangeArrowheads="1"/>
          </p:cNvSpPr>
          <p:nvPr/>
        </p:nvSpPr>
        <p:spPr bwMode="auto">
          <a:xfrm>
            <a:off x="3027363" y="34750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74" name="Oval 140"/>
          <p:cNvSpPr>
            <a:spLocks noChangeArrowheads="1"/>
          </p:cNvSpPr>
          <p:nvPr/>
        </p:nvSpPr>
        <p:spPr bwMode="auto">
          <a:xfrm>
            <a:off x="2614613" y="36576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75" name="Oval 141"/>
          <p:cNvSpPr>
            <a:spLocks noChangeArrowheads="1"/>
          </p:cNvSpPr>
          <p:nvPr/>
        </p:nvSpPr>
        <p:spPr bwMode="auto">
          <a:xfrm>
            <a:off x="2371725" y="335280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76" name="Oval 142"/>
          <p:cNvSpPr>
            <a:spLocks noChangeArrowheads="1"/>
          </p:cNvSpPr>
          <p:nvPr/>
        </p:nvSpPr>
        <p:spPr bwMode="auto">
          <a:xfrm>
            <a:off x="3025775" y="34734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77" name="Oval 143"/>
          <p:cNvSpPr>
            <a:spLocks noChangeArrowheads="1"/>
          </p:cNvSpPr>
          <p:nvPr/>
        </p:nvSpPr>
        <p:spPr bwMode="auto">
          <a:xfrm>
            <a:off x="3028950" y="34766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78" name="Text Box 144"/>
          <p:cNvSpPr txBox="1">
            <a:spLocks noChangeArrowheads="1"/>
          </p:cNvSpPr>
          <p:nvPr/>
        </p:nvSpPr>
        <p:spPr bwMode="auto">
          <a:xfrm rot="911671">
            <a:off x="-95250" y="2682875"/>
            <a:ext cx="258921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GB" sz="1400" b="1">
                <a:latin typeface="Arial" panose="020B0604020202020204" pitchFamily="34" charset="0"/>
                <a:ea typeface="MS PGothic" panose="020B0600070205080204" pitchFamily="34" charset="-128"/>
              </a:rPr>
              <a:t>Nigrostriatal nerve terminals</a:t>
            </a:r>
          </a:p>
        </p:txBody>
      </p:sp>
      <p:sp>
        <p:nvSpPr>
          <p:cNvPr id="24679" name="Oval 145"/>
          <p:cNvSpPr>
            <a:spLocks noChangeArrowheads="1"/>
          </p:cNvSpPr>
          <p:nvPr/>
        </p:nvSpPr>
        <p:spPr bwMode="auto">
          <a:xfrm>
            <a:off x="2963863" y="46434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80" name="Oval 146"/>
          <p:cNvSpPr>
            <a:spLocks noChangeArrowheads="1"/>
          </p:cNvSpPr>
          <p:nvPr/>
        </p:nvSpPr>
        <p:spPr bwMode="auto">
          <a:xfrm>
            <a:off x="2970213" y="464502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81" name="Oval 147"/>
          <p:cNvSpPr>
            <a:spLocks noChangeArrowheads="1"/>
          </p:cNvSpPr>
          <p:nvPr/>
        </p:nvSpPr>
        <p:spPr bwMode="auto">
          <a:xfrm>
            <a:off x="2962275" y="46418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82" name="Oval 148"/>
          <p:cNvSpPr>
            <a:spLocks noChangeArrowheads="1"/>
          </p:cNvSpPr>
          <p:nvPr/>
        </p:nvSpPr>
        <p:spPr bwMode="auto">
          <a:xfrm>
            <a:off x="2968625" y="4638675"/>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83" name="Oval 149"/>
          <p:cNvSpPr>
            <a:spLocks noChangeArrowheads="1"/>
          </p:cNvSpPr>
          <p:nvPr/>
        </p:nvSpPr>
        <p:spPr bwMode="auto">
          <a:xfrm>
            <a:off x="3079750" y="42862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84" name="Oval 150"/>
          <p:cNvSpPr>
            <a:spLocks noChangeArrowheads="1"/>
          </p:cNvSpPr>
          <p:nvPr/>
        </p:nvSpPr>
        <p:spPr bwMode="auto">
          <a:xfrm>
            <a:off x="3163888" y="4679950"/>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nvGrpSpPr>
          <p:cNvPr id="15" name="Group 151"/>
          <p:cNvGrpSpPr>
            <a:grpSpLocks/>
          </p:cNvGrpSpPr>
          <p:nvPr/>
        </p:nvGrpSpPr>
        <p:grpSpPr bwMode="auto">
          <a:xfrm>
            <a:off x="461963" y="498475"/>
            <a:ext cx="4449762" cy="6575425"/>
            <a:chOff x="116" y="13"/>
            <a:chExt cx="2803" cy="4142"/>
          </a:xfrm>
        </p:grpSpPr>
        <p:sp>
          <p:nvSpPr>
            <p:cNvPr id="24840" name="Oval 152"/>
            <p:cNvSpPr>
              <a:spLocks noChangeArrowheads="1"/>
            </p:cNvSpPr>
            <p:nvPr/>
          </p:nvSpPr>
          <p:spPr bwMode="auto">
            <a:xfrm>
              <a:off x="1543" y="257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41" name="Oval 153"/>
            <p:cNvSpPr>
              <a:spLocks noChangeArrowheads="1"/>
            </p:cNvSpPr>
            <p:nvPr/>
          </p:nvSpPr>
          <p:spPr bwMode="auto">
            <a:xfrm>
              <a:off x="1115" y="312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42" name="Oval 154"/>
            <p:cNvSpPr>
              <a:spLocks noChangeArrowheads="1"/>
            </p:cNvSpPr>
            <p:nvPr/>
          </p:nvSpPr>
          <p:spPr bwMode="auto">
            <a:xfrm>
              <a:off x="985" y="326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43" name="Oval 155"/>
            <p:cNvSpPr>
              <a:spLocks noChangeArrowheads="1"/>
            </p:cNvSpPr>
            <p:nvPr/>
          </p:nvSpPr>
          <p:spPr bwMode="auto">
            <a:xfrm>
              <a:off x="2685" y="111"/>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44" name="Oval 156"/>
            <p:cNvSpPr>
              <a:spLocks noChangeArrowheads="1"/>
            </p:cNvSpPr>
            <p:nvPr/>
          </p:nvSpPr>
          <p:spPr bwMode="auto">
            <a:xfrm>
              <a:off x="2542" y="21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45" name="Oval 157"/>
            <p:cNvSpPr>
              <a:spLocks noChangeArrowheads="1"/>
            </p:cNvSpPr>
            <p:nvPr/>
          </p:nvSpPr>
          <p:spPr bwMode="auto">
            <a:xfrm>
              <a:off x="1887" y="1229"/>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46" name="Oval 158"/>
            <p:cNvSpPr>
              <a:spLocks noChangeArrowheads="1"/>
            </p:cNvSpPr>
            <p:nvPr/>
          </p:nvSpPr>
          <p:spPr bwMode="auto">
            <a:xfrm>
              <a:off x="1670" y="139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47" name="Oval 159"/>
            <p:cNvSpPr>
              <a:spLocks noChangeArrowheads="1"/>
            </p:cNvSpPr>
            <p:nvPr/>
          </p:nvSpPr>
          <p:spPr bwMode="auto">
            <a:xfrm>
              <a:off x="1388" y="137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48" name="Oval 160"/>
            <p:cNvSpPr>
              <a:spLocks noChangeArrowheads="1"/>
            </p:cNvSpPr>
            <p:nvPr/>
          </p:nvSpPr>
          <p:spPr bwMode="auto">
            <a:xfrm>
              <a:off x="1698" y="160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49" name="Oval 161"/>
            <p:cNvSpPr>
              <a:spLocks noChangeArrowheads="1"/>
            </p:cNvSpPr>
            <p:nvPr/>
          </p:nvSpPr>
          <p:spPr bwMode="auto">
            <a:xfrm>
              <a:off x="1295" y="205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50" name="Oval 162"/>
            <p:cNvSpPr>
              <a:spLocks noChangeArrowheads="1"/>
            </p:cNvSpPr>
            <p:nvPr/>
          </p:nvSpPr>
          <p:spPr bwMode="auto">
            <a:xfrm>
              <a:off x="1507" y="2111"/>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51" name="Oval 163"/>
            <p:cNvSpPr>
              <a:spLocks noChangeArrowheads="1"/>
            </p:cNvSpPr>
            <p:nvPr/>
          </p:nvSpPr>
          <p:spPr bwMode="auto">
            <a:xfrm>
              <a:off x="1248" y="2255"/>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52" name="Oval 164"/>
            <p:cNvSpPr>
              <a:spLocks noChangeArrowheads="1"/>
            </p:cNvSpPr>
            <p:nvPr/>
          </p:nvSpPr>
          <p:spPr bwMode="auto">
            <a:xfrm>
              <a:off x="1420" y="2236"/>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53" name="Oval 165"/>
            <p:cNvSpPr>
              <a:spLocks noChangeArrowheads="1"/>
            </p:cNvSpPr>
            <p:nvPr/>
          </p:nvSpPr>
          <p:spPr bwMode="auto">
            <a:xfrm>
              <a:off x="1382" y="2447"/>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54" name="Oval 166"/>
            <p:cNvSpPr>
              <a:spLocks noChangeArrowheads="1"/>
            </p:cNvSpPr>
            <p:nvPr/>
          </p:nvSpPr>
          <p:spPr bwMode="auto">
            <a:xfrm>
              <a:off x="1545" y="257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55" name="Oval 167"/>
            <p:cNvSpPr>
              <a:spLocks noChangeArrowheads="1"/>
            </p:cNvSpPr>
            <p:nvPr/>
          </p:nvSpPr>
          <p:spPr bwMode="auto">
            <a:xfrm>
              <a:off x="1285" y="2687"/>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56" name="Oval 168"/>
            <p:cNvSpPr>
              <a:spLocks noChangeArrowheads="1"/>
            </p:cNvSpPr>
            <p:nvPr/>
          </p:nvSpPr>
          <p:spPr bwMode="auto">
            <a:xfrm>
              <a:off x="1132" y="2495"/>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57" name="Oval 169"/>
            <p:cNvSpPr>
              <a:spLocks noChangeArrowheads="1"/>
            </p:cNvSpPr>
            <p:nvPr/>
          </p:nvSpPr>
          <p:spPr bwMode="auto">
            <a:xfrm>
              <a:off x="1506" y="312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58" name="Oval 170"/>
            <p:cNvSpPr>
              <a:spLocks noChangeArrowheads="1"/>
            </p:cNvSpPr>
            <p:nvPr/>
          </p:nvSpPr>
          <p:spPr bwMode="auto">
            <a:xfrm>
              <a:off x="1343" y="329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59" name="Oval 171"/>
            <p:cNvSpPr>
              <a:spLocks noChangeArrowheads="1"/>
            </p:cNvSpPr>
            <p:nvPr/>
          </p:nvSpPr>
          <p:spPr bwMode="auto">
            <a:xfrm>
              <a:off x="1449" y="3349"/>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60" name="Oval 172"/>
            <p:cNvSpPr>
              <a:spLocks noChangeArrowheads="1"/>
            </p:cNvSpPr>
            <p:nvPr/>
          </p:nvSpPr>
          <p:spPr bwMode="auto">
            <a:xfrm>
              <a:off x="1602" y="3561"/>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61" name="Oval 173"/>
            <p:cNvSpPr>
              <a:spLocks noChangeArrowheads="1"/>
            </p:cNvSpPr>
            <p:nvPr/>
          </p:nvSpPr>
          <p:spPr bwMode="auto">
            <a:xfrm>
              <a:off x="1277" y="352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62" name="Oval 174"/>
            <p:cNvSpPr>
              <a:spLocks noChangeArrowheads="1"/>
            </p:cNvSpPr>
            <p:nvPr/>
          </p:nvSpPr>
          <p:spPr bwMode="auto">
            <a:xfrm>
              <a:off x="1411" y="3657"/>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63" name="Oval 175"/>
            <p:cNvSpPr>
              <a:spLocks noChangeArrowheads="1"/>
            </p:cNvSpPr>
            <p:nvPr/>
          </p:nvSpPr>
          <p:spPr bwMode="auto">
            <a:xfrm>
              <a:off x="1171" y="329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64" name="Oval 176"/>
            <p:cNvSpPr>
              <a:spLocks noChangeArrowheads="1"/>
            </p:cNvSpPr>
            <p:nvPr/>
          </p:nvSpPr>
          <p:spPr bwMode="auto">
            <a:xfrm>
              <a:off x="2498" y="1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65" name="Oval 177"/>
            <p:cNvSpPr>
              <a:spLocks noChangeArrowheads="1"/>
            </p:cNvSpPr>
            <p:nvPr/>
          </p:nvSpPr>
          <p:spPr bwMode="auto">
            <a:xfrm>
              <a:off x="2823" y="71"/>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66" name="Oval 178"/>
            <p:cNvSpPr>
              <a:spLocks noChangeArrowheads="1"/>
            </p:cNvSpPr>
            <p:nvPr/>
          </p:nvSpPr>
          <p:spPr bwMode="auto">
            <a:xfrm>
              <a:off x="2054" y="75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67" name="Oval 179"/>
            <p:cNvSpPr>
              <a:spLocks noChangeArrowheads="1"/>
            </p:cNvSpPr>
            <p:nvPr/>
          </p:nvSpPr>
          <p:spPr bwMode="auto">
            <a:xfrm>
              <a:off x="1878" y="88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68" name="Oval 180"/>
            <p:cNvSpPr>
              <a:spLocks noChangeArrowheads="1"/>
            </p:cNvSpPr>
            <p:nvPr/>
          </p:nvSpPr>
          <p:spPr bwMode="auto">
            <a:xfrm>
              <a:off x="955" y="160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69" name="Oval 181"/>
            <p:cNvSpPr>
              <a:spLocks noChangeArrowheads="1"/>
            </p:cNvSpPr>
            <p:nvPr/>
          </p:nvSpPr>
          <p:spPr bwMode="auto">
            <a:xfrm>
              <a:off x="1137" y="1836"/>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70" name="Oval 182"/>
            <p:cNvSpPr>
              <a:spLocks noChangeArrowheads="1"/>
            </p:cNvSpPr>
            <p:nvPr/>
          </p:nvSpPr>
          <p:spPr bwMode="auto">
            <a:xfrm>
              <a:off x="1187" y="166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71" name="Oval 183"/>
            <p:cNvSpPr>
              <a:spLocks noChangeArrowheads="1"/>
            </p:cNvSpPr>
            <p:nvPr/>
          </p:nvSpPr>
          <p:spPr bwMode="auto">
            <a:xfrm>
              <a:off x="908" y="1761"/>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72" name="Oval 184"/>
            <p:cNvSpPr>
              <a:spLocks noChangeArrowheads="1"/>
            </p:cNvSpPr>
            <p:nvPr/>
          </p:nvSpPr>
          <p:spPr bwMode="auto">
            <a:xfrm>
              <a:off x="1269" y="4059"/>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73" name="Oval 185"/>
            <p:cNvSpPr>
              <a:spLocks noChangeArrowheads="1"/>
            </p:cNvSpPr>
            <p:nvPr/>
          </p:nvSpPr>
          <p:spPr bwMode="auto">
            <a:xfrm>
              <a:off x="962" y="3975"/>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74" name="Oval 186"/>
            <p:cNvSpPr>
              <a:spLocks noChangeArrowheads="1"/>
            </p:cNvSpPr>
            <p:nvPr/>
          </p:nvSpPr>
          <p:spPr bwMode="auto">
            <a:xfrm>
              <a:off x="1105" y="3945"/>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75" name="Oval 187"/>
            <p:cNvSpPr>
              <a:spLocks noChangeArrowheads="1"/>
            </p:cNvSpPr>
            <p:nvPr/>
          </p:nvSpPr>
          <p:spPr bwMode="auto">
            <a:xfrm>
              <a:off x="841" y="122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76" name="Oval 188"/>
            <p:cNvSpPr>
              <a:spLocks noChangeArrowheads="1"/>
            </p:cNvSpPr>
            <p:nvPr/>
          </p:nvSpPr>
          <p:spPr bwMode="auto">
            <a:xfrm>
              <a:off x="1370" y="79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77" name="Oval 189"/>
            <p:cNvSpPr>
              <a:spLocks noChangeArrowheads="1"/>
            </p:cNvSpPr>
            <p:nvPr/>
          </p:nvSpPr>
          <p:spPr bwMode="auto">
            <a:xfrm>
              <a:off x="328" y="1819"/>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78" name="Oval 190"/>
            <p:cNvSpPr>
              <a:spLocks noChangeArrowheads="1"/>
            </p:cNvSpPr>
            <p:nvPr/>
          </p:nvSpPr>
          <p:spPr bwMode="auto">
            <a:xfrm>
              <a:off x="116" y="1729"/>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79" name="Oval 191"/>
            <p:cNvSpPr>
              <a:spLocks noChangeArrowheads="1"/>
            </p:cNvSpPr>
            <p:nvPr/>
          </p:nvSpPr>
          <p:spPr bwMode="auto">
            <a:xfrm>
              <a:off x="799" y="3264"/>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80" name="Oval 192"/>
            <p:cNvSpPr>
              <a:spLocks noChangeArrowheads="1"/>
            </p:cNvSpPr>
            <p:nvPr/>
          </p:nvSpPr>
          <p:spPr bwMode="auto">
            <a:xfrm>
              <a:off x="739" y="268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81" name="Oval 193"/>
            <p:cNvSpPr>
              <a:spLocks noChangeArrowheads="1"/>
            </p:cNvSpPr>
            <p:nvPr/>
          </p:nvSpPr>
          <p:spPr bwMode="auto">
            <a:xfrm>
              <a:off x="868" y="2846"/>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82" name="Oval 194"/>
            <p:cNvSpPr>
              <a:spLocks noChangeArrowheads="1"/>
            </p:cNvSpPr>
            <p:nvPr/>
          </p:nvSpPr>
          <p:spPr bwMode="auto">
            <a:xfrm>
              <a:off x="1091" y="2864"/>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83" name="Oval 195"/>
            <p:cNvSpPr>
              <a:spLocks noChangeArrowheads="1"/>
            </p:cNvSpPr>
            <p:nvPr/>
          </p:nvSpPr>
          <p:spPr bwMode="auto">
            <a:xfrm>
              <a:off x="1549" y="257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84" name="Oval 196"/>
            <p:cNvSpPr>
              <a:spLocks noChangeArrowheads="1"/>
            </p:cNvSpPr>
            <p:nvPr/>
          </p:nvSpPr>
          <p:spPr bwMode="auto">
            <a:xfrm>
              <a:off x="1679" y="39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85" name="Oval 197"/>
            <p:cNvSpPr>
              <a:spLocks noChangeArrowheads="1"/>
            </p:cNvSpPr>
            <p:nvPr/>
          </p:nvSpPr>
          <p:spPr bwMode="auto">
            <a:xfrm>
              <a:off x="1843" y="51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86" name="Oval 198"/>
            <p:cNvSpPr>
              <a:spLocks noChangeArrowheads="1"/>
            </p:cNvSpPr>
            <p:nvPr/>
          </p:nvSpPr>
          <p:spPr bwMode="auto">
            <a:xfrm>
              <a:off x="1677" y="61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87" name="Oval 199"/>
            <p:cNvSpPr>
              <a:spLocks noChangeArrowheads="1"/>
            </p:cNvSpPr>
            <p:nvPr/>
          </p:nvSpPr>
          <p:spPr bwMode="auto">
            <a:xfrm>
              <a:off x="1547" y="257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88" name="Oval 200"/>
            <p:cNvSpPr>
              <a:spLocks noChangeArrowheads="1"/>
            </p:cNvSpPr>
            <p:nvPr/>
          </p:nvSpPr>
          <p:spPr bwMode="auto">
            <a:xfrm>
              <a:off x="1545" y="257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89" name="Oval 201"/>
            <p:cNvSpPr>
              <a:spLocks noChangeArrowheads="1"/>
            </p:cNvSpPr>
            <p:nvPr/>
          </p:nvSpPr>
          <p:spPr bwMode="auto">
            <a:xfrm>
              <a:off x="2647" y="474"/>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grpSp>
        <p:nvGrpSpPr>
          <p:cNvPr id="16" name="Group 202"/>
          <p:cNvGrpSpPr>
            <a:grpSpLocks/>
          </p:cNvGrpSpPr>
          <p:nvPr/>
        </p:nvGrpSpPr>
        <p:grpSpPr bwMode="auto">
          <a:xfrm>
            <a:off x="-2225675" y="-728663"/>
            <a:ext cx="4449763" cy="6575426"/>
            <a:chOff x="116" y="13"/>
            <a:chExt cx="2803" cy="4142"/>
          </a:xfrm>
        </p:grpSpPr>
        <p:sp>
          <p:nvSpPr>
            <p:cNvPr id="24790" name="Oval 203"/>
            <p:cNvSpPr>
              <a:spLocks noChangeArrowheads="1"/>
            </p:cNvSpPr>
            <p:nvPr/>
          </p:nvSpPr>
          <p:spPr bwMode="auto">
            <a:xfrm>
              <a:off x="1543" y="257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91" name="Oval 204"/>
            <p:cNvSpPr>
              <a:spLocks noChangeArrowheads="1"/>
            </p:cNvSpPr>
            <p:nvPr/>
          </p:nvSpPr>
          <p:spPr bwMode="auto">
            <a:xfrm>
              <a:off x="1115" y="312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92" name="Oval 205"/>
            <p:cNvSpPr>
              <a:spLocks noChangeArrowheads="1"/>
            </p:cNvSpPr>
            <p:nvPr/>
          </p:nvSpPr>
          <p:spPr bwMode="auto">
            <a:xfrm>
              <a:off x="985" y="326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93" name="Oval 206"/>
            <p:cNvSpPr>
              <a:spLocks noChangeArrowheads="1"/>
            </p:cNvSpPr>
            <p:nvPr/>
          </p:nvSpPr>
          <p:spPr bwMode="auto">
            <a:xfrm>
              <a:off x="2685" y="111"/>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94" name="Oval 207"/>
            <p:cNvSpPr>
              <a:spLocks noChangeArrowheads="1"/>
            </p:cNvSpPr>
            <p:nvPr/>
          </p:nvSpPr>
          <p:spPr bwMode="auto">
            <a:xfrm>
              <a:off x="2542" y="21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95" name="Oval 208"/>
            <p:cNvSpPr>
              <a:spLocks noChangeArrowheads="1"/>
            </p:cNvSpPr>
            <p:nvPr/>
          </p:nvSpPr>
          <p:spPr bwMode="auto">
            <a:xfrm>
              <a:off x="1887" y="1229"/>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96" name="Oval 209"/>
            <p:cNvSpPr>
              <a:spLocks noChangeArrowheads="1"/>
            </p:cNvSpPr>
            <p:nvPr/>
          </p:nvSpPr>
          <p:spPr bwMode="auto">
            <a:xfrm>
              <a:off x="1670" y="139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97" name="Oval 210"/>
            <p:cNvSpPr>
              <a:spLocks noChangeArrowheads="1"/>
            </p:cNvSpPr>
            <p:nvPr/>
          </p:nvSpPr>
          <p:spPr bwMode="auto">
            <a:xfrm>
              <a:off x="1388" y="137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98" name="Oval 211"/>
            <p:cNvSpPr>
              <a:spLocks noChangeArrowheads="1"/>
            </p:cNvSpPr>
            <p:nvPr/>
          </p:nvSpPr>
          <p:spPr bwMode="auto">
            <a:xfrm>
              <a:off x="1698" y="160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99" name="Oval 212"/>
            <p:cNvSpPr>
              <a:spLocks noChangeArrowheads="1"/>
            </p:cNvSpPr>
            <p:nvPr/>
          </p:nvSpPr>
          <p:spPr bwMode="auto">
            <a:xfrm>
              <a:off x="1295" y="205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00" name="Oval 213"/>
            <p:cNvSpPr>
              <a:spLocks noChangeArrowheads="1"/>
            </p:cNvSpPr>
            <p:nvPr/>
          </p:nvSpPr>
          <p:spPr bwMode="auto">
            <a:xfrm>
              <a:off x="1507" y="2111"/>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01" name="Oval 214"/>
            <p:cNvSpPr>
              <a:spLocks noChangeArrowheads="1"/>
            </p:cNvSpPr>
            <p:nvPr/>
          </p:nvSpPr>
          <p:spPr bwMode="auto">
            <a:xfrm>
              <a:off x="1248" y="2255"/>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02" name="Oval 215"/>
            <p:cNvSpPr>
              <a:spLocks noChangeArrowheads="1"/>
            </p:cNvSpPr>
            <p:nvPr/>
          </p:nvSpPr>
          <p:spPr bwMode="auto">
            <a:xfrm>
              <a:off x="1420" y="2236"/>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03" name="Oval 216"/>
            <p:cNvSpPr>
              <a:spLocks noChangeArrowheads="1"/>
            </p:cNvSpPr>
            <p:nvPr/>
          </p:nvSpPr>
          <p:spPr bwMode="auto">
            <a:xfrm>
              <a:off x="1382" y="2447"/>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04" name="Oval 217"/>
            <p:cNvSpPr>
              <a:spLocks noChangeArrowheads="1"/>
            </p:cNvSpPr>
            <p:nvPr/>
          </p:nvSpPr>
          <p:spPr bwMode="auto">
            <a:xfrm>
              <a:off x="1545" y="257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05" name="Oval 218"/>
            <p:cNvSpPr>
              <a:spLocks noChangeArrowheads="1"/>
            </p:cNvSpPr>
            <p:nvPr/>
          </p:nvSpPr>
          <p:spPr bwMode="auto">
            <a:xfrm>
              <a:off x="1285" y="2687"/>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06" name="Oval 219"/>
            <p:cNvSpPr>
              <a:spLocks noChangeArrowheads="1"/>
            </p:cNvSpPr>
            <p:nvPr/>
          </p:nvSpPr>
          <p:spPr bwMode="auto">
            <a:xfrm>
              <a:off x="1132" y="2495"/>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07" name="Oval 220"/>
            <p:cNvSpPr>
              <a:spLocks noChangeArrowheads="1"/>
            </p:cNvSpPr>
            <p:nvPr/>
          </p:nvSpPr>
          <p:spPr bwMode="auto">
            <a:xfrm>
              <a:off x="1506" y="312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08" name="Oval 221"/>
            <p:cNvSpPr>
              <a:spLocks noChangeArrowheads="1"/>
            </p:cNvSpPr>
            <p:nvPr/>
          </p:nvSpPr>
          <p:spPr bwMode="auto">
            <a:xfrm>
              <a:off x="1343" y="329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09" name="Oval 222"/>
            <p:cNvSpPr>
              <a:spLocks noChangeArrowheads="1"/>
            </p:cNvSpPr>
            <p:nvPr/>
          </p:nvSpPr>
          <p:spPr bwMode="auto">
            <a:xfrm>
              <a:off x="1449" y="3349"/>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10" name="Oval 223"/>
            <p:cNvSpPr>
              <a:spLocks noChangeArrowheads="1"/>
            </p:cNvSpPr>
            <p:nvPr/>
          </p:nvSpPr>
          <p:spPr bwMode="auto">
            <a:xfrm>
              <a:off x="1602" y="3561"/>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11" name="Oval 224"/>
            <p:cNvSpPr>
              <a:spLocks noChangeArrowheads="1"/>
            </p:cNvSpPr>
            <p:nvPr/>
          </p:nvSpPr>
          <p:spPr bwMode="auto">
            <a:xfrm>
              <a:off x="1277" y="352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12" name="Oval 225"/>
            <p:cNvSpPr>
              <a:spLocks noChangeArrowheads="1"/>
            </p:cNvSpPr>
            <p:nvPr/>
          </p:nvSpPr>
          <p:spPr bwMode="auto">
            <a:xfrm>
              <a:off x="1411" y="3657"/>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13" name="Oval 226"/>
            <p:cNvSpPr>
              <a:spLocks noChangeArrowheads="1"/>
            </p:cNvSpPr>
            <p:nvPr/>
          </p:nvSpPr>
          <p:spPr bwMode="auto">
            <a:xfrm>
              <a:off x="1171" y="329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14" name="Oval 227"/>
            <p:cNvSpPr>
              <a:spLocks noChangeArrowheads="1"/>
            </p:cNvSpPr>
            <p:nvPr/>
          </p:nvSpPr>
          <p:spPr bwMode="auto">
            <a:xfrm>
              <a:off x="2498" y="1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15" name="Oval 228"/>
            <p:cNvSpPr>
              <a:spLocks noChangeArrowheads="1"/>
            </p:cNvSpPr>
            <p:nvPr/>
          </p:nvSpPr>
          <p:spPr bwMode="auto">
            <a:xfrm>
              <a:off x="2823" y="71"/>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16" name="Oval 229"/>
            <p:cNvSpPr>
              <a:spLocks noChangeArrowheads="1"/>
            </p:cNvSpPr>
            <p:nvPr/>
          </p:nvSpPr>
          <p:spPr bwMode="auto">
            <a:xfrm>
              <a:off x="2054" y="75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17" name="Oval 230"/>
            <p:cNvSpPr>
              <a:spLocks noChangeArrowheads="1"/>
            </p:cNvSpPr>
            <p:nvPr/>
          </p:nvSpPr>
          <p:spPr bwMode="auto">
            <a:xfrm>
              <a:off x="1878" y="88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18" name="Oval 231"/>
            <p:cNvSpPr>
              <a:spLocks noChangeArrowheads="1"/>
            </p:cNvSpPr>
            <p:nvPr/>
          </p:nvSpPr>
          <p:spPr bwMode="auto">
            <a:xfrm>
              <a:off x="955" y="160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19" name="Oval 232"/>
            <p:cNvSpPr>
              <a:spLocks noChangeArrowheads="1"/>
            </p:cNvSpPr>
            <p:nvPr/>
          </p:nvSpPr>
          <p:spPr bwMode="auto">
            <a:xfrm>
              <a:off x="1137" y="1836"/>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20" name="Oval 233"/>
            <p:cNvSpPr>
              <a:spLocks noChangeArrowheads="1"/>
            </p:cNvSpPr>
            <p:nvPr/>
          </p:nvSpPr>
          <p:spPr bwMode="auto">
            <a:xfrm>
              <a:off x="1187" y="166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21" name="Oval 234"/>
            <p:cNvSpPr>
              <a:spLocks noChangeArrowheads="1"/>
            </p:cNvSpPr>
            <p:nvPr/>
          </p:nvSpPr>
          <p:spPr bwMode="auto">
            <a:xfrm>
              <a:off x="908" y="1761"/>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22" name="Oval 235"/>
            <p:cNvSpPr>
              <a:spLocks noChangeArrowheads="1"/>
            </p:cNvSpPr>
            <p:nvPr/>
          </p:nvSpPr>
          <p:spPr bwMode="auto">
            <a:xfrm>
              <a:off x="1269" y="4059"/>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23" name="Oval 236"/>
            <p:cNvSpPr>
              <a:spLocks noChangeArrowheads="1"/>
            </p:cNvSpPr>
            <p:nvPr/>
          </p:nvSpPr>
          <p:spPr bwMode="auto">
            <a:xfrm>
              <a:off x="962" y="3975"/>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24" name="Oval 237"/>
            <p:cNvSpPr>
              <a:spLocks noChangeArrowheads="1"/>
            </p:cNvSpPr>
            <p:nvPr/>
          </p:nvSpPr>
          <p:spPr bwMode="auto">
            <a:xfrm>
              <a:off x="1105" y="3945"/>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25" name="Oval 238"/>
            <p:cNvSpPr>
              <a:spLocks noChangeArrowheads="1"/>
            </p:cNvSpPr>
            <p:nvPr/>
          </p:nvSpPr>
          <p:spPr bwMode="auto">
            <a:xfrm>
              <a:off x="841" y="122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26" name="Oval 239"/>
            <p:cNvSpPr>
              <a:spLocks noChangeArrowheads="1"/>
            </p:cNvSpPr>
            <p:nvPr/>
          </p:nvSpPr>
          <p:spPr bwMode="auto">
            <a:xfrm>
              <a:off x="1370" y="79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27" name="Oval 240"/>
            <p:cNvSpPr>
              <a:spLocks noChangeArrowheads="1"/>
            </p:cNvSpPr>
            <p:nvPr/>
          </p:nvSpPr>
          <p:spPr bwMode="auto">
            <a:xfrm>
              <a:off x="328" y="1819"/>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28" name="Oval 241"/>
            <p:cNvSpPr>
              <a:spLocks noChangeArrowheads="1"/>
            </p:cNvSpPr>
            <p:nvPr/>
          </p:nvSpPr>
          <p:spPr bwMode="auto">
            <a:xfrm>
              <a:off x="116" y="1729"/>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29" name="Oval 242"/>
            <p:cNvSpPr>
              <a:spLocks noChangeArrowheads="1"/>
            </p:cNvSpPr>
            <p:nvPr/>
          </p:nvSpPr>
          <p:spPr bwMode="auto">
            <a:xfrm>
              <a:off x="799" y="3264"/>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30" name="Oval 243"/>
            <p:cNvSpPr>
              <a:spLocks noChangeArrowheads="1"/>
            </p:cNvSpPr>
            <p:nvPr/>
          </p:nvSpPr>
          <p:spPr bwMode="auto">
            <a:xfrm>
              <a:off x="739" y="268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31" name="Oval 244"/>
            <p:cNvSpPr>
              <a:spLocks noChangeArrowheads="1"/>
            </p:cNvSpPr>
            <p:nvPr/>
          </p:nvSpPr>
          <p:spPr bwMode="auto">
            <a:xfrm>
              <a:off x="868" y="2846"/>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32" name="Oval 245"/>
            <p:cNvSpPr>
              <a:spLocks noChangeArrowheads="1"/>
            </p:cNvSpPr>
            <p:nvPr/>
          </p:nvSpPr>
          <p:spPr bwMode="auto">
            <a:xfrm>
              <a:off x="1091" y="2864"/>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33" name="Oval 246"/>
            <p:cNvSpPr>
              <a:spLocks noChangeArrowheads="1"/>
            </p:cNvSpPr>
            <p:nvPr/>
          </p:nvSpPr>
          <p:spPr bwMode="auto">
            <a:xfrm>
              <a:off x="1549" y="257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34" name="Oval 247"/>
            <p:cNvSpPr>
              <a:spLocks noChangeArrowheads="1"/>
            </p:cNvSpPr>
            <p:nvPr/>
          </p:nvSpPr>
          <p:spPr bwMode="auto">
            <a:xfrm>
              <a:off x="1679" y="39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35" name="Oval 248"/>
            <p:cNvSpPr>
              <a:spLocks noChangeArrowheads="1"/>
            </p:cNvSpPr>
            <p:nvPr/>
          </p:nvSpPr>
          <p:spPr bwMode="auto">
            <a:xfrm>
              <a:off x="1843" y="51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36" name="Oval 249"/>
            <p:cNvSpPr>
              <a:spLocks noChangeArrowheads="1"/>
            </p:cNvSpPr>
            <p:nvPr/>
          </p:nvSpPr>
          <p:spPr bwMode="auto">
            <a:xfrm>
              <a:off x="1677" y="61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37" name="Oval 250"/>
            <p:cNvSpPr>
              <a:spLocks noChangeArrowheads="1"/>
            </p:cNvSpPr>
            <p:nvPr/>
          </p:nvSpPr>
          <p:spPr bwMode="auto">
            <a:xfrm>
              <a:off x="1547" y="257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38" name="Oval 251"/>
            <p:cNvSpPr>
              <a:spLocks noChangeArrowheads="1"/>
            </p:cNvSpPr>
            <p:nvPr/>
          </p:nvSpPr>
          <p:spPr bwMode="auto">
            <a:xfrm>
              <a:off x="1545" y="257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839" name="Oval 252"/>
            <p:cNvSpPr>
              <a:spLocks noChangeArrowheads="1"/>
            </p:cNvSpPr>
            <p:nvPr/>
          </p:nvSpPr>
          <p:spPr bwMode="auto">
            <a:xfrm>
              <a:off x="2647" y="474"/>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sp>
        <p:nvSpPr>
          <p:cNvPr id="24687" name="Oval 253"/>
          <p:cNvSpPr>
            <a:spLocks noChangeArrowheads="1"/>
          </p:cNvSpPr>
          <p:nvPr/>
        </p:nvSpPr>
        <p:spPr bwMode="auto">
          <a:xfrm>
            <a:off x="3136900" y="3106738"/>
            <a:ext cx="152400" cy="152400"/>
          </a:xfrm>
          <a:prstGeom prst="ellipse">
            <a:avLst/>
          </a:prstGeom>
          <a:solidFill>
            <a:schemeClr val="bg1"/>
          </a:solidFill>
          <a:ln w="3175">
            <a:solidFill>
              <a:schemeClr val="bg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nvGrpSpPr>
          <p:cNvPr id="17" name="Group 254"/>
          <p:cNvGrpSpPr>
            <a:grpSpLocks/>
          </p:cNvGrpSpPr>
          <p:nvPr/>
        </p:nvGrpSpPr>
        <p:grpSpPr bwMode="auto">
          <a:xfrm>
            <a:off x="-1255713" y="138113"/>
            <a:ext cx="4449763" cy="6575425"/>
            <a:chOff x="116" y="13"/>
            <a:chExt cx="2803" cy="4142"/>
          </a:xfrm>
        </p:grpSpPr>
        <p:sp>
          <p:nvSpPr>
            <p:cNvPr id="24740" name="Oval 255"/>
            <p:cNvSpPr>
              <a:spLocks noChangeArrowheads="1"/>
            </p:cNvSpPr>
            <p:nvPr/>
          </p:nvSpPr>
          <p:spPr bwMode="auto">
            <a:xfrm>
              <a:off x="1543" y="257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41" name="Oval 256"/>
            <p:cNvSpPr>
              <a:spLocks noChangeArrowheads="1"/>
            </p:cNvSpPr>
            <p:nvPr/>
          </p:nvSpPr>
          <p:spPr bwMode="auto">
            <a:xfrm>
              <a:off x="1115" y="312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42" name="Oval 257"/>
            <p:cNvSpPr>
              <a:spLocks noChangeArrowheads="1"/>
            </p:cNvSpPr>
            <p:nvPr/>
          </p:nvSpPr>
          <p:spPr bwMode="auto">
            <a:xfrm>
              <a:off x="985" y="326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43" name="Oval 258"/>
            <p:cNvSpPr>
              <a:spLocks noChangeArrowheads="1"/>
            </p:cNvSpPr>
            <p:nvPr/>
          </p:nvSpPr>
          <p:spPr bwMode="auto">
            <a:xfrm>
              <a:off x="2685" y="111"/>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44" name="Oval 259"/>
            <p:cNvSpPr>
              <a:spLocks noChangeArrowheads="1"/>
            </p:cNvSpPr>
            <p:nvPr/>
          </p:nvSpPr>
          <p:spPr bwMode="auto">
            <a:xfrm>
              <a:off x="2542" y="21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45" name="Oval 260"/>
            <p:cNvSpPr>
              <a:spLocks noChangeArrowheads="1"/>
            </p:cNvSpPr>
            <p:nvPr/>
          </p:nvSpPr>
          <p:spPr bwMode="auto">
            <a:xfrm>
              <a:off x="1887" y="1229"/>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46" name="Oval 261"/>
            <p:cNvSpPr>
              <a:spLocks noChangeArrowheads="1"/>
            </p:cNvSpPr>
            <p:nvPr/>
          </p:nvSpPr>
          <p:spPr bwMode="auto">
            <a:xfrm>
              <a:off x="1670" y="139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47" name="Oval 262"/>
            <p:cNvSpPr>
              <a:spLocks noChangeArrowheads="1"/>
            </p:cNvSpPr>
            <p:nvPr/>
          </p:nvSpPr>
          <p:spPr bwMode="auto">
            <a:xfrm>
              <a:off x="1388" y="137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48" name="Oval 263"/>
            <p:cNvSpPr>
              <a:spLocks noChangeArrowheads="1"/>
            </p:cNvSpPr>
            <p:nvPr/>
          </p:nvSpPr>
          <p:spPr bwMode="auto">
            <a:xfrm>
              <a:off x="1698" y="160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49" name="Oval 264"/>
            <p:cNvSpPr>
              <a:spLocks noChangeArrowheads="1"/>
            </p:cNvSpPr>
            <p:nvPr/>
          </p:nvSpPr>
          <p:spPr bwMode="auto">
            <a:xfrm>
              <a:off x="1295" y="205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50" name="Oval 265"/>
            <p:cNvSpPr>
              <a:spLocks noChangeArrowheads="1"/>
            </p:cNvSpPr>
            <p:nvPr/>
          </p:nvSpPr>
          <p:spPr bwMode="auto">
            <a:xfrm>
              <a:off x="1507" y="2111"/>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51" name="Oval 266"/>
            <p:cNvSpPr>
              <a:spLocks noChangeArrowheads="1"/>
            </p:cNvSpPr>
            <p:nvPr/>
          </p:nvSpPr>
          <p:spPr bwMode="auto">
            <a:xfrm>
              <a:off x="1248" y="2255"/>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52" name="Oval 267"/>
            <p:cNvSpPr>
              <a:spLocks noChangeArrowheads="1"/>
            </p:cNvSpPr>
            <p:nvPr/>
          </p:nvSpPr>
          <p:spPr bwMode="auto">
            <a:xfrm>
              <a:off x="1420" y="2236"/>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53" name="Oval 268"/>
            <p:cNvSpPr>
              <a:spLocks noChangeArrowheads="1"/>
            </p:cNvSpPr>
            <p:nvPr/>
          </p:nvSpPr>
          <p:spPr bwMode="auto">
            <a:xfrm>
              <a:off x="1382" y="2447"/>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54" name="Oval 269"/>
            <p:cNvSpPr>
              <a:spLocks noChangeArrowheads="1"/>
            </p:cNvSpPr>
            <p:nvPr/>
          </p:nvSpPr>
          <p:spPr bwMode="auto">
            <a:xfrm>
              <a:off x="1545" y="257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55" name="Oval 270"/>
            <p:cNvSpPr>
              <a:spLocks noChangeArrowheads="1"/>
            </p:cNvSpPr>
            <p:nvPr/>
          </p:nvSpPr>
          <p:spPr bwMode="auto">
            <a:xfrm>
              <a:off x="1285" y="2687"/>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56" name="Oval 271"/>
            <p:cNvSpPr>
              <a:spLocks noChangeArrowheads="1"/>
            </p:cNvSpPr>
            <p:nvPr/>
          </p:nvSpPr>
          <p:spPr bwMode="auto">
            <a:xfrm>
              <a:off x="1132" y="2495"/>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57" name="Oval 272"/>
            <p:cNvSpPr>
              <a:spLocks noChangeArrowheads="1"/>
            </p:cNvSpPr>
            <p:nvPr/>
          </p:nvSpPr>
          <p:spPr bwMode="auto">
            <a:xfrm>
              <a:off x="1506" y="312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58" name="Oval 273"/>
            <p:cNvSpPr>
              <a:spLocks noChangeArrowheads="1"/>
            </p:cNvSpPr>
            <p:nvPr/>
          </p:nvSpPr>
          <p:spPr bwMode="auto">
            <a:xfrm>
              <a:off x="1343" y="329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59" name="Oval 274"/>
            <p:cNvSpPr>
              <a:spLocks noChangeArrowheads="1"/>
            </p:cNvSpPr>
            <p:nvPr/>
          </p:nvSpPr>
          <p:spPr bwMode="auto">
            <a:xfrm>
              <a:off x="1449" y="3349"/>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60" name="Oval 275"/>
            <p:cNvSpPr>
              <a:spLocks noChangeArrowheads="1"/>
            </p:cNvSpPr>
            <p:nvPr/>
          </p:nvSpPr>
          <p:spPr bwMode="auto">
            <a:xfrm>
              <a:off x="1602" y="3561"/>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61" name="Oval 276"/>
            <p:cNvSpPr>
              <a:spLocks noChangeArrowheads="1"/>
            </p:cNvSpPr>
            <p:nvPr/>
          </p:nvSpPr>
          <p:spPr bwMode="auto">
            <a:xfrm>
              <a:off x="1277" y="352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62" name="Oval 277"/>
            <p:cNvSpPr>
              <a:spLocks noChangeArrowheads="1"/>
            </p:cNvSpPr>
            <p:nvPr/>
          </p:nvSpPr>
          <p:spPr bwMode="auto">
            <a:xfrm>
              <a:off x="1411" y="3657"/>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63" name="Oval 278"/>
            <p:cNvSpPr>
              <a:spLocks noChangeArrowheads="1"/>
            </p:cNvSpPr>
            <p:nvPr/>
          </p:nvSpPr>
          <p:spPr bwMode="auto">
            <a:xfrm>
              <a:off x="1171" y="329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64" name="Oval 279"/>
            <p:cNvSpPr>
              <a:spLocks noChangeArrowheads="1"/>
            </p:cNvSpPr>
            <p:nvPr/>
          </p:nvSpPr>
          <p:spPr bwMode="auto">
            <a:xfrm>
              <a:off x="2498" y="1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65" name="Oval 280"/>
            <p:cNvSpPr>
              <a:spLocks noChangeArrowheads="1"/>
            </p:cNvSpPr>
            <p:nvPr/>
          </p:nvSpPr>
          <p:spPr bwMode="auto">
            <a:xfrm>
              <a:off x="2823" y="71"/>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66" name="Oval 281"/>
            <p:cNvSpPr>
              <a:spLocks noChangeArrowheads="1"/>
            </p:cNvSpPr>
            <p:nvPr/>
          </p:nvSpPr>
          <p:spPr bwMode="auto">
            <a:xfrm>
              <a:off x="2054" y="75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67" name="Oval 282"/>
            <p:cNvSpPr>
              <a:spLocks noChangeArrowheads="1"/>
            </p:cNvSpPr>
            <p:nvPr/>
          </p:nvSpPr>
          <p:spPr bwMode="auto">
            <a:xfrm>
              <a:off x="1878" y="88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68" name="Oval 283"/>
            <p:cNvSpPr>
              <a:spLocks noChangeArrowheads="1"/>
            </p:cNvSpPr>
            <p:nvPr/>
          </p:nvSpPr>
          <p:spPr bwMode="auto">
            <a:xfrm>
              <a:off x="955" y="160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69" name="Oval 284"/>
            <p:cNvSpPr>
              <a:spLocks noChangeArrowheads="1"/>
            </p:cNvSpPr>
            <p:nvPr/>
          </p:nvSpPr>
          <p:spPr bwMode="auto">
            <a:xfrm>
              <a:off x="1137" y="1836"/>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70" name="Oval 285"/>
            <p:cNvSpPr>
              <a:spLocks noChangeArrowheads="1"/>
            </p:cNvSpPr>
            <p:nvPr/>
          </p:nvSpPr>
          <p:spPr bwMode="auto">
            <a:xfrm>
              <a:off x="1187" y="166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71" name="Oval 286"/>
            <p:cNvSpPr>
              <a:spLocks noChangeArrowheads="1"/>
            </p:cNvSpPr>
            <p:nvPr/>
          </p:nvSpPr>
          <p:spPr bwMode="auto">
            <a:xfrm>
              <a:off x="908" y="1761"/>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72" name="Oval 287"/>
            <p:cNvSpPr>
              <a:spLocks noChangeArrowheads="1"/>
            </p:cNvSpPr>
            <p:nvPr/>
          </p:nvSpPr>
          <p:spPr bwMode="auto">
            <a:xfrm>
              <a:off x="1269" y="4059"/>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73" name="Oval 288"/>
            <p:cNvSpPr>
              <a:spLocks noChangeArrowheads="1"/>
            </p:cNvSpPr>
            <p:nvPr/>
          </p:nvSpPr>
          <p:spPr bwMode="auto">
            <a:xfrm>
              <a:off x="962" y="3975"/>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74" name="Oval 289"/>
            <p:cNvSpPr>
              <a:spLocks noChangeArrowheads="1"/>
            </p:cNvSpPr>
            <p:nvPr/>
          </p:nvSpPr>
          <p:spPr bwMode="auto">
            <a:xfrm>
              <a:off x="1105" y="3945"/>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75" name="Oval 290"/>
            <p:cNvSpPr>
              <a:spLocks noChangeArrowheads="1"/>
            </p:cNvSpPr>
            <p:nvPr/>
          </p:nvSpPr>
          <p:spPr bwMode="auto">
            <a:xfrm>
              <a:off x="841" y="122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76" name="Oval 291"/>
            <p:cNvSpPr>
              <a:spLocks noChangeArrowheads="1"/>
            </p:cNvSpPr>
            <p:nvPr/>
          </p:nvSpPr>
          <p:spPr bwMode="auto">
            <a:xfrm>
              <a:off x="1370" y="79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77" name="Oval 292"/>
            <p:cNvSpPr>
              <a:spLocks noChangeArrowheads="1"/>
            </p:cNvSpPr>
            <p:nvPr/>
          </p:nvSpPr>
          <p:spPr bwMode="auto">
            <a:xfrm>
              <a:off x="328" y="1819"/>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78" name="Oval 293"/>
            <p:cNvSpPr>
              <a:spLocks noChangeArrowheads="1"/>
            </p:cNvSpPr>
            <p:nvPr/>
          </p:nvSpPr>
          <p:spPr bwMode="auto">
            <a:xfrm>
              <a:off x="116" y="1729"/>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79" name="Oval 294"/>
            <p:cNvSpPr>
              <a:spLocks noChangeArrowheads="1"/>
            </p:cNvSpPr>
            <p:nvPr/>
          </p:nvSpPr>
          <p:spPr bwMode="auto">
            <a:xfrm>
              <a:off x="799" y="3264"/>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80" name="Oval 295"/>
            <p:cNvSpPr>
              <a:spLocks noChangeArrowheads="1"/>
            </p:cNvSpPr>
            <p:nvPr/>
          </p:nvSpPr>
          <p:spPr bwMode="auto">
            <a:xfrm>
              <a:off x="739" y="268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81" name="Oval 296"/>
            <p:cNvSpPr>
              <a:spLocks noChangeArrowheads="1"/>
            </p:cNvSpPr>
            <p:nvPr/>
          </p:nvSpPr>
          <p:spPr bwMode="auto">
            <a:xfrm>
              <a:off x="868" y="2846"/>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82" name="Oval 297"/>
            <p:cNvSpPr>
              <a:spLocks noChangeArrowheads="1"/>
            </p:cNvSpPr>
            <p:nvPr/>
          </p:nvSpPr>
          <p:spPr bwMode="auto">
            <a:xfrm>
              <a:off x="1091" y="2864"/>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83" name="Oval 298"/>
            <p:cNvSpPr>
              <a:spLocks noChangeArrowheads="1"/>
            </p:cNvSpPr>
            <p:nvPr/>
          </p:nvSpPr>
          <p:spPr bwMode="auto">
            <a:xfrm>
              <a:off x="1549" y="257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84" name="Oval 299"/>
            <p:cNvSpPr>
              <a:spLocks noChangeArrowheads="1"/>
            </p:cNvSpPr>
            <p:nvPr/>
          </p:nvSpPr>
          <p:spPr bwMode="auto">
            <a:xfrm>
              <a:off x="1679" y="39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85" name="Oval 300"/>
            <p:cNvSpPr>
              <a:spLocks noChangeArrowheads="1"/>
            </p:cNvSpPr>
            <p:nvPr/>
          </p:nvSpPr>
          <p:spPr bwMode="auto">
            <a:xfrm>
              <a:off x="1843" y="51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86" name="Oval 301"/>
            <p:cNvSpPr>
              <a:spLocks noChangeArrowheads="1"/>
            </p:cNvSpPr>
            <p:nvPr/>
          </p:nvSpPr>
          <p:spPr bwMode="auto">
            <a:xfrm>
              <a:off x="1677" y="61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87" name="Oval 302"/>
            <p:cNvSpPr>
              <a:spLocks noChangeArrowheads="1"/>
            </p:cNvSpPr>
            <p:nvPr/>
          </p:nvSpPr>
          <p:spPr bwMode="auto">
            <a:xfrm>
              <a:off x="1547" y="257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88" name="Oval 303"/>
            <p:cNvSpPr>
              <a:spLocks noChangeArrowheads="1"/>
            </p:cNvSpPr>
            <p:nvPr/>
          </p:nvSpPr>
          <p:spPr bwMode="auto">
            <a:xfrm>
              <a:off x="1545" y="257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89" name="Oval 304"/>
            <p:cNvSpPr>
              <a:spLocks noChangeArrowheads="1"/>
            </p:cNvSpPr>
            <p:nvPr/>
          </p:nvSpPr>
          <p:spPr bwMode="auto">
            <a:xfrm>
              <a:off x="2647" y="474"/>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grpSp>
        <p:nvGrpSpPr>
          <p:cNvPr id="18" name="Group 305"/>
          <p:cNvGrpSpPr>
            <a:grpSpLocks/>
          </p:cNvGrpSpPr>
          <p:nvPr/>
        </p:nvGrpSpPr>
        <p:grpSpPr bwMode="auto">
          <a:xfrm>
            <a:off x="1646238" y="663575"/>
            <a:ext cx="4449762" cy="6575425"/>
            <a:chOff x="116" y="13"/>
            <a:chExt cx="2803" cy="4142"/>
          </a:xfrm>
        </p:grpSpPr>
        <p:sp>
          <p:nvSpPr>
            <p:cNvPr id="24690" name="Oval 306"/>
            <p:cNvSpPr>
              <a:spLocks noChangeArrowheads="1"/>
            </p:cNvSpPr>
            <p:nvPr/>
          </p:nvSpPr>
          <p:spPr bwMode="auto">
            <a:xfrm>
              <a:off x="1543" y="257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91" name="Oval 307"/>
            <p:cNvSpPr>
              <a:spLocks noChangeArrowheads="1"/>
            </p:cNvSpPr>
            <p:nvPr/>
          </p:nvSpPr>
          <p:spPr bwMode="auto">
            <a:xfrm>
              <a:off x="1115" y="312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92" name="Oval 308"/>
            <p:cNvSpPr>
              <a:spLocks noChangeArrowheads="1"/>
            </p:cNvSpPr>
            <p:nvPr/>
          </p:nvSpPr>
          <p:spPr bwMode="auto">
            <a:xfrm>
              <a:off x="985" y="326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93" name="Oval 309"/>
            <p:cNvSpPr>
              <a:spLocks noChangeArrowheads="1"/>
            </p:cNvSpPr>
            <p:nvPr/>
          </p:nvSpPr>
          <p:spPr bwMode="auto">
            <a:xfrm>
              <a:off x="2685" y="111"/>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94" name="Oval 310"/>
            <p:cNvSpPr>
              <a:spLocks noChangeArrowheads="1"/>
            </p:cNvSpPr>
            <p:nvPr/>
          </p:nvSpPr>
          <p:spPr bwMode="auto">
            <a:xfrm>
              <a:off x="2542" y="21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95" name="Oval 311"/>
            <p:cNvSpPr>
              <a:spLocks noChangeArrowheads="1"/>
            </p:cNvSpPr>
            <p:nvPr/>
          </p:nvSpPr>
          <p:spPr bwMode="auto">
            <a:xfrm>
              <a:off x="1887" y="1229"/>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96" name="Oval 312"/>
            <p:cNvSpPr>
              <a:spLocks noChangeArrowheads="1"/>
            </p:cNvSpPr>
            <p:nvPr/>
          </p:nvSpPr>
          <p:spPr bwMode="auto">
            <a:xfrm>
              <a:off x="1670" y="139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97" name="Oval 313"/>
            <p:cNvSpPr>
              <a:spLocks noChangeArrowheads="1"/>
            </p:cNvSpPr>
            <p:nvPr/>
          </p:nvSpPr>
          <p:spPr bwMode="auto">
            <a:xfrm>
              <a:off x="1388" y="137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98" name="Oval 314"/>
            <p:cNvSpPr>
              <a:spLocks noChangeArrowheads="1"/>
            </p:cNvSpPr>
            <p:nvPr/>
          </p:nvSpPr>
          <p:spPr bwMode="auto">
            <a:xfrm>
              <a:off x="1698" y="160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699" name="Oval 315"/>
            <p:cNvSpPr>
              <a:spLocks noChangeArrowheads="1"/>
            </p:cNvSpPr>
            <p:nvPr/>
          </p:nvSpPr>
          <p:spPr bwMode="auto">
            <a:xfrm>
              <a:off x="1295" y="205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00" name="Oval 316"/>
            <p:cNvSpPr>
              <a:spLocks noChangeArrowheads="1"/>
            </p:cNvSpPr>
            <p:nvPr/>
          </p:nvSpPr>
          <p:spPr bwMode="auto">
            <a:xfrm>
              <a:off x="1507" y="2111"/>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01" name="Oval 317"/>
            <p:cNvSpPr>
              <a:spLocks noChangeArrowheads="1"/>
            </p:cNvSpPr>
            <p:nvPr/>
          </p:nvSpPr>
          <p:spPr bwMode="auto">
            <a:xfrm>
              <a:off x="1248" y="2255"/>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02" name="Oval 318"/>
            <p:cNvSpPr>
              <a:spLocks noChangeArrowheads="1"/>
            </p:cNvSpPr>
            <p:nvPr/>
          </p:nvSpPr>
          <p:spPr bwMode="auto">
            <a:xfrm>
              <a:off x="1420" y="2236"/>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03" name="Oval 319"/>
            <p:cNvSpPr>
              <a:spLocks noChangeArrowheads="1"/>
            </p:cNvSpPr>
            <p:nvPr/>
          </p:nvSpPr>
          <p:spPr bwMode="auto">
            <a:xfrm>
              <a:off x="1382" y="2447"/>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04" name="Oval 320"/>
            <p:cNvSpPr>
              <a:spLocks noChangeArrowheads="1"/>
            </p:cNvSpPr>
            <p:nvPr/>
          </p:nvSpPr>
          <p:spPr bwMode="auto">
            <a:xfrm>
              <a:off x="1545" y="257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05" name="Oval 321"/>
            <p:cNvSpPr>
              <a:spLocks noChangeArrowheads="1"/>
            </p:cNvSpPr>
            <p:nvPr/>
          </p:nvSpPr>
          <p:spPr bwMode="auto">
            <a:xfrm>
              <a:off x="1285" y="2687"/>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06" name="Oval 322"/>
            <p:cNvSpPr>
              <a:spLocks noChangeArrowheads="1"/>
            </p:cNvSpPr>
            <p:nvPr/>
          </p:nvSpPr>
          <p:spPr bwMode="auto">
            <a:xfrm>
              <a:off x="1132" y="2495"/>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07" name="Oval 323"/>
            <p:cNvSpPr>
              <a:spLocks noChangeArrowheads="1"/>
            </p:cNvSpPr>
            <p:nvPr/>
          </p:nvSpPr>
          <p:spPr bwMode="auto">
            <a:xfrm>
              <a:off x="1506" y="312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08" name="Oval 324"/>
            <p:cNvSpPr>
              <a:spLocks noChangeArrowheads="1"/>
            </p:cNvSpPr>
            <p:nvPr/>
          </p:nvSpPr>
          <p:spPr bwMode="auto">
            <a:xfrm>
              <a:off x="1343" y="329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09" name="Oval 325"/>
            <p:cNvSpPr>
              <a:spLocks noChangeArrowheads="1"/>
            </p:cNvSpPr>
            <p:nvPr/>
          </p:nvSpPr>
          <p:spPr bwMode="auto">
            <a:xfrm>
              <a:off x="1449" y="3349"/>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10" name="Oval 326"/>
            <p:cNvSpPr>
              <a:spLocks noChangeArrowheads="1"/>
            </p:cNvSpPr>
            <p:nvPr/>
          </p:nvSpPr>
          <p:spPr bwMode="auto">
            <a:xfrm>
              <a:off x="1602" y="3561"/>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11" name="Oval 327"/>
            <p:cNvSpPr>
              <a:spLocks noChangeArrowheads="1"/>
            </p:cNvSpPr>
            <p:nvPr/>
          </p:nvSpPr>
          <p:spPr bwMode="auto">
            <a:xfrm>
              <a:off x="1277" y="352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12" name="Oval 328"/>
            <p:cNvSpPr>
              <a:spLocks noChangeArrowheads="1"/>
            </p:cNvSpPr>
            <p:nvPr/>
          </p:nvSpPr>
          <p:spPr bwMode="auto">
            <a:xfrm>
              <a:off x="1411" y="3657"/>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13" name="Oval 329"/>
            <p:cNvSpPr>
              <a:spLocks noChangeArrowheads="1"/>
            </p:cNvSpPr>
            <p:nvPr/>
          </p:nvSpPr>
          <p:spPr bwMode="auto">
            <a:xfrm>
              <a:off x="1171" y="329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14" name="Oval 330"/>
            <p:cNvSpPr>
              <a:spLocks noChangeArrowheads="1"/>
            </p:cNvSpPr>
            <p:nvPr/>
          </p:nvSpPr>
          <p:spPr bwMode="auto">
            <a:xfrm>
              <a:off x="2498" y="1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15" name="Oval 331"/>
            <p:cNvSpPr>
              <a:spLocks noChangeArrowheads="1"/>
            </p:cNvSpPr>
            <p:nvPr/>
          </p:nvSpPr>
          <p:spPr bwMode="auto">
            <a:xfrm>
              <a:off x="2823" y="71"/>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16" name="Oval 332"/>
            <p:cNvSpPr>
              <a:spLocks noChangeArrowheads="1"/>
            </p:cNvSpPr>
            <p:nvPr/>
          </p:nvSpPr>
          <p:spPr bwMode="auto">
            <a:xfrm>
              <a:off x="2054" y="75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17" name="Oval 333"/>
            <p:cNvSpPr>
              <a:spLocks noChangeArrowheads="1"/>
            </p:cNvSpPr>
            <p:nvPr/>
          </p:nvSpPr>
          <p:spPr bwMode="auto">
            <a:xfrm>
              <a:off x="1878" y="88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18" name="Oval 334"/>
            <p:cNvSpPr>
              <a:spLocks noChangeArrowheads="1"/>
            </p:cNvSpPr>
            <p:nvPr/>
          </p:nvSpPr>
          <p:spPr bwMode="auto">
            <a:xfrm>
              <a:off x="955" y="160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19" name="Oval 335"/>
            <p:cNvSpPr>
              <a:spLocks noChangeArrowheads="1"/>
            </p:cNvSpPr>
            <p:nvPr/>
          </p:nvSpPr>
          <p:spPr bwMode="auto">
            <a:xfrm>
              <a:off x="1137" y="1836"/>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20" name="Oval 336"/>
            <p:cNvSpPr>
              <a:spLocks noChangeArrowheads="1"/>
            </p:cNvSpPr>
            <p:nvPr/>
          </p:nvSpPr>
          <p:spPr bwMode="auto">
            <a:xfrm>
              <a:off x="1187" y="166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21" name="Oval 337"/>
            <p:cNvSpPr>
              <a:spLocks noChangeArrowheads="1"/>
            </p:cNvSpPr>
            <p:nvPr/>
          </p:nvSpPr>
          <p:spPr bwMode="auto">
            <a:xfrm>
              <a:off x="908" y="1761"/>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22" name="Oval 338"/>
            <p:cNvSpPr>
              <a:spLocks noChangeArrowheads="1"/>
            </p:cNvSpPr>
            <p:nvPr/>
          </p:nvSpPr>
          <p:spPr bwMode="auto">
            <a:xfrm>
              <a:off x="1269" y="4059"/>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23" name="Oval 339"/>
            <p:cNvSpPr>
              <a:spLocks noChangeArrowheads="1"/>
            </p:cNvSpPr>
            <p:nvPr/>
          </p:nvSpPr>
          <p:spPr bwMode="auto">
            <a:xfrm>
              <a:off x="962" y="3975"/>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24" name="Oval 340"/>
            <p:cNvSpPr>
              <a:spLocks noChangeArrowheads="1"/>
            </p:cNvSpPr>
            <p:nvPr/>
          </p:nvSpPr>
          <p:spPr bwMode="auto">
            <a:xfrm>
              <a:off x="1105" y="3945"/>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25" name="Oval 341"/>
            <p:cNvSpPr>
              <a:spLocks noChangeArrowheads="1"/>
            </p:cNvSpPr>
            <p:nvPr/>
          </p:nvSpPr>
          <p:spPr bwMode="auto">
            <a:xfrm>
              <a:off x="841" y="122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26" name="Oval 342"/>
            <p:cNvSpPr>
              <a:spLocks noChangeArrowheads="1"/>
            </p:cNvSpPr>
            <p:nvPr/>
          </p:nvSpPr>
          <p:spPr bwMode="auto">
            <a:xfrm>
              <a:off x="1370" y="79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27" name="Oval 343"/>
            <p:cNvSpPr>
              <a:spLocks noChangeArrowheads="1"/>
            </p:cNvSpPr>
            <p:nvPr/>
          </p:nvSpPr>
          <p:spPr bwMode="auto">
            <a:xfrm>
              <a:off x="328" y="1819"/>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28" name="Oval 344"/>
            <p:cNvSpPr>
              <a:spLocks noChangeArrowheads="1"/>
            </p:cNvSpPr>
            <p:nvPr/>
          </p:nvSpPr>
          <p:spPr bwMode="auto">
            <a:xfrm>
              <a:off x="116" y="1729"/>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29" name="Oval 345"/>
            <p:cNvSpPr>
              <a:spLocks noChangeArrowheads="1"/>
            </p:cNvSpPr>
            <p:nvPr/>
          </p:nvSpPr>
          <p:spPr bwMode="auto">
            <a:xfrm>
              <a:off x="799" y="3264"/>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30" name="Oval 346"/>
            <p:cNvSpPr>
              <a:spLocks noChangeArrowheads="1"/>
            </p:cNvSpPr>
            <p:nvPr/>
          </p:nvSpPr>
          <p:spPr bwMode="auto">
            <a:xfrm>
              <a:off x="739" y="268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31" name="Oval 347"/>
            <p:cNvSpPr>
              <a:spLocks noChangeArrowheads="1"/>
            </p:cNvSpPr>
            <p:nvPr/>
          </p:nvSpPr>
          <p:spPr bwMode="auto">
            <a:xfrm>
              <a:off x="868" y="2846"/>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32" name="Oval 348"/>
            <p:cNvSpPr>
              <a:spLocks noChangeArrowheads="1"/>
            </p:cNvSpPr>
            <p:nvPr/>
          </p:nvSpPr>
          <p:spPr bwMode="auto">
            <a:xfrm>
              <a:off x="1091" y="2864"/>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33" name="Oval 349"/>
            <p:cNvSpPr>
              <a:spLocks noChangeArrowheads="1"/>
            </p:cNvSpPr>
            <p:nvPr/>
          </p:nvSpPr>
          <p:spPr bwMode="auto">
            <a:xfrm>
              <a:off x="1549" y="257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34" name="Oval 350"/>
            <p:cNvSpPr>
              <a:spLocks noChangeArrowheads="1"/>
            </p:cNvSpPr>
            <p:nvPr/>
          </p:nvSpPr>
          <p:spPr bwMode="auto">
            <a:xfrm>
              <a:off x="1679" y="393"/>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35" name="Oval 351"/>
            <p:cNvSpPr>
              <a:spLocks noChangeArrowheads="1"/>
            </p:cNvSpPr>
            <p:nvPr/>
          </p:nvSpPr>
          <p:spPr bwMode="auto">
            <a:xfrm>
              <a:off x="1843" y="518"/>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36" name="Oval 352"/>
            <p:cNvSpPr>
              <a:spLocks noChangeArrowheads="1"/>
            </p:cNvSpPr>
            <p:nvPr/>
          </p:nvSpPr>
          <p:spPr bwMode="auto">
            <a:xfrm>
              <a:off x="1677" y="61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37" name="Oval 353"/>
            <p:cNvSpPr>
              <a:spLocks noChangeArrowheads="1"/>
            </p:cNvSpPr>
            <p:nvPr/>
          </p:nvSpPr>
          <p:spPr bwMode="auto">
            <a:xfrm>
              <a:off x="1547" y="2570"/>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38" name="Oval 354"/>
            <p:cNvSpPr>
              <a:spLocks noChangeArrowheads="1"/>
            </p:cNvSpPr>
            <p:nvPr/>
          </p:nvSpPr>
          <p:spPr bwMode="auto">
            <a:xfrm>
              <a:off x="1545" y="2572"/>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sp>
          <p:nvSpPr>
            <p:cNvPr id="24739" name="Oval 355"/>
            <p:cNvSpPr>
              <a:spLocks noChangeArrowheads="1"/>
            </p:cNvSpPr>
            <p:nvPr/>
          </p:nvSpPr>
          <p:spPr bwMode="auto">
            <a:xfrm>
              <a:off x="2647" y="474"/>
              <a:ext cx="96" cy="96"/>
            </a:xfrm>
            <a:prstGeom prst="ellipse">
              <a:avLst/>
            </a:prstGeom>
            <a:solidFill>
              <a:srgbClr val="FFFF00"/>
            </a:solidFill>
            <a:ln w="3175">
              <a:solidFill>
                <a:srgbClr val="FFFF00"/>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n-US" sz="1400">
                <a:latin typeface="Arial" panose="020B0604020202020204" pitchFamily="34" charset="0"/>
                <a:ea typeface="MS PGothic" panose="020B0600070205080204" pitchFamily="34" charset="-128"/>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xit" presetSubtype="0" fill="hold" nodeType="withEffect">
                                  <p:stCondLst>
                                    <p:cond delay="0"/>
                                  </p:stCondLst>
                                  <p:childTnLst>
                                    <p:animEffect transition="out" filter="fade">
                                      <p:cBhvr>
                                        <p:cTn id="6" dur="500"/>
                                        <p:tgtEl>
                                          <p:spTgt spid="16"/>
                                        </p:tgtEl>
                                      </p:cBhvr>
                                    </p:animEffect>
                                    <p:set>
                                      <p:cBhvr>
                                        <p:cTn id="7" dur="1" fill="hold">
                                          <p:stCondLst>
                                            <p:cond delay="499"/>
                                          </p:stCondLst>
                                        </p:cTn>
                                        <p:tgtEl>
                                          <p:spTgt spid="16"/>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0" presetClass="path" presetSubtype="0" accel="50000" decel="50000" fill="hold" grpId="0" nodeType="withEffect">
                                  <p:stCondLst>
                                    <p:cond delay="0"/>
                                  </p:stCondLst>
                                  <p:childTnLst>
                                    <p:animMotion origin="layout" path="M -2.22222E-6 3.7037E-7 L 0.0625 0.02153 " pathEditMode="relative" rAng="0" ptsTypes="AA">
                                      <p:cBhvr>
                                        <p:cTn id="12" dur="500" fill="hold"/>
                                        <p:tgtEl>
                                          <p:spTgt spid="360476"/>
                                        </p:tgtEl>
                                        <p:attrNameLst>
                                          <p:attrName>ppt_x</p:attrName>
                                          <p:attrName>ppt_y</p:attrName>
                                        </p:attrNameLst>
                                      </p:cBhvr>
                                      <p:rCtr x="3125" y="1065"/>
                                    </p:animMotion>
                                  </p:childTnLst>
                                </p:cTn>
                              </p:par>
                            </p:childTnLst>
                          </p:cTn>
                        </p:par>
                        <p:par>
                          <p:cTn id="13" fill="hold" nodeType="afterGroup">
                            <p:stCondLst>
                              <p:cond delay="500"/>
                            </p:stCondLst>
                            <p:childTnLst>
                              <p:par>
                                <p:cTn id="14" presetID="10" presetClass="exit" presetSubtype="0" fill="hold" nodeType="afterEffect">
                                  <p:stCondLst>
                                    <p:cond delay="100"/>
                                  </p:stCondLst>
                                  <p:childTnLst>
                                    <p:animEffect transition="out" filter="fade">
                                      <p:cBhvr>
                                        <p:cTn id="15" dur="500"/>
                                        <p:tgtEl>
                                          <p:spTgt spid="17"/>
                                        </p:tgtEl>
                                      </p:cBhvr>
                                    </p:animEffect>
                                    <p:set>
                                      <p:cBhvr>
                                        <p:cTn id="16" dur="1" fill="hold">
                                          <p:stCondLst>
                                            <p:cond delay="499"/>
                                          </p:stCondLst>
                                        </p:cTn>
                                        <p:tgtEl>
                                          <p:spTgt spid="17"/>
                                        </p:tgtEl>
                                        <p:attrNameLst>
                                          <p:attrName>style.visibility</p:attrName>
                                        </p:attrNameLst>
                                      </p:cBhvr>
                                      <p:to>
                                        <p:strVal val="hidden"/>
                                      </p:to>
                                    </p:set>
                                  </p:childTnLst>
                                </p:cTn>
                              </p:par>
                              <p:par>
                                <p:cTn id="17" presetID="10" presetClass="entr" presetSubtype="0" fill="hold" nodeType="withEffect">
                                  <p:stCondLst>
                                    <p:cond delay="50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par>
                                <p:cTn id="20" presetID="0" presetClass="path" presetSubtype="0" accel="50000" decel="50000" fill="hold" grpId="0" nodeType="withEffect">
                                  <p:stCondLst>
                                    <p:cond delay="500"/>
                                  </p:stCondLst>
                                  <p:childTnLst>
                                    <p:animMotion origin="layout" path="M -3.33333E-6 -7.40741E-7 L 0.07865 -0.02917 " pathEditMode="relative" rAng="0" ptsTypes="AA">
                                      <p:cBhvr>
                                        <p:cTn id="21" dur="500" fill="hold"/>
                                        <p:tgtEl>
                                          <p:spTgt spid="360474"/>
                                        </p:tgtEl>
                                        <p:attrNameLst>
                                          <p:attrName>ppt_x</p:attrName>
                                          <p:attrName>ppt_y</p:attrName>
                                        </p:attrNameLst>
                                      </p:cBhvr>
                                      <p:rCtr x="3924" y="-1458"/>
                                    </p:animMotion>
                                  </p:childTnLst>
                                </p:cTn>
                              </p:par>
                            </p:childTnLst>
                          </p:cTn>
                        </p:par>
                        <p:par>
                          <p:cTn id="22" fill="hold" nodeType="afterGroup">
                            <p:stCondLst>
                              <p:cond delay="1500"/>
                            </p:stCondLst>
                            <p:childTnLst>
                              <p:par>
                                <p:cTn id="23" presetID="10" presetClass="exit" presetSubtype="0" fill="hold" nodeType="afterEffect">
                                  <p:stCondLst>
                                    <p:cond delay="100"/>
                                  </p:stCondLst>
                                  <p:childTnLst>
                                    <p:animEffect transition="out" filter="fade">
                                      <p:cBhvr>
                                        <p:cTn id="24" dur="500"/>
                                        <p:tgtEl>
                                          <p:spTgt spid="15"/>
                                        </p:tgtEl>
                                      </p:cBhvr>
                                    </p:animEffect>
                                    <p:set>
                                      <p:cBhvr>
                                        <p:cTn id="25" dur="1" fill="hold">
                                          <p:stCondLst>
                                            <p:cond delay="499"/>
                                          </p:stCondLst>
                                        </p:cTn>
                                        <p:tgtEl>
                                          <p:spTgt spid="15"/>
                                        </p:tgtEl>
                                        <p:attrNameLst>
                                          <p:attrName>style.visibility</p:attrName>
                                        </p:attrNameLst>
                                      </p:cBhvr>
                                      <p:to>
                                        <p:strVal val="hidden"/>
                                      </p:to>
                                    </p:set>
                                  </p:childTnLst>
                                </p:cTn>
                              </p:par>
                              <p:par>
                                <p:cTn id="26" presetID="10" presetClass="entr" presetSubtype="0" fill="hold" nodeType="withEffect">
                                  <p:stCondLst>
                                    <p:cond delay="10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500"/>
                                        <p:tgtEl>
                                          <p:spTgt spid="18"/>
                                        </p:tgtEl>
                                      </p:cBhvr>
                                    </p:animEffect>
                                  </p:childTnLst>
                                </p:cTn>
                              </p:par>
                            </p:childTnLst>
                          </p:cTn>
                        </p:par>
                        <p:par>
                          <p:cTn id="29" fill="hold" nodeType="afterGroup">
                            <p:stCondLst>
                              <p:cond delay="2100"/>
                            </p:stCondLst>
                            <p:childTnLst>
                              <p:par>
                                <p:cTn id="30" presetID="10" presetClass="exit" presetSubtype="0" fill="hold" nodeType="afterEffect">
                                  <p:stCondLst>
                                    <p:cond delay="100"/>
                                  </p:stCondLst>
                                  <p:childTnLst>
                                    <p:animEffect transition="out" filter="fade">
                                      <p:cBhvr>
                                        <p:cTn id="31" dur="500"/>
                                        <p:tgtEl>
                                          <p:spTgt spid="18"/>
                                        </p:tgtEl>
                                      </p:cBhvr>
                                    </p:animEffect>
                                    <p:set>
                                      <p:cBhvr>
                                        <p:cTn id="32" dur="1" fill="hold">
                                          <p:stCondLst>
                                            <p:cond delay="499"/>
                                          </p:stCondLst>
                                        </p:cTn>
                                        <p:tgtEl>
                                          <p:spTgt spid="18"/>
                                        </p:tgtEl>
                                        <p:attrNameLst>
                                          <p:attrName>style.visibility</p:attrName>
                                        </p:attrNameLst>
                                      </p:cBhvr>
                                      <p:to>
                                        <p:strVal val="hidden"/>
                                      </p:to>
                                    </p:set>
                                  </p:childTnLst>
                                </p:cTn>
                              </p:par>
                              <p:par>
                                <p:cTn id="33" presetID="10" presetClass="exit" presetSubtype="0" fill="hold" nodeType="withEffect">
                                  <p:stCondLst>
                                    <p:cond delay="100"/>
                                  </p:stCondLst>
                                  <p:childTnLst>
                                    <p:animEffect transition="out" filter="fade">
                                      <p:cBhvr>
                                        <p:cTn id="34" dur="1000"/>
                                        <p:tgtEl>
                                          <p:spTgt spid="3"/>
                                        </p:tgtEl>
                                      </p:cBhvr>
                                    </p:animEffect>
                                    <p:set>
                                      <p:cBhvr>
                                        <p:cTn id="35" dur="1" fill="hold">
                                          <p:stCondLst>
                                            <p:cond delay="999"/>
                                          </p:stCondLst>
                                        </p:cTn>
                                        <p:tgtEl>
                                          <p:spTgt spid="3"/>
                                        </p:tgtEl>
                                        <p:attrNameLst>
                                          <p:attrName>style.visibility</p:attrName>
                                        </p:attrNameLst>
                                      </p:cBhvr>
                                      <p:to>
                                        <p:strVal val="hidden"/>
                                      </p:to>
                                    </p:set>
                                  </p:childTnLst>
                                </p:cTn>
                              </p:par>
                              <p:par>
                                <p:cTn id="36" presetID="10" presetClass="exit" presetSubtype="0" fill="hold" nodeType="withEffect">
                                  <p:stCondLst>
                                    <p:cond delay="100"/>
                                  </p:stCondLst>
                                  <p:childTnLst>
                                    <p:animEffect transition="out" filter="fade">
                                      <p:cBhvr>
                                        <p:cTn id="37" dur="2000"/>
                                        <p:tgtEl>
                                          <p:spTgt spid="8"/>
                                        </p:tgtEl>
                                      </p:cBhvr>
                                    </p:animEffect>
                                    <p:set>
                                      <p:cBhvr>
                                        <p:cTn id="38" dur="1" fill="hold">
                                          <p:stCondLst>
                                            <p:cond delay="1999"/>
                                          </p:stCondLst>
                                        </p:cTn>
                                        <p:tgtEl>
                                          <p:spTgt spid="8"/>
                                        </p:tgtEl>
                                        <p:attrNameLst>
                                          <p:attrName>style.visibility</p:attrName>
                                        </p:attrNameLst>
                                      </p:cBhvr>
                                      <p:to>
                                        <p:strVal val="hidden"/>
                                      </p:to>
                                    </p:set>
                                  </p:childTnLst>
                                </p:cTn>
                              </p:par>
                              <p:par>
                                <p:cTn id="39" presetID="10" presetClass="exit" presetSubtype="0" fill="hold" nodeType="withEffect">
                                  <p:stCondLst>
                                    <p:cond delay="100"/>
                                  </p:stCondLst>
                                  <p:childTnLst>
                                    <p:animEffect transition="out" filter="fade">
                                      <p:cBhvr>
                                        <p:cTn id="40" dur="500"/>
                                        <p:tgtEl>
                                          <p:spTgt spid="2"/>
                                        </p:tgtEl>
                                      </p:cBhvr>
                                    </p:animEffect>
                                    <p:set>
                                      <p:cBhvr>
                                        <p:cTn id="41" dur="1" fill="hold">
                                          <p:stCondLst>
                                            <p:cond delay="499"/>
                                          </p:stCondLst>
                                        </p:cTn>
                                        <p:tgtEl>
                                          <p:spTgt spid="2"/>
                                        </p:tgtEl>
                                        <p:attrNameLst>
                                          <p:attrName>style.visibility</p:attrName>
                                        </p:attrNameLst>
                                      </p:cBhvr>
                                      <p:to>
                                        <p:strVal val="hidden"/>
                                      </p:to>
                                    </p:set>
                                  </p:childTnLst>
                                </p:cTn>
                              </p:par>
                              <p:par>
                                <p:cTn id="42" presetID="0" presetClass="path" presetSubtype="0" accel="50000" decel="50000" fill="hold" grpId="0" nodeType="withEffect">
                                  <p:stCondLst>
                                    <p:cond delay="500"/>
                                  </p:stCondLst>
                                  <p:childTnLst>
                                    <p:animMotion origin="layout" path="M -1.66667E-6 3.7037E-7 L 0.13941 0.0706 " pathEditMode="relative" rAng="0" ptsTypes="AA">
                                      <p:cBhvr>
                                        <p:cTn id="43" dur="500" fill="hold"/>
                                        <p:tgtEl>
                                          <p:spTgt spid="360467"/>
                                        </p:tgtEl>
                                        <p:attrNameLst>
                                          <p:attrName>ppt_x</p:attrName>
                                          <p:attrName>ppt_y</p:attrName>
                                        </p:attrNameLst>
                                      </p:cBhvr>
                                      <p:rCtr x="6962" y="3519"/>
                                    </p:animMotion>
                                  </p:childTnLst>
                                </p:cTn>
                              </p:par>
                              <p:par>
                                <p:cTn id="44" presetID="10" presetClass="exit" presetSubtype="0" fill="hold" grpId="0" nodeType="withEffect">
                                  <p:stCondLst>
                                    <p:cond delay="100"/>
                                  </p:stCondLst>
                                  <p:childTnLst>
                                    <p:animEffect transition="out" filter="fade">
                                      <p:cBhvr>
                                        <p:cTn id="45" dur="500"/>
                                        <p:tgtEl>
                                          <p:spTgt spid="360555"/>
                                        </p:tgtEl>
                                      </p:cBhvr>
                                    </p:animEffect>
                                    <p:set>
                                      <p:cBhvr>
                                        <p:cTn id="46" dur="1" fill="hold">
                                          <p:stCondLst>
                                            <p:cond delay="499"/>
                                          </p:stCondLst>
                                        </p:cTn>
                                        <p:tgtEl>
                                          <p:spTgt spid="360555"/>
                                        </p:tgtEl>
                                        <p:attrNameLst>
                                          <p:attrName>style.visibility</p:attrName>
                                        </p:attrNameLst>
                                      </p:cBhvr>
                                      <p:to>
                                        <p:strVal val="hidden"/>
                                      </p:to>
                                    </p:set>
                                  </p:childTnLst>
                                </p:cTn>
                              </p:par>
                              <p:par>
                                <p:cTn id="47" presetID="10" presetClass="exit" presetSubtype="0" fill="hold" grpId="0" nodeType="withEffect">
                                  <p:stCondLst>
                                    <p:cond delay="100"/>
                                  </p:stCondLst>
                                  <p:childTnLst>
                                    <p:animEffect transition="out" filter="fade">
                                      <p:cBhvr>
                                        <p:cTn id="48" dur="500"/>
                                        <p:tgtEl>
                                          <p:spTgt spid="360554"/>
                                        </p:tgtEl>
                                      </p:cBhvr>
                                    </p:animEffect>
                                    <p:set>
                                      <p:cBhvr>
                                        <p:cTn id="49" dur="1" fill="hold">
                                          <p:stCondLst>
                                            <p:cond delay="499"/>
                                          </p:stCondLst>
                                        </p:cTn>
                                        <p:tgtEl>
                                          <p:spTgt spid="360554"/>
                                        </p:tgtEl>
                                        <p:attrNameLst>
                                          <p:attrName>style.visibility</p:attrName>
                                        </p:attrNameLst>
                                      </p:cBhvr>
                                      <p:to>
                                        <p:strVal val="hidden"/>
                                      </p:to>
                                    </p:set>
                                  </p:childTnLst>
                                </p:cTn>
                              </p:par>
                              <p:par>
                                <p:cTn id="50" presetID="0" presetClass="path" presetSubtype="0" accel="50000" decel="50000" fill="hold" grpId="0" nodeType="withEffect">
                                  <p:stCondLst>
                                    <p:cond delay="500"/>
                                  </p:stCondLst>
                                  <p:childTnLst>
                                    <p:animMotion origin="layout" path="M -2.22222E-6 3.7037E-7 L 0.0625 0.02153 " pathEditMode="relative" rAng="0" ptsTypes="AA">
                                      <p:cBhvr>
                                        <p:cTn id="51" dur="2000" fill="hold"/>
                                        <p:tgtEl>
                                          <p:spTgt spid="360465"/>
                                        </p:tgtEl>
                                        <p:attrNameLst>
                                          <p:attrName>ppt_x</p:attrName>
                                          <p:attrName>ppt_y</p:attrName>
                                        </p:attrNameLst>
                                      </p:cBhvr>
                                      <p:rCtr x="3125" y="1065"/>
                                    </p:animMotion>
                                  </p:childTnLst>
                                </p:cTn>
                              </p:par>
                              <p:par>
                                <p:cTn id="52" presetID="0" presetClass="path" presetSubtype="0" accel="50000" decel="50000" fill="hold" grpId="0" nodeType="withEffect">
                                  <p:stCondLst>
                                    <p:cond delay="0"/>
                                  </p:stCondLst>
                                  <p:childTnLst>
                                    <p:animMotion origin="layout" path="M 3.61111E-6 -4.34883E-6 L 0.10902 0.02915 " pathEditMode="relative" rAng="0" ptsTypes="AA">
                                      <p:cBhvr>
                                        <p:cTn id="53" dur="2000" fill="hold"/>
                                        <p:tgtEl>
                                          <p:spTgt spid="360466"/>
                                        </p:tgtEl>
                                        <p:attrNameLst>
                                          <p:attrName>ppt_x</p:attrName>
                                          <p:attrName>ppt_y</p:attrName>
                                        </p:attrNameLst>
                                      </p:cBhvr>
                                      <p:rCtr x="5451" y="1457"/>
                                    </p:animMotion>
                                  </p:childTnLst>
                                </p:cTn>
                              </p:par>
                              <p:par>
                                <p:cTn id="54" presetID="0" presetClass="path" presetSubtype="0" accel="50000" decel="50000" fill="hold" grpId="0" nodeType="withEffect">
                                  <p:stCondLst>
                                    <p:cond delay="1000"/>
                                  </p:stCondLst>
                                  <p:childTnLst>
                                    <p:animMotion origin="layout" path="M 3.61111E-6 1.85185E-6 L 0.13836 0.07963 " pathEditMode="relative" rAng="0" ptsTypes="AA">
                                      <p:cBhvr>
                                        <p:cTn id="55" dur="2000" fill="hold"/>
                                        <p:tgtEl>
                                          <p:spTgt spid="360496"/>
                                        </p:tgtEl>
                                        <p:attrNameLst>
                                          <p:attrName>ppt_x</p:attrName>
                                          <p:attrName>ppt_y</p:attrName>
                                        </p:attrNameLst>
                                      </p:cBhvr>
                                      <p:rCtr x="6910" y="3981"/>
                                    </p:animMotion>
                                  </p:childTnLst>
                                </p:cTn>
                              </p:par>
                              <p:par>
                                <p:cTn id="56" presetID="0" presetClass="path" presetSubtype="0" accel="50000" decel="50000" fill="hold" grpId="0" nodeType="withEffect">
                                  <p:stCondLst>
                                    <p:cond delay="2000"/>
                                  </p:stCondLst>
                                  <p:childTnLst>
                                    <p:animMotion origin="layout" path="M -1.11111E-6 -3.7037E-7 L 0.15087 0.01921 " pathEditMode="relative" rAng="0" ptsTypes="AA">
                                      <p:cBhvr>
                                        <p:cTn id="57" dur="2000" fill="hold"/>
                                        <p:tgtEl>
                                          <p:spTgt spid="360497"/>
                                        </p:tgtEl>
                                        <p:attrNameLst>
                                          <p:attrName>ppt_x</p:attrName>
                                          <p:attrName>ppt_y</p:attrName>
                                        </p:attrNameLst>
                                      </p:cBhvr>
                                      <p:rCtr x="7535" y="949"/>
                                    </p:animMotion>
                                  </p:childTnLst>
                                </p:cTn>
                              </p:par>
                              <p:par>
                                <p:cTn id="58" presetID="0" presetClass="path" presetSubtype="0" accel="50000" decel="50000" fill="hold" grpId="0" nodeType="withEffect">
                                  <p:stCondLst>
                                    <p:cond delay="2000"/>
                                  </p:stCondLst>
                                  <p:childTnLst>
                                    <p:animMotion origin="layout" path="M 4.44444E-6 3.33333E-6 L 0.13211 0.07338 " pathEditMode="relative" rAng="0" ptsTypes="AA">
                                      <p:cBhvr>
                                        <p:cTn id="59" dur="2000" fill="hold"/>
                                        <p:tgtEl>
                                          <p:spTgt spid="360494"/>
                                        </p:tgtEl>
                                        <p:attrNameLst>
                                          <p:attrName>ppt_x</p:attrName>
                                          <p:attrName>ppt_y</p:attrName>
                                        </p:attrNameLst>
                                      </p:cBhvr>
                                      <p:rCtr x="6597" y="3657"/>
                                    </p:animMotion>
                                  </p:childTnLst>
                                </p:cTn>
                              </p:par>
                              <p:par>
                                <p:cTn id="60" presetID="0" presetClass="path" presetSubtype="0" accel="50000" decel="50000" fill="hold" grpId="0" nodeType="withEffect">
                                  <p:stCondLst>
                                    <p:cond delay="2000"/>
                                  </p:stCondLst>
                                  <p:childTnLst>
                                    <p:animMotion origin="layout" path="M 1.38889E-6 1.11111E-6 L 0.125 -0.0132 " pathEditMode="relative" rAng="0" ptsTypes="AA">
                                      <p:cBhvr>
                                        <p:cTn id="61" dur="2000" fill="hold"/>
                                        <p:tgtEl>
                                          <p:spTgt spid="360460"/>
                                        </p:tgtEl>
                                        <p:attrNameLst>
                                          <p:attrName>ppt_x</p:attrName>
                                          <p:attrName>ppt_y</p:attrName>
                                        </p:attrNameLst>
                                      </p:cBhvr>
                                      <p:rCtr x="6250" y="-671"/>
                                    </p:animMotion>
                                  </p:childTnLst>
                                </p:cTn>
                              </p:par>
                              <p:par>
                                <p:cTn id="62" presetID="0" presetClass="path" presetSubtype="0" accel="50000" decel="50000" fill="hold" grpId="0" nodeType="withEffect">
                                  <p:stCondLst>
                                    <p:cond delay="2000"/>
                                  </p:stCondLst>
                                  <p:childTnLst>
                                    <p:animMotion origin="layout" path="M 1.66667E-6 3.7037E-7 L 0.13542 0.00417 " pathEditMode="relative" ptsTypes="AA">
                                      <p:cBhvr>
                                        <p:cTn id="63" dur="2000" fill="hold"/>
                                        <p:tgtEl>
                                          <p:spTgt spid="360462"/>
                                        </p:tgtEl>
                                        <p:attrNameLst>
                                          <p:attrName>ppt_x</p:attrName>
                                          <p:attrName>ppt_y</p:attrName>
                                        </p:attrNameLst>
                                      </p:cBhvr>
                                    </p:animMotion>
                                  </p:childTnLst>
                                </p:cTn>
                              </p:par>
                              <p:par>
                                <p:cTn id="64" presetID="0" presetClass="path" presetSubtype="0" accel="50000" decel="50000" fill="hold" grpId="0" nodeType="withEffect">
                                  <p:stCondLst>
                                    <p:cond delay="2000"/>
                                  </p:stCondLst>
                                  <p:childTnLst>
                                    <p:animMotion origin="layout" path="M -3.05556E-6 1.11111E-6 L 0.09479 -0.0125 " pathEditMode="relative" ptsTypes="AA">
                                      <p:cBhvr>
                                        <p:cTn id="65" dur="2000" fill="hold"/>
                                        <p:tgtEl>
                                          <p:spTgt spid="360463"/>
                                        </p:tgtEl>
                                        <p:attrNameLst>
                                          <p:attrName>ppt_x</p:attrName>
                                          <p:attrName>ppt_y</p:attrName>
                                        </p:attrNameLst>
                                      </p:cBhvr>
                                    </p:animMotion>
                                  </p:childTnLst>
                                </p:cTn>
                              </p:par>
                            </p:childTnLst>
                          </p:cTn>
                        </p:par>
                        <p:par>
                          <p:cTn id="66" fill="hold" nodeType="afterGroup">
                            <p:stCondLst>
                              <p:cond delay="6100"/>
                            </p:stCondLst>
                            <p:childTnLst>
                              <p:par>
                                <p:cTn id="67" presetID="10" presetClass="entr" presetSubtype="0" fill="hold" nodeType="afterEffect">
                                  <p:stCondLst>
                                    <p:cond delay="100"/>
                                  </p:stCondLst>
                                  <p:childTnLst>
                                    <p:set>
                                      <p:cBhvr>
                                        <p:cTn id="68" dur="1" fill="hold">
                                          <p:stCondLst>
                                            <p:cond delay="0"/>
                                          </p:stCondLst>
                                        </p:cTn>
                                        <p:tgtEl>
                                          <p:spTgt spid="3"/>
                                        </p:tgtEl>
                                        <p:attrNameLst>
                                          <p:attrName>style.visibility</p:attrName>
                                        </p:attrNameLst>
                                      </p:cBhvr>
                                      <p:to>
                                        <p:strVal val="visible"/>
                                      </p:to>
                                    </p:set>
                                    <p:animEffect transition="in" filter="fade">
                                      <p:cBhvr>
                                        <p:cTn id="69" dur="500"/>
                                        <p:tgtEl>
                                          <p:spTgt spid="3"/>
                                        </p:tgtEl>
                                      </p:cBhvr>
                                    </p:animEffect>
                                  </p:childTnLst>
                                </p:cTn>
                              </p:par>
                              <p:par>
                                <p:cTn id="70" presetID="10" presetClass="entr" presetSubtype="0" fill="hold" nodeType="withEffect">
                                  <p:stCondLst>
                                    <p:cond delay="0"/>
                                  </p:stCondLst>
                                  <p:childTnLst>
                                    <p:set>
                                      <p:cBhvr>
                                        <p:cTn id="71" dur="1" fill="hold">
                                          <p:stCondLst>
                                            <p:cond delay="0"/>
                                          </p:stCondLst>
                                        </p:cTn>
                                        <p:tgtEl>
                                          <p:spTgt spid="8"/>
                                        </p:tgtEl>
                                        <p:attrNameLst>
                                          <p:attrName>style.visibility</p:attrName>
                                        </p:attrNameLst>
                                      </p:cBhvr>
                                      <p:to>
                                        <p:strVal val="visible"/>
                                      </p:to>
                                    </p:set>
                                    <p:animEffect transition="in" filter="fade">
                                      <p:cBhvr>
                                        <p:cTn id="72" dur="500"/>
                                        <p:tgtEl>
                                          <p:spTgt spid="8"/>
                                        </p:tgtEl>
                                      </p:cBhvr>
                                    </p:animEffect>
                                  </p:childTnLst>
                                </p:cTn>
                              </p:par>
                              <p:par>
                                <p:cTn id="73" presetID="10" presetClass="entr" presetSubtype="0" fill="hold" nodeType="withEffect">
                                  <p:stCondLst>
                                    <p:cond delay="0"/>
                                  </p:stCondLst>
                                  <p:childTnLst>
                                    <p:set>
                                      <p:cBhvr>
                                        <p:cTn id="74" dur="1" fill="hold">
                                          <p:stCondLst>
                                            <p:cond delay="0"/>
                                          </p:stCondLst>
                                        </p:cTn>
                                        <p:tgtEl>
                                          <p:spTgt spid="2"/>
                                        </p:tgtEl>
                                        <p:attrNameLst>
                                          <p:attrName>style.visibility</p:attrName>
                                        </p:attrNameLst>
                                      </p:cBhvr>
                                      <p:to>
                                        <p:strVal val="visible"/>
                                      </p:to>
                                    </p:set>
                                    <p:animEffect transition="in" filter="fade">
                                      <p:cBhvr>
                                        <p:cTn id="75" dur="1000"/>
                                        <p:tgtEl>
                                          <p:spTgt spid="2"/>
                                        </p:tgtEl>
                                      </p:cBhvr>
                                    </p:animEffect>
                                  </p:childTnLst>
                                </p:cTn>
                              </p:par>
                              <p:par>
                                <p:cTn id="76" presetID="10" presetClass="entr" presetSubtype="0" fill="hold" nodeType="withEffect">
                                  <p:stCondLst>
                                    <p:cond delay="0"/>
                                  </p:stCondLst>
                                  <p:childTnLst>
                                    <p:set>
                                      <p:cBhvr>
                                        <p:cTn id="77" dur="1" fill="hold">
                                          <p:stCondLst>
                                            <p:cond delay="0"/>
                                          </p:stCondLst>
                                        </p:cTn>
                                        <p:tgtEl>
                                          <p:spTgt spid="16"/>
                                        </p:tgtEl>
                                        <p:attrNameLst>
                                          <p:attrName>style.visibility</p:attrName>
                                        </p:attrNameLst>
                                      </p:cBhvr>
                                      <p:to>
                                        <p:strVal val="visible"/>
                                      </p:to>
                                    </p:set>
                                    <p:animEffect transition="in" filter="fade">
                                      <p:cBhvr>
                                        <p:cTn id="78" dur="1000"/>
                                        <p:tgtEl>
                                          <p:spTgt spid="16"/>
                                        </p:tgtEl>
                                      </p:cBhvr>
                                    </p:animEffect>
                                  </p:childTnLst>
                                </p:cTn>
                              </p:par>
                            </p:childTnLst>
                          </p:cTn>
                        </p:par>
                        <p:par>
                          <p:cTn id="79" fill="hold" nodeType="afterGroup">
                            <p:stCondLst>
                              <p:cond delay="7100"/>
                            </p:stCondLst>
                            <p:childTnLst>
                              <p:par>
                                <p:cTn id="80" presetID="10" presetClass="exit" presetSubtype="0" fill="hold" nodeType="afterEffect">
                                  <p:stCondLst>
                                    <p:cond delay="100"/>
                                  </p:stCondLst>
                                  <p:childTnLst>
                                    <p:animEffect transition="out" filter="fade">
                                      <p:cBhvr>
                                        <p:cTn id="81" dur="1000"/>
                                        <p:tgtEl>
                                          <p:spTgt spid="16"/>
                                        </p:tgtEl>
                                      </p:cBhvr>
                                    </p:animEffect>
                                    <p:set>
                                      <p:cBhvr>
                                        <p:cTn id="82" dur="1" fill="hold">
                                          <p:stCondLst>
                                            <p:cond delay="999"/>
                                          </p:stCondLst>
                                        </p:cTn>
                                        <p:tgtEl>
                                          <p:spTgt spid="16"/>
                                        </p:tgtEl>
                                        <p:attrNameLst>
                                          <p:attrName>style.visibility</p:attrName>
                                        </p:attrNameLst>
                                      </p:cBhvr>
                                      <p:to>
                                        <p:strVal val="hidden"/>
                                      </p:to>
                                    </p:set>
                                  </p:childTnLst>
                                </p:cTn>
                              </p:par>
                              <p:par>
                                <p:cTn id="83" presetID="10" presetClass="entr" presetSubtype="0" fill="hold" nodeType="withEffect">
                                  <p:stCondLst>
                                    <p:cond delay="100"/>
                                  </p:stCondLst>
                                  <p:childTnLst>
                                    <p:set>
                                      <p:cBhvr>
                                        <p:cTn id="84" dur="1" fill="hold">
                                          <p:stCondLst>
                                            <p:cond delay="0"/>
                                          </p:stCondLst>
                                        </p:cTn>
                                        <p:tgtEl>
                                          <p:spTgt spid="17"/>
                                        </p:tgtEl>
                                        <p:attrNameLst>
                                          <p:attrName>style.visibility</p:attrName>
                                        </p:attrNameLst>
                                      </p:cBhvr>
                                      <p:to>
                                        <p:strVal val="visible"/>
                                      </p:to>
                                    </p:set>
                                    <p:animEffect transition="in" filter="fade">
                                      <p:cBhvr>
                                        <p:cTn id="85" dur="1000"/>
                                        <p:tgtEl>
                                          <p:spTgt spid="17"/>
                                        </p:tgtEl>
                                      </p:cBhvr>
                                    </p:animEffect>
                                  </p:childTnLst>
                                </p:cTn>
                              </p:par>
                            </p:childTnLst>
                          </p:cTn>
                        </p:par>
                        <p:par>
                          <p:cTn id="86" fill="hold" nodeType="afterGroup">
                            <p:stCondLst>
                              <p:cond delay="8200"/>
                            </p:stCondLst>
                            <p:childTnLst>
                              <p:par>
                                <p:cTn id="87" presetID="10" presetClass="exit" presetSubtype="0" fill="hold" nodeType="afterEffect">
                                  <p:stCondLst>
                                    <p:cond delay="100"/>
                                  </p:stCondLst>
                                  <p:childTnLst>
                                    <p:animEffect transition="out" filter="fade">
                                      <p:cBhvr>
                                        <p:cTn id="88" dur="1000"/>
                                        <p:tgtEl>
                                          <p:spTgt spid="17"/>
                                        </p:tgtEl>
                                      </p:cBhvr>
                                    </p:animEffect>
                                    <p:set>
                                      <p:cBhvr>
                                        <p:cTn id="89" dur="1" fill="hold">
                                          <p:stCondLst>
                                            <p:cond delay="999"/>
                                          </p:stCondLst>
                                        </p:cTn>
                                        <p:tgtEl>
                                          <p:spTgt spid="17"/>
                                        </p:tgtEl>
                                        <p:attrNameLst>
                                          <p:attrName>style.visibility</p:attrName>
                                        </p:attrNameLst>
                                      </p:cBhvr>
                                      <p:to>
                                        <p:strVal val="hidden"/>
                                      </p:to>
                                    </p:set>
                                  </p:childTnLst>
                                </p:cTn>
                              </p:par>
                              <p:par>
                                <p:cTn id="90" presetID="10" presetClass="entr" presetSubtype="0" fill="hold" nodeType="withEffect">
                                  <p:stCondLst>
                                    <p:cond delay="100"/>
                                  </p:stCondLst>
                                  <p:childTnLst>
                                    <p:set>
                                      <p:cBhvr>
                                        <p:cTn id="91" dur="1" fill="hold">
                                          <p:stCondLst>
                                            <p:cond delay="0"/>
                                          </p:stCondLst>
                                        </p:cTn>
                                        <p:tgtEl>
                                          <p:spTgt spid="15"/>
                                        </p:tgtEl>
                                        <p:attrNameLst>
                                          <p:attrName>style.visibility</p:attrName>
                                        </p:attrNameLst>
                                      </p:cBhvr>
                                      <p:to>
                                        <p:strVal val="visible"/>
                                      </p:to>
                                    </p:set>
                                    <p:animEffect transition="in" filter="fade">
                                      <p:cBhvr>
                                        <p:cTn id="92" dur="1000"/>
                                        <p:tgtEl>
                                          <p:spTgt spid="15"/>
                                        </p:tgtEl>
                                      </p:cBhvr>
                                    </p:animEffect>
                                  </p:childTnLst>
                                </p:cTn>
                              </p:par>
                            </p:childTnLst>
                          </p:cTn>
                        </p:par>
                        <p:par>
                          <p:cTn id="93" fill="hold" nodeType="afterGroup">
                            <p:stCondLst>
                              <p:cond delay="9300"/>
                            </p:stCondLst>
                            <p:childTnLst>
                              <p:par>
                                <p:cTn id="94" presetID="10" presetClass="exit" presetSubtype="0" fill="hold" nodeType="afterEffect">
                                  <p:stCondLst>
                                    <p:cond delay="100"/>
                                  </p:stCondLst>
                                  <p:childTnLst>
                                    <p:animEffect transition="out" filter="fade">
                                      <p:cBhvr>
                                        <p:cTn id="95" dur="500"/>
                                        <p:tgtEl>
                                          <p:spTgt spid="15"/>
                                        </p:tgtEl>
                                      </p:cBhvr>
                                    </p:animEffect>
                                    <p:set>
                                      <p:cBhvr>
                                        <p:cTn id="96" dur="1" fill="hold">
                                          <p:stCondLst>
                                            <p:cond delay="499"/>
                                          </p:stCondLst>
                                        </p:cTn>
                                        <p:tgtEl>
                                          <p:spTgt spid="15"/>
                                        </p:tgtEl>
                                        <p:attrNameLst>
                                          <p:attrName>style.visibility</p:attrName>
                                        </p:attrNameLst>
                                      </p:cBhvr>
                                      <p:to>
                                        <p:strVal val="hidden"/>
                                      </p:to>
                                    </p:set>
                                  </p:childTnLst>
                                </p:cTn>
                              </p:par>
                              <p:par>
                                <p:cTn id="97" presetID="10" presetClass="entr" presetSubtype="0" fill="hold" nodeType="withEffect">
                                  <p:stCondLst>
                                    <p:cond delay="100"/>
                                  </p:stCondLst>
                                  <p:childTnLst>
                                    <p:set>
                                      <p:cBhvr>
                                        <p:cTn id="98" dur="1" fill="hold">
                                          <p:stCondLst>
                                            <p:cond delay="0"/>
                                          </p:stCondLst>
                                        </p:cTn>
                                        <p:tgtEl>
                                          <p:spTgt spid="18"/>
                                        </p:tgtEl>
                                        <p:attrNameLst>
                                          <p:attrName>style.visibility</p:attrName>
                                        </p:attrNameLst>
                                      </p:cBhvr>
                                      <p:to>
                                        <p:strVal val="visible"/>
                                      </p:to>
                                    </p:set>
                                    <p:animEffect transition="in" filter="fade">
                                      <p:cBhvr>
                                        <p:cTn id="99"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0460" grpId="0" animBg="1"/>
      <p:bldP spid="360462" grpId="0" animBg="1"/>
      <p:bldP spid="360463" grpId="0" animBg="1"/>
      <p:bldP spid="360465" grpId="0" animBg="1"/>
      <p:bldP spid="360466" grpId="0" animBg="1"/>
      <p:bldP spid="360467" grpId="0" animBg="1"/>
      <p:bldP spid="360474" grpId="0" animBg="1"/>
      <p:bldP spid="360476" grpId="0" animBg="1"/>
      <p:bldP spid="360494" grpId="0" animBg="1"/>
      <p:bldP spid="360496" grpId="0" animBg="1"/>
      <p:bldP spid="360497" grpId="0" animBg="1"/>
      <p:bldP spid="360554" grpId="0"/>
      <p:bldP spid="36055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1026"/>
          <p:cNvSpPr>
            <a:spLocks noGrp="1" noChangeArrowheads="1"/>
          </p:cNvSpPr>
          <p:nvPr>
            <p:ph type="title"/>
          </p:nvPr>
        </p:nvSpPr>
        <p:spPr/>
        <p:txBody>
          <a:bodyPr/>
          <a:lstStyle/>
          <a:p>
            <a:pPr eaLnBrk="1" hangingPunct="1">
              <a:defRPr/>
            </a:pPr>
            <a:r>
              <a:rPr lang="en-GB" smtClean="0"/>
              <a:t>Making a diagnosis</a:t>
            </a:r>
          </a:p>
        </p:txBody>
      </p:sp>
      <p:sp>
        <p:nvSpPr>
          <p:cNvPr id="155651" name="Rectangle 1027"/>
          <p:cNvSpPr>
            <a:spLocks noGrp="1" noChangeArrowheads="1"/>
          </p:cNvSpPr>
          <p:nvPr>
            <p:ph type="body" idx="1"/>
          </p:nvPr>
        </p:nvSpPr>
        <p:spPr>
          <a:xfrm>
            <a:off x="1371600" y="1981200"/>
            <a:ext cx="7772400" cy="4114800"/>
          </a:xfrm>
        </p:spPr>
        <p:txBody>
          <a:bodyPr/>
          <a:lstStyle/>
          <a:p>
            <a:pPr eaLnBrk="1" hangingPunct="1">
              <a:defRPr/>
            </a:pPr>
            <a:r>
              <a:rPr lang="en-GB" sz="4000" smtClean="0"/>
              <a:t>History	</a:t>
            </a:r>
          </a:p>
          <a:p>
            <a:pPr eaLnBrk="1" hangingPunct="1">
              <a:defRPr/>
            </a:pPr>
            <a:r>
              <a:rPr lang="en-GB" sz="4000" smtClean="0"/>
              <a:t>Examination</a:t>
            </a:r>
          </a:p>
          <a:p>
            <a:pPr eaLnBrk="1" hangingPunct="1">
              <a:defRPr/>
            </a:pPr>
            <a:r>
              <a:rPr lang="en-GB" sz="4000" smtClean="0"/>
              <a:t>dopaminergic response</a:t>
            </a:r>
          </a:p>
          <a:p>
            <a:pPr eaLnBrk="1" hangingPunct="1">
              <a:defRPr/>
            </a:pPr>
            <a:r>
              <a:rPr lang="en-GB" sz="4000" smtClean="0"/>
              <a:t>Time</a:t>
            </a:r>
          </a:p>
          <a:p>
            <a:pPr eaLnBrk="1" hangingPunct="1">
              <a:defRPr/>
            </a:pPr>
            <a:r>
              <a:rPr lang="en-GB" sz="4000" smtClean="0"/>
              <a:t>SPECT or PET scans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1026"/>
          <p:cNvSpPr>
            <a:spLocks noGrp="1" noChangeArrowheads="1"/>
          </p:cNvSpPr>
          <p:nvPr>
            <p:ph type="title"/>
          </p:nvPr>
        </p:nvSpPr>
        <p:spPr/>
        <p:txBody>
          <a:bodyPr/>
          <a:lstStyle/>
          <a:p>
            <a:pPr eaLnBrk="1" hangingPunct="1"/>
            <a:r>
              <a:rPr lang="en-GB" smtClean="0"/>
              <a:t>SPECT and </a:t>
            </a:r>
            <a:r>
              <a:rPr lang="en-GB" smtClean="0">
                <a:cs typeface="Arial" panose="020B0604020202020204" pitchFamily="34" charset="0"/>
              </a:rPr>
              <a:t>progression</a:t>
            </a:r>
            <a:endParaRPr lang="en-GB" smtClean="0"/>
          </a:p>
        </p:txBody>
      </p:sp>
      <p:pic>
        <p:nvPicPr>
          <p:cNvPr id="26627" name="Picture 1027"/>
          <p:cNvPicPr>
            <a:picLocks noChangeArrowheads="1"/>
          </p:cNvPicPr>
          <p:nvPr/>
        </p:nvPicPr>
        <p:blipFill>
          <a:blip r:embed="rId3">
            <a:lum contrast="36000"/>
            <a:extLst>
              <a:ext uri="{28A0092B-C50C-407E-A947-70E740481C1C}">
                <a14:useLocalDpi xmlns:a14="http://schemas.microsoft.com/office/drawing/2010/main" val="0"/>
              </a:ext>
            </a:extLst>
          </a:blip>
          <a:srcRect t="26834" r="1022" b="36673"/>
          <a:stretch>
            <a:fillRect/>
          </a:stretch>
        </p:blipFill>
        <p:spPr bwMode="auto">
          <a:xfrm>
            <a:off x="685800" y="2438400"/>
            <a:ext cx="7772400" cy="206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628" name="Text Box 1028"/>
          <p:cNvSpPr txBox="1">
            <a:spLocks noChangeArrowheads="1"/>
          </p:cNvSpPr>
          <p:nvPr/>
        </p:nvSpPr>
        <p:spPr bwMode="auto">
          <a:xfrm>
            <a:off x="762000" y="4800600"/>
            <a:ext cx="762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a:spcBef>
                <a:spcPct val="50000"/>
              </a:spcBef>
            </a:pPr>
            <a:r>
              <a:rPr lang="en-GB" sz="2400">
                <a:latin typeface="Arial" panose="020B0604020202020204" pitchFamily="34" charset="0"/>
              </a:rPr>
              <a:t>Baseline    	     15months	          23months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Diagnosis</a:t>
            </a:r>
            <a:endParaRPr lang="en-GB" dirty="0"/>
          </a:p>
        </p:txBody>
      </p:sp>
      <p:sp>
        <p:nvSpPr>
          <p:cNvPr id="3" name="Content Placeholder 2"/>
          <p:cNvSpPr>
            <a:spLocks noGrp="1"/>
          </p:cNvSpPr>
          <p:nvPr>
            <p:ph idx="1"/>
          </p:nvPr>
        </p:nvSpPr>
        <p:spPr/>
        <p:txBody>
          <a:bodyPr/>
          <a:lstStyle/>
          <a:p>
            <a:r>
              <a:rPr lang="en-GB" dirty="0" smtClean="0"/>
              <a:t>Constipation, reduced sense of smell, RBD, </a:t>
            </a:r>
            <a:r>
              <a:rPr lang="en-GB" dirty="0" err="1" smtClean="0"/>
              <a:t>Micrographia</a:t>
            </a:r>
            <a:r>
              <a:rPr lang="en-GB" dirty="0" smtClean="0"/>
              <a:t>, reduced mobility, younger patients tend to have dystonia, </a:t>
            </a:r>
            <a:r>
              <a:rPr lang="en-GB" dirty="0" err="1" smtClean="0"/>
              <a:t>Restlesslegs</a:t>
            </a:r>
            <a:r>
              <a:rPr lang="en-GB" dirty="0" smtClean="0"/>
              <a:t>, sleep problems.</a:t>
            </a:r>
          </a:p>
          <a:p>
            <a:r>
              <a:rPr lang="en-GB" dirty="0" smtClean="0"/>
              <a:t>MRI are usually normal DATS abnormal MIBG cardiac scans tell the difference between MSA and IPD. </a:t>
            </a:r>
            <a:endParaRPr lang="en-GB" dirty="0"/>
          </a:p>
        </p:txBody>
      </p:sp>
    </p:spTree>
    <p:extLst>
      <p:ext uri="{BB962C8B-B14F-4D97-AF65-F5344CB8AC3E}">
        <p14:creationId xmlns:p14="http://schemas.microsoft.com/office/powerpoint/2010/main" val="36042628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682625" y="387350"/>
            <a:ext cx="7627938" cy="908050"/>
          </a:xfrm>
        </p:spPr>
        <p:txBody>
          <a:bodyPr/>
          <a:lstStyle/>
          <a:p>
            <a:pPr eaLnBrk="1" hangingPunct="1">
              <a:defRPr/>
            </a:pPr>
            <a:r>
              <a:rPr lang="en-GB" sz="3600" smtClean="0">
                <a:latin typeface="Comic Sans MS" pitchFamily="66" charset="0"/>
              </a:rPr>
              <a:t>Additional presenting symptoms</a:t>
            </a:r>
          </a:p>
        </p:txBody>
      </p:sp>
      <p:sp>
        <p:nvSpPr>
          <p:cNvPr id="44035" name="Rectangle 3"/>
          <p:cNvSpPr>
            <a:spLocks noGrp="1" noChangeArrowheads="1"/>
          </p:cNvSpPr>
          <p:nvPr>
            <p:ph type="body" idx="1"/>
          </p:nvPr>
        </p:nvSpPr>
        <p:spPr>
          <a:xfrm>
            <a:off x="754063" y="1341438"/>
            <a:ext cx="7929562" cy="4143375"/>
          </a:xfrm>
        </p:spPr>
        <p:txBody>
          <a:bodyPr/>
          <a:lstStyle/>
          <a:p>
            <a:pPr eaLnBrk="1" hangingPunct="1"/>
            <a:r>
              <a:rPr lang="en-GB" smtClean="0"/>
              <a:t>Facial</a:t>
            </a:r>
          </a:p>
          <a:p>
            <a:pPr lvl="1" eaLnBrk="1" hangingPunct="1"/>
            <a:r>
              <a:rPr lang="en-GB" smtClean="0"/>
              <a:t>impassivity, poverty of blinking,</a:t>
            </a:r>
          </a:p>
          <a:p>
            <a:pPr eaLnBrk="1" hangingPunct="1"/>
            <a:r>
              <a:rPr lang="en-GB" smtClean="0"/>
              <a:t>Speech</a:t>
            </a:r>
          </a:p>
          <a:p>
            <a:pPr lvl="1" eaLnBrk="1" hangingPunct="1"/>
            <a:r>
              <a:rPr lang="en-GB" smtClean="0"/>
              <a:t>monotonous, hypophonic</a:t>
            </a:r>
          </a:p>
          <a:p>
            <a:pPr eaLnBrk="1" hangingPunct="1"/>
            <a:r>
              <a:rPr lang="en-GB" smtClean="0"/>
              <a:t>Movement</a:t>
            </a:r>
          </a:p>
          <a:p>
            <a:pPr lvl="1" eaLnBrk="1" hangingPunct="1"/>
            <a:r>
              <a:rPr lang="en-GB" smtClean="0">
                <a:sym typeface="Wingdings" panose="05000000000000000000" pitchFamily="2" charset="2"/>
              </a:rPr>
              <a:t> manual dexterity, rigid hands &amp; arms ‘frozen shoulder’</a:t>
            </a:r>
          </a:p>
          <a:p>
            <a:pPr eaLnBrk="1" hangingPunct="1"/>
            <a:r>
              <a:rPr lang="en-GB" smtClean="0">
                <a:sym typeface="Wingdings" panose="05000000000000000000" pitchFamily="2" charset="2"/>
              </a:rPr>
              <a:t>Olfactory abnormalities</a:t>
            </a:r>
            <a:endParaRPr lang="en-GB" smtClean="0"/>
          </a:p>
          <a:p>
            <a:pPr eaLnBrk="1" hangingPunct="1"/>
            <a:r>
              <a:rPr lang="en-GB" smtClean="0"/>
              <a:t>dribbling of saliva / swallowing difficulties</a:t>
            </a:r>
          </a:p>
          <a:p>
            <a:pPr eaLnBrk="1" hangingPunct="1"/>
            <a:endParaRPr lang="en-GB"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827088" y="115888"/>
            <a:ext cx="7489825" cy="1139825"/>
          </a:xfrm>
        </p:spPr>
        <p:txBody>
          <a:bodyPr/>
          <a:lstStyle/>
          <a:p>
            <a:pPr eaLnBrk="1" hangingPunct="1">
              <a:defRPr/>
            </a:pPr>
            <a:r>
              <a:rPr lang="en-GB" sz="3600" smtClean="0">
                <a:latin typeface="Comic Sans MS" pitchFamily="66" charset="0"/>
              </a:rPr>
              <a:t>Cause of PD</a:t>
            </a:r>
          </a:p>
        </p:txBody>
      </p:sp>
      <p:sp>
        <p:nvSpPr>
          <p:cNvPr id="35843" name="Rectangle 3"/>
          <p:cNvSpPr>
            <a:spLocks noGrp="1" noChangeArrowheads="1"/>
          </p:cNvSpPr>
          <p:nvPr>
            <p:ph type="body" idx="1"/>
          </p:nvPr>
        </p:nvSpPr>
        <p:spPr>
          <a:xfrm>
            <a:off x="685800" y="1052513"/>
            <a:ext cx="7772400" cy="4114800"/>
          </a:xfrm>
        </p:spPr>
        <p:txBody>
          <a:bodyPr/>
          <a:lstStyle/>
          <a:p>
            <a:pPr eaLnBrk="1" hangingPunct="1">
              <a:lnSpc>
                <a:spcPct val="90000"/>
              </a:lnSpc>
            </a:pPr>
            <a:r>
              <a:rPr lang="en-US" altLang="en-US" smtClean="0"/>
              <a:t>Unknown in most cases</a:t>
            </a:r>
          </a:p>
          <a:p>
            <a:pPr eaLnBrk="1" hangingPunct="1">
              <a:lnSpc>
                <a:spcPct val="90000"/>
              </a:lnSpc>
            </a:pPr>
            <a:r>
              <a:rPr lang="en-US" altLang="en-US" smtClean="0"/>
              <a:t>Genes</a:t>
            </a:r>
          </a:p>
          <a:p>
            <a:pPr lvl="1" eaLnBrk="1" hangingPunct="1">
              <a:lnSpc>
                <a:spcPct val="90000"/>
              </a:lnSpc>
            </a:pPr>
            <a:r>
              <a:rPr lang="en-GB" altLang="en-US" smtClean="0"/>
              <a:t>13 identified </a:t>
            </a:r>
            <a:endParaRPr lang="en-US" altLang="en-US" smtClean="0"/>
          </a:p>
          <a:p>
            <a:pPr lvl="1" eaLnBrk="1" hangingPunct="1">
              <a:lnSpc>
                <a:spcPct val="90000"/>
              </a:lnSpc>
            </a:pPr>
            <a:r>
              <a:rPr lang="en-US" altLang="en-US" sz="3200" smtClean="0"/>
              <a:t>AD inheritance very rare; mutation unknown</a:t>
            </a:r>
          </a:p>
          <a:p>
            <a:pPr lvl="1" eaLnBrk="1" hangingPunct="1">
              <a:lnSpc>
                <a:spcPct val="90000"/>
              </a:lnSpc>
            </a:pPr>
            <a:r>
              <a:rPr lang="en-US" altLang="en-US" sz="3200" smtClean="0"/>
              <a:t>mutation of Alpha synuclein gene identified in one large Italian and 5 Greek autosomal dominant families</a:t>
            </a:r>
          </a:p>
          <a:p>
            <a:pPr lvl="1" eaLnBrk="1" hangingPunct="1">
              <a:lnSpc>
                <a:spcPct val="90000"/>
              </a:lnSpc>
            </a:pPr>
            <a:r>
              <a:rPr lang="en-US" altLang="en-US" sz="3200" smtClean="0"/>
              <a:t>mutation of parkin gene in AR juvenile parkinsonism - Lewy body negative</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defRPr/>
            </a:pPr>
            <a:r>
              <a:rPr lang="en-GB" smtClean="0"/>
              <a:t>Causes cont.</a:t>
            </a:r>
          </a:p>
        </p:txBody>
      </p:sp>
      <p:sp>
        <p:nvSpPr>
          <p:cNvPr id="43011" name="Rectangle 3"/>
          <p:cNvSpPr>
            <a:spLocks noGrp="1" noChangeArrowheads="1"/>
          </p:cNvSpPr>
          <p:nvPr>
            <p:ph type="body" idx="1"/>
          </p:nvPr>
        </p:nvSpPr>
        <p:spPr/>
        <p:txBody>
          <a:bodyPr/>
          <a:lstStyle/>
          <a:p>
            <a:pPr eaLnBrk="1" hangingPunct="1">
              <a:lnSpc>
                <a:spcPct val="90000"/>
              </a:lnSpc>
            </a:pPr>
            <a:r>
              <a:rPr lang="en-US" altLang="en-US" smtClean="0"/>
              <a:t>Environment</a:t>
            </a:r>
          </a:p>
          <a:p>
            <a:pPr lvl="1" eaLnBrk="1" hangingPunct="1">
              <a:lnSpc>
                <a:spcPct val="90000"/>
              </a:lnSpc>
            </a:pPr>
            <a:r>
              <a:rPr lang="en-US" altLang="en-US" sz="3200" smtClean="0"/>
              <a:t>Majority of cases believed caused by environmental factor (s) but none identified so far</a:t>
            </a:r>
          </a:p>
          <a:p>
            <a:pPr eaLnBrk="1" hangingPunct="1">
              <a:lnSpc>
                <a:spcPct val="90000"/>
              </a:lnSpc>
            </a:pPr>
            <a:r>
              <a:rPr lang="en-US" altLang="en-US" smtClean="0"/>
              <a:t>Genes plus environment?</a:t>
            </a:r>
          </a:p>
          <a:p>
            <a:pPr eaLnBrk="1" hangingPunct="1">
              <a:lnSpc>
                <a:spcPct val="90000"/>
              </a:lnSpc>
            </a:pPr>
            <a:r>
              <a:rPr lang="en-US" altLang="en-US" smtClean="0"/>
              <a:t>Genetic susceptibility</a:t>
            </a:r>
          </a:p>
          <a:p>
            <a:pPr eaLnBrk="1" hangingPunct="1">
              <a:lnSpc>
                <a:spcPct val="90000"/>
              </a:lnSpc>
            </a:pPr>
            <a:endParaRPr lang="en-GB" sz="2600" smtClean="0"/>
          </a:p>
          <a:p>
            <a:pPr eaLnBrk="1" hangingPunct="1">
              <a:buFont typeface="Wingdings" panose="05000000000000000000" pitchFamily="2" charset="2"/>
              <a:buNone/>
            </a:pPr>
            <a:endParaRPr lang="en-GB" smtClean="0"/>
          </a:p>
        </p:txBody>
      </p:sp>
      <p:pic>
        <p:nvPicPr>
          <p:cNvPr id="29700" name="Picture 5" descr="2008411515346307-2008-05OlanowF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8550" y="3644900"/>
            <a:ext cx="2857500" cy="309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defRPr/>
            </a:pPr>
            <a:r>
              <a:rPr lang="en-GB" smtClean="0"/>
              <a:t>Parkinson’s disease risk factors</a:t>
            </a:r>
          </a:p>
        </p:txBody>
      </p:sp>
      <p:sp>
        <p:nvSpPr>
          <p:cNvPr id="34819" name="Rectangle 3"/>
          <p:cNvSpPr>
            <a:spLocks noGrp="1" noChangeArrowheads="1"/>
          </p:cNvSpPr>
          <p:nvPr>
            <p:ph type="body" idx="1"/>
          </p:nvPr>
        </p:nvSpPr>
        <p:spPr/>
        <p:txBody>
          <a:bodyPr/>
          <a:lstStyle/>
          <a:p>
            <a:pPr eaLnBrk="1" hangingPunct="1"/>
            <a:r>
              <a:rPr lang="en-US" altLang="en-US" smtClean="0"/>
              <a:t>Definite: 	Old age</a:t>
            </a:r>
          </a:p>
          <a:p>
            <a:pPr eaLnBrk="1" hangingPunct="1"/>
            <a:r>
              <a:rPr lang="en-US" altLang="en-US" smtClean="0"/>
              <a:t>Highly likely: MZ co-twin with early-				onset PD</a:t>
            </a:r>
          </a:p>
          <a:p>
            <a:pPr eaLnBrk="1" hangingPunct="1"/>
            <a:r>
              <a:rPr lang="en-US" altLang="en-US" smtClean="0"/>
              <a:t>Probable: 	Positive family history</a:t>
            </a:r>
          </a:p>
          <a:p>
            <a:pPr eaLnBrk="1" hangingPunct="1"/>
            <a:r>
              <a:rPr lang="en-US" altLang="en-US" smtClean="0"/>
              <a:t>Possible: 	Herbicides, pesticides, heavy metals, proximity to industry, rural residence, well water, repeated head trauma, etc.</a:t>
            </a:r>
          </a:p>
          <a:p>
            <a:pPr eaLnBrk="1" hangingPunct="1"/>
            <a:r>
              <a:rPr lang="en-US" altLang="en-US" smtClean="0"/>
              <a:t>Possible protective effect: Smoking</a:t>
            </a:r>
            <a:endParaRPr lang="en-GB" sz="280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defRPr/>
            </a:pPr>
            <a:r>
              <a:rPr lang="en-GB" smtClean="0"/>
              <a:t>How common is Parkinson’s disease?</a:t>
            </a:r>
          </a:p>
        </p:txBody>
      </p:sp>
      <p:sp>
        <p:nvSpPr>
          <p:cNvPr id="46083" name="Rectangle 3"/>
          <p:cNvSpPr>
            <a:spLocks noGrp="1" noChangeArrowheads="1"/>
          </p:cNvSpPr>
          <p:nvPr>
            <p:ph type="body" idx="1"/>
          </p:nvPr>
        </p:nvSpPr>
        <p:spPr>
          <a:xfrm>
            <a:off x="533400" y="2667000"/>
            <a:ext cx="8153400" cy="4191000"/>
          </a:xfrm>
        </p:spPr>
        <p:txBody>
          <a:bodyPr/>
          <a:lstStyle/>
          <a:p>
            <a:pPr eaLnBrk="1" hangingPunct="1">
              <a:defRPr/>
            </a:pPr>
            <a:r>
              <a:rPr lang="en-GB" sz="3600" dirty="0" smtClean="0"/>
              <a:t>Incidence 20 per 100, 000</a:t>
            </a:r>
          </a:p>
          <a:p>
            <a:pPr eaLnBrk="1" hangingPunct="1">
              <a:defRPr/>
            </a:pPr>
            <a:r>
              <a:rPr lang="en-GB" sz="3600" dirty="0" smtClean="0"/>
              <a:t>prevalence - 160 - 200 per 100, 000</a:t>
            </a:r>
          </a:p>
          <a:p>
            <a:pPr eaLnBrk="1" hangingPunct="1">
              <a:defRPr/>
            </a:pPr>
            <a:r>
              <a:rPr lang="en-GB" sz="3600" dirty="0" err="1" smtClean="0"/>
              <a:t>approx</a:t>
            </a:r>
            <a:r>
              <a:rPr lang="en-GB" sz="3600" dirty="0" smtClean="0"/>
              <a:t> 127, 000 people with PD in the UK (2013)</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Oral and non oral medications</a:t>
            </a:r>
            <a:endParaRPr lang="en-GB" dirty="0"/>
          </a:p>
        </p:txBody>
      </p:sp>
      <p:sp>
        <p:nvSpPr>
          <p:cNvPr id="3" name="Content Placeholder 2"/>
          <p:cNvSpPr>
            <a:spLocks noGrp="1"/>
          </p:cNvSpPr>
          <p:nvPr>
            <p:ph idx="1"/>
          </p:nvPr>
        </p:nvSpPr>
        <p:spPr/>
        <p:txBody>
          <a:bodyPr/>
          <a:lstStyle/>
          <a:p>
            <a:r>
              <a:rPr lang="en-GB" dirty="0" smtClean="0"/>
              <a:t>UK first line treatment is oral medications</a:t>
            </a:r>
          </a:p>
          <a:p>
            <a:r>
              <a:rPr lang="en-GB" dirty="0" smtClean="0"/>
              <a:t>USA can be DBS because they have less oral medications</a:t>
            </a:r>
          </a:p>
          <a:p>
            <a:r>
              <a:rPr lang="en-GB" dirty="0" smtClean="0"/>
              <a:t>Non oral therapies can be started as soon as symptoms start to fluctuate</a:t>
            </a:r>
          </a:p>
          <a:p>
            <a:r>
              <a:rPr lang="en-GB" dirty="0" smtClean="0"/>
              <a:t>Non oral therapies can include; physiotherapy OT SALT </a:t>
            </a:r>
            <a:endParaRPr lang="en-GB" dirty="0"/>
          </a:p>
        </p:txBody>
      </p:sp>
    </p:spTree>
    <p:extLst>
      <p:ext uri="{BB962C8B-B14F-4D97-AF65-F5344CB8AC3E}">
        <p14:creationId xmlns:p14="http://schemas.microsoft.com/office/powerpoint/2010/main" val="566463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682625" y="325438"/>
            <a:ext cx="7627938" cy="909637"/>
          </a:xfrm>
        </p:spPr>
        <p:txBody>
          <a:bodyPr/>
          <a:lstStyle/>
          <a:p>
            <a:pPr eaLnBrk="1" hangingPunct="1">
              <a:defRPr/>
            </a:pPr>
            <a:r>
              <a:rPr lang="en-GB" smtClean="0"/>
              <a:t>James Parkinson</a:t>
            </a:r>
          </a:p>
        </p:txBody>
      </p:sp>
      <p:pic>
        <p:nvPicPr>
          <p:cNvPr id="81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1400" y="2133600"/>
            <a:ext cx="2130425" cy="3533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24600" y="2133600"/>
            <a:ext cx="2382838"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8"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800" y="2133600"/>
            <a:ext cx="2578100"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 presetClass="entr" presetSubtype="16" fill="hold" nodeType="clickEffect">
                                  <p:stCondLst>
                                    <p:cond delay="0"/>
                                  </p:stCondLst>
                                  <p:childTnLst>
                                    <p:set>
                                      <p:cBhvr>
                                        <p:cTn id="12" dur="1" fill="hold">
                                          <p:stCondLst>
                                            <p:cond delay="0"/>
                                          </p:stCondLst>
                                        </p:cTn>
                                        <p:tgtEl>
                                          <p:spTgt spid="8195"/>
                                        </p:tgtEl>
                                        <p:attrNameLst>
                                          <p:attrName>style.visibility</p:attrName>
                                        </p:attrNameLst>
                                      </p:cBhvr>
                                      <p:to>
                                        <p:strVal val="visible"/>
                                      </p:to>
                                    </p:set>
                                    <p:animEffect transition="in" filter="box(in)">
                                      <p:cBhvr>
                                        <p:cTn id="13" dur="500"/>
                                        <p:tgtEl>
                                          <p:spTgt spid="8195"/>
                                        </p:tgtEl>
                                      </p:cBhvr>
                                    </p:animEffect>
                                  </p:childTnLst>
                                  <p:subTnLst>
                                    <p:audio>
                                      <p:cMediaNode>
                                        <p:cTn display="0" masterRel="sameClick">
                                          <p:stCondLst>
                                            <p:cond evt="begin" delay="0">
                                              <p:tn val="11"/>
                                            </p:cond>
                                          </p:stCondLst>
                                          <p:endCondLst>
                                            <p:cond evt="onStopAudio" delay="0">
                                              <p:tgtEl>
                                                <p:sldTgt/>
                                              </p:tgtEl>
                                            </p:cond>
                                          </p:endCondLst>
                                        </p:cTn>
                                        <p:tgtEl>
                                          <p:sndTgt r:embed="rId3" name="WHOOSH.WAV"/>
                                        </p:tgtEl>
                                      </p:cMediaNode>
                                    </p:audio>
                                  </p:sub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2" fill="hold" nodeType="clickEffect">
                                  <p:stCondLst>
                                    <p:cond delay="0"/>
                                  </p:stCondLst>
                                  <p:childTnLst>
                                    <p:set>
                                      <p:cBhvr>
                                        <p:cTn id="17" dur="1" fill="hold">
                                          <p:stCondLst>
                                            <p:cond delay="0"/>
                                          </p:stCondLst>
                                        </p:cTn>
                                        <p:tgtEl>
                                          <p:spTgt spid="8197"/>
                                        </p:tgtEl>
                                        <p:attrNameLst>
                                          <p:attrName>style.visibility</p:attrName>
                                        </p:attrNameLst>
                                      </p:cBhvr>
                                      <p:to>
                                        <p:strVal val="visible"/>
                                      </p:to>
                                    </p:set>
                                    <p:anim calcmode="lin" valueType="num">
                                      <p:cBhvr additive="base">
                                        <p:cTn id="18" dur="500" fill="hold"/>
                                        <p:tgtEl>
                                          <p:spTgt spid="8197"/>
                                        </p:tgtEl>
                                        <p:attrNameLst>
                                          <p:attrName>ppt_x</p:attrName>
                                        </p:attrNameLst>
                                      </p:cBhvr>
                                      <p:tavLst>
                                        <p:tav tm="0">
                                          <p:val>
                                            <p:strVal val="1+#ppt_w/2"/>
                                          </p:val>
                                        </p:tav>
                                        <p:tav tm="100000">
                                          <p:val>
                                            <p:strVal val="#ppt_x"/>
                                          </p:val>
                                        </p:tav>
                                      </p:tavLst>
                                    </p:anim>
                                    <p:anim calcmode="lin" valueType="num">
                                      <p:cBhvr additive="base">
                                        <p:cTn id="19" dur="500" fill="hold"/>
                                        <p:tgtEl>
                                          <p:spTgt spid="819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a:xfrm>
            <a:off x="533400" y="1484313"/>
            <a:ext cx="7924800" cy="2819400"/>
          </a:xfrm>
        </p:spPr>
        <p:txBody>
          <a:bodyPr/>
          <a:lstStyle/>
          <a:p>
            <a:pPr eaLnBrk="1" hangingPunct="1"/>
            <a:r>
              <a:rPr lang="en-US" altLang="en-US" sz="6000" smtClean="0">
                <a:latin typeface="Comic Sans MS" panose="030F0702030302020204" pitchFamily="66" charset="0"/>
              </a:rPr>
              <a:t>Pharmacologic Treatment of Parkinson’s Disease</a:t>
            </a:r>
            <a:endParaRPr lang="en-GB" sz="6000" smtClean="0">
              <a:latin typeface="Comic Sans MS" panose="030F0702030302020204" pitchFamily="66"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6" name="Rectangle 1026"/>
          <p:cNvSpPr>
            <a:spLocks noGrp="1" noChangeArrowheads="1"/>
          </p:cNvSpPr>
          <p:nvPr>
            <p:ph type="title"/>
          </p:nvPr>
        </p:nvSpPr>
        <p:spPr>
          <a:xfrm>
            <a:off x="682625" y="325438"/>
            <a:ext cx="7627938" cy="909637"/>
          </a:xfrm>
        </p:spPr>
        <p:txBody>
          <a:bodyPr/>
          <a:lstStyle/>
          <a:p>
            <a:pPr eaLnBrk="1" hangingPunct="1"/>
            <a:r>
              <a:rPr lang="en-US" altLang="en-US" sz="4000" smtClean="0">
                <a:latin typeface="Comic Sans MS" panose="030F0702030302020204" pitchFamily="66" charset="0"/>
              </a:rPr>
              <a:t>Drug Classes in PD</a:t>
            </a:r>
            <a:endParaRPr lang="en-GB" sz="4000" smtClean="0">
              <a:latin typeface="Comic Sans MS" panose="030F0702030302020204" pitchFamily="66" charset="0"/>
            </a:endParaRPr>
          </a:p>
        </p:txBody>
      </p:sp>
      <p:sp>
        <p:nvSpPr>
          <p:cNvPr id="82947" name="Rectangle 1027"/>
          <p:cNvSpPr>
            <a:spLocks noGrp="1" noChangeArrowheads="1"/>
          </p:cNvSpPr>
          <p:nvPr>
            <p:ph type="body" idx="1"/>
          </p:nvPr>
        </p:nvSpPr>
        <p:spPr>
          <a:xfrm>
            <a:off x="1506538" y="1600200"/>
            <a:ext cx="7018337" cy="4530725"/>
          </a:xfrm>
        </p:spPr>
        <p:txBody>
          <a:bodyPr/>
          <a:lstStyle/>
          <a:p>
            <a:pPr eaLnBrk="1" hangingPunct="1"/>
            <a:r>
              <a:rPr lang="en-US" altLang="en-US" smtClean="0"/>
              <a:t>Dopaminergic agents</a:t>
            </a:r>
          </a:p>
          <a:p>
            <a:pPr lvl="1" eaLnBrk="1" hangingPunct="1"/>
            <a:r>
              <a:rPr lang="en-US" altLang="en-US" smtClean="0"/>
              <a:t>Levodopa</a:t>
            </a:r>
          </a:p>
          <a:p>
            <a:pPr lvl="1" eaLnBrk="1" hangingPunct="1"/>
            <a:r>
              <a:rPr lang="en-US" altLang="en-US" smtClean="0"/>
              <a:t>Dopamine agonists</a:t>
            </a:r>
          </a:p>
          <a:p>
            <a:pPr eaLnBrk="1" hangingPunct="1"/>
            <a:r>
              <a:rPr lang="en-US" altLang="en-US" smtClean="0"/>
              <a:t>COMT inhibitors </a:t>
            </a:r>
          </a:p>
          <a:p>
            <a:pPr eaLnBrk="1" hangingPunct="1"/>
            <a:r>
              <a:rPr lang="en-US" altLang="en-US" smtClean="0"/>
              <a:t>MAO-B inhibitors</a:t>
            </a:r>
          </a:p>
          <a:p>
            <a:pPr eaLnBrk="1" hangingPunct="1"/>
            <a:r>
              <a:rPr lang="en-US" altLang="en-US" smtClean="0"/>
              <a:t>Anticholinergics</a:t>
            </a:r>
          </a:p>
          <a:p>
            <a:pPr eaLnBrk="1" hangingPunct="1"/>
            <a:r>
              <a:rPr lang="en-US" altLang="en-US" smtClean="0"/>
              <a:t>Amantadine</a:t>
            </a:r>
            <a:endParaRPr lang="en-GB" smtClean="0"/>
          </a:p>
        </p:txBody>
      </p:sp>
      <p:pic>
        <p:nvPicPr>
          <p:cNvPr id="33796" name="Picture 1029" descr="36074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25" y="3500438"/>
            <a:ext cx="2376488" cy="299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1026"/>
          <p:cNvSpPr>
            <a:spLocks noGrp="1" noChangeArrowheads="1"/>
          </p:cNvSpPr>
          <p:nvPr>
            <p:ph type="title"/>
          </p:nvPr>
        </p:nvSpPr>
        <p:spPr>
          <a:xfrm>
            <a:off x="757238" y="325438"/>
            <a:ext cx="7626350" cy="909637"/>
          </a:xfrm>
        </p:spPr>
        <p:txBody>
          <a:bodyPr/>
          <a:lstStyle/>
          <a:p>
            <a:pPr eaLnBrk="1" hangingPunct="1"/>
            <a:r>
              <a:rPr lang="en-US" altLang="en-US" sz="4000" smtClean="0">
                <a:latin typeface="Comic Sans MS" panose="030F0702030302020204" pitchFamily="66" charset="0"/>
              </a:rPr>
              <a:t>Levodopa</a:t>
            </a:r>
            <a:endParaRPr lang="en-GB" sz="4000" smtClean="0">
              <a:latin typeface="Comic Sans MS" panose="030F0702030302020204" pitchFamily="66" charset="0"/>
            </a:endParaRPr>
          </a:p>
        </p:txBody>
      </p:sp>
      <p:sp>
        <p:nvSpPr>
          <p:cNvPr id="88067" name="Rectangle 1027"/>
          <p:cNvSpPr>
            <a:spLocks noGrp="1" noChangeArrowheads="1"/>
          </p:cNvSpPr>
          <p:nvPr>
            <p:ph type="body" idx="1"/>
          </p:nvPr>
        </p:nvSpPr>
        <p:spPr>
          <a:xfrm>
            <a:off x="762000" y="1341438"/>
            <a:ext cx="7773988" cy="4114800"/>
          </a:xfrm>
        </p:spPr>
        <p:txBody>
          <a:bodyPr/>
          <a:lstStyle/>
          <a:p>
            <a:pPr eaLnBrk="1" hangingPunct="1">
              <a:lnSpc>
                <a:spcPct val="90000"/>
              </a:lnSpc>
            </a:pPr>
            <a:r>
              <a:rPr lang="en-US" altLang="en-US" sz="3000" smtClean="0"/>
              <a:t>Most effective drug for parkinsonian symptoms</a:t>
            </a:r>
          </a:p>
          <a:p>
            <a:pPr eaLnBrk="1" hangingPunct="1">
              <a:lnSpc>
                <a:spcPct val="90000"/>
              </a:lnSpc>
            </a:pPr>
            <a:r>
              <a:rPr lang="en-US" altLang="en-US" sz="3000" smtClean="0"/>
              <a:t>First developed in the late 1960s; rapidly became the drug of choice for PD</a:t>
            </a:r>
          </a:p>
          <a:p>
            <a:pPr eaLnBrk="1" hangingPunct="1">
              <a:lnSpc>
                <a:spcPct val="90000"/>
              </a:lnSpc>
            </a:pPr>
            <a:r>
              <a:rPr lang="en-US" altLang="en-US" sz="3000" smtClean="0"/>
              <a:t>Rapid peripheral decarboxylation to dopamine without a decarboxylase inhibitor (DCIs: carbidopa, benserazide)</a:t>
            </a:r>
          </a:p>
          <a:p>
            <a:pPr eaLnBrk="1" hangingPunct="1">
              <a:lnSpc>
                <a:spcPct val="90000"/>
              </a:lnSpc>
            </a:pPr>
            <a:r>
              <a:rPr lang="en-US" altLang="en-US" sz="3000" smtClean="0"/>
              <a:t>Side effects: nausea, postural hypotension, </a:t>
            </a:r>
            <a:r>
              <a:rPr lang="en-US" altLang="en-US" sz="3000" b="1" i="1" u="sng" smtClean="0"/>
              <a:t>dyskinesias, motor fluctuations</a:t>
            </a:r>
            <a:endParaRPr lang="en-US" altLang="en-US" sz="2500" b="1" i="1" u="sng" smtClean="0"/>
          </a:p>
          <a:p>
            <a:pPr eaLnBrk="1" hangingPunct="1">
              <a:lnSpc>
                <a:spcPct val="90000"/>
              </a:lnSpc>
            </a:pPr>
            <a:endParaRPr lang="en-GB" b="1" i="1" u="sng"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ChangeArrowheads="1"/>
          </p:cNvSpPr>
          <p:nvPr>
            <p:ph type="title"/>
          </p:nvPr>
        </p:nvSpPr>
        <p:spPr/>
        <p:txBody>
          <a:bodyPr/>
          <a:lstStyle/>
          <a:p>
            <a:pPr eaLnBrk="1" hangingPunct="1"/>
            <a:r>
              <a:rPr lang="en-GB" sz="4000" smtClean="0">
                <a:latin typeface="Comic Sans MS" panose="030F0702030302020204" pitchFamily="66" charset="0"/>
              </a:rPr>
              <a:t>Levodopa Preparations</a:t>
            </a:r>
            <a:endParaRPr lang="en-US" sz="4000" smtClean="0">
              <a:latin typeface="Comic Sans MS" panose="030F0702030302020204" pitchFamily="66" charset="0"/>
            </a:endParaRPr>
          </a:p>
        </p:txBody>
      </p:sp>
      <p:sp>
        <p:nvSpPr>
          <p:cNvPr id="179203" name="Rectangle 3"/>
          <p:cNvSpPr>
            <a:spLocks noGrp="1" noChangeArrowheads="1"/>
          </p:cNvSpPr>
          <p:nvPr>
            <p:ph type="body" idx="1"/>
          </p:nvPr>
        </p:nvSpPr>
        <p:spPr/>
        <p:txBody>
          <a:bodyPr/>
          <a:lstStyle/>
          <a:p>
            <a:pPr eaLnBrk="1" hangingPunct="1"/>
            <a:r>
              <a:rPr lang="en-GB" smtClean="0"/>
              <a:t>Co-Careldopa (Sinemet 62.5mg, Sinemet Plus 125mg)</a:t>
            </a:r>
          </a:p>
          <a:p>
            <a:pPr eaLnBrk="1" hangingPunct="1"/>
            <a:r>
              <a:rPr lang="en-GB" smtClean="0"/>
              <a:t>Co-Cabenoldopa (Madopar Cps., soluble Madopar)</a:t>
            </a:r>
          </a:p>
          <a:p>
            <a:pPr eaLnBrk="1" hangingPunct="1"/>
            <a:r>
              <a:rPr lang="en-GB" smtClean="0"/>
              <a:t>Stalevo (50mg,100mg,150mg,200mg, Combination Sinemet+Entacapone)</a:t>
            </a:r>
          </a:p>
          <a:p>
            <a:pPr eaLnBrk="1" hangingPunct="1"/>
            <a:r>
              <a:rPr lang="en-GB" smtClean="0"/>
              <a:t>Duodopa</a:t>
            </a:r>
            <a:endParaRPr lang="en-US"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p:txBody>
          <a:bodyPr/>
          <a:lstStyle/>
          <a:p>
            <a:pPr eaLnBrk="1" hangingPunct="1"/>
            <a:r>
              <a:rPr lang="en-GB" sz="4000" smtClean="0">
                <a:latin typeface="Comic Sans MS" panose="030F0702030302020204" pitchFamily="66" charset="0"/>
              </a:rPr>
              <a:t>Duodopa Infusion</a:t>
            </a:r>
            <a:endParaRPr lang="en-US" sz="4000" smtClean="0">
              <a:latin typeface="Comic Sans MS" panose="030F0702030302020204" pitchFamily="66" charset="0"/>
            </a:endParaRPr>
          </a:p>
        </p:txBody>
      </p:sp>
      <p:pic>
        <p:nvPicPr>
          <p:cNvPr id="36867" name="Picture 4" descr="duodopa_dhcpl_lapds_102539_img1"/>
          <p:cNvPicPr>
            <a:picLocks noGrp="1"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1635125" y="1690688"/>
            <a:ext cx="5873750" cy="4203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682625" y="325438"/>
            <a:ext cx="7627938" cy="909637"/>
          </a:xfrm>
        </p:spPr>
        <p:txBody>
          <a:bodyPr/>
          <a:lstStyle/>
          <a:p>
            <a:pPr eaLnBrk="1" hangingPunct="1"/>
            <a:r>
              <a:rPr lang="en-US" altLang="en-US" sz="4000" smtClean="0">
                <a:latin typeface="Comic Sans MS" panose="030F0702030302020204" pitchFamily="66" charset="0"/>
              </a:rPr>
              <a:t>Is Levodopa Toxic?</a:t>
            </a:r>
            <a:endParaRPr lang="en-GB" sz="4000" smtClean="0">
              <a:latin typeface="Comic Sans MS" panose="030F0702030302020204" pitchFamily="66" charset="0"/>
            </a:endParaRPr>
          </a:p>
        </p:txBody>
      </p:sp>
      <p:sp>
        <p:nvSpPr>
          <p:cNvPr id="89091" name="Rectangle 3"/>
          <p:cNvSpPr>
            <a:spLocks noGrp="1" noChangeArrowheads="1"/>
          </p:cNvSpPr>
          <p:nvPr>
            <p:ph type="body" idx="1"/>
          </p:nvPr>
        </p:nvSpPr>
        <p:spPr/>
        <p:txBody>
          <a:bodyPr/>
          <a:lstStyle/>
          <a:p>
            <a:pPr eaLnBrk="1" hangingPunct="1"/>
            <a:r>
              <a:rPr lang="en-US" altLang="en-US" sz="2800" smtClean="0"/>
              <a:t>Early patients develop motor fluctuations, but may be a function of neuronal cell loss</a:t>
            </a:r>
          </a:p>
          <a:p>
            <a:pPr eaLnBrk="1" hangingPunct="1"/>
            <a:r>
              <a:rPr lang="en-US" altLang="en-US" sz="2800" smtClean="0"/>
              <a:t>Increased life expectancy with LD introduction </a:t>
            </a:r>
          </a:p>
          <a:p>
            <a:pPr eaLnBrk="1" hangingPunct="1"/>
            <a:r>
              <a:rPr lang="en-US" altLang="en-US" sz="2800" smtClean="0"/>
              <a:t>LD-naive advanced PD patients develop fluctuations almost immediately with LD induction</a:t>
            </a:r>
          </a:p>
          <a:p>
            <a:pPr eaLnBrk="1" hangingPunct="1"/>
            <a:r>
              <a:rPr lang="en-US" altLang="en-US" sz="2800" smtClean="0"/>
              <a:t>Some believe continuous infusion may be safer than pulsatile therapy</a:t>
            </a:r>
            <a:endParaRPr lang="en-US" altLang="en-US" sz="3300" smtClean="0"/>
          </a:p>
          <a:p>
            <a:pPr eaLnBrk="1" hangingPunct="1"/>
            <a:endParaRPr lang="en-GB"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Grp="1" noChangeArrowheads="1"/>
          </p:cNvSpPr>
          <p:nvPr>
            <p:ph type="title"/>
          </p:nvPr>
        </p:nvSpPr>
        <p:spPr/>
        <p:txBody>
          <a:bodyPr/>
          <a:lstStyle/>
          <a:p>
            <a:pPr eaLnBrk="1" hangingPunct="1">
              <a:defRPr/>
            </a:pPr>
            <a:r>
              <a:rPr lang="en-GB" sz="4000" smtClean="0">
                <a:latin typeface="Comic Sans MS" pitchFamily="66" charset="0"/>
              </a:rPr>
              <a:t>Levodopa complications</a:t>
            </a:r>
          </a:p>
        </p:txBody>
      </p:sp>
      <p:sp>
        <p:nvSpPr>
          <p:cNvPr id="204803" name="Rectangle 3"/>
          <p:cNvSpPr>
            <a:spLocks noGrp="1" noChangeArrowheads="1"/>
          </p:cNvSpPr>
          <p:nvPr>
            <p:ph type="body" idx="1"/>
          </p:nvPr>
        </p:nvSpPr>
        <p:spPr/>
        <p:txBody>
          <a:bodyPr/>
          <a:lstStyle/>
          <a:p>
            <a:pPr eaLnBrk="1" hangingPunct="1">
              <a:lnSpc>
                <a:spcPct val="90000"/>
              </a:lnSpc>
            </a:pPr>
            <a:endParaRPr lang="en-GB" sz="2400" smtClean="0">
              <a:latin typeface="Comic Sans MS" panose="030F0702030302020204" pitchFamily="66" charset="0"/>
            </a:endParaRPr>
          </a:p>
          <a:p>
            <a:pPr eaLnBrk="1" hangingPunct="1">
              <a:lnSpc>
                <a:spcPct val="90000"/>
              </a:lnSpc>
            </a:pPr>
            <a:r>
              <a:rPr lang="en-US" altLang="en-US" sz="2800" smtClean="0"/>
              <a:t>Dose failure - Patient not aware of effect of individual dose</a:t>
            </a:r>
          </a:p>
          <a:p>
            <a:pPr eaLnBrk="1" hangingPunct="1">
              <a:lnSpc>
                <a:spcPct val="90000"/>
              </a:lnSpc>
            </a:pPr>
            <a:r>
              <a:rPr lang="en-US" altLang="en-US" sz="2800" smtClean="0"/>
              <a:t>Mid-afternoon loss of benefit - super OFF</a:t>
            </a:r>
          </a:p>
          <a:p>
            <a:pPr eaLnBrk="1" hangingPunct="1">
              <a:lnSpc>
                <a:spcPct val="90000"/>
              </a:lnSpc>
            </a:pPr>
            <a:r>
              <a:rPr lang="en-US" altLang="en-US" sz="2800" smtClean="0"/>
              <a:t>Loss of sleep benefit; early-morning akinesia, possible foot dystonia</a:t>
            </a:r>
          </a:p>
          <a:p>
            <a:pPr eaLnBrk="1" hangingPunct="1">
              <a:lnSpc>
                <a:spcPct val="90000"/>
              </a:lnSpc>
            </a:pPr>
            <a:r>
              <a:rPr lang="en-US" altLang="en-US" sz="2800" smtClean="0"/>
              <a:t>Regular “wearing off” every 4 hours at first, shortens with time</a:t>
            </a:r>
          </a:p>
          <a:p>
            <a:pPr eaLnBrk="1" hangingPunct="1">
              <a:lnSpc>
                <a:spcPct val="90000"/>
              </a:lnSpc>
            </a:pPr>
            <a:r>
              <a:rPr lang="en-US" altLang="en-US" sz="2800" smtClean="0"/>
              <a:t>Frequent wearing off, abrupt on-off, unpredictable dose response</a:t>
            </a:r>
          </a:p>
          <a:p>
            <a:pPr eaLnBrk="1" hangingPunct="1">
              <a:lnSpc>
                <a:spcPct val="90000"/>
              </a:lnSpc>
            </a:pPr>
            <a:r>
              <a:rPr lang="en-US" altLang="en-US" sz="2800" b="1" u="sng" smtClean="0"/>
              <a:t>Dyskinesia</a:t>
            </a:r>
            <a:endParaRPr lang="en-US" altLang="en-US" b="1" u="sng" smtClean="0"/>
          </a:p>
          <a:p>
            <a:pPr eaLnBrk="1" hangingPunct="1">
              <a:lnSpc>
                <a:spcPct val="90000"/>
              </a:lnSpc>
            </a:pPr>
            <a:endParaRPr lang="en-GB" b="1" u="sng" smtClean="0"/>
          </a:p>
          <a:p>
            <a:pPr eaLnBrk="1" hangingPunct="1">
              <a:lnSpc>
                <a:spcPct val="90000"/>
              </a:lnSpc>
            </a:pPr>
            <a:endParaRPr lang="en-GB" sz="280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900113" y="277813"/>
            <a:ext cx="7489825" cy="1139825"/>
          </a:xfrm>
        </p:spPr>
        <p:txBody>
          <a:bodyPr/>
          <a:lstStyle/>
          <a:p>
            <a:pPr eaLnBrk="1" hangingPunct="1"/>
            <a:r>
              <a:rPr lang="en-US" altLang="en-US" sz="4000" smtClean="0">
                <a:latin typeface="Comic Sans MS" panose="030F0702030302020204" pitchFamily="66" charset="0"/>
              </a:rPr>
              <a:t>Levodopa-Induced Dyskinesias</a:t>
            </a:r>
            <a:endParaRPr lang="en-GB" sz="4000" smtClean="0">
              <a:latin typeface="Comic Sans MS" panose="030F0702030302020204" pitchFamily="66" charset="0"/>
            </a:endParaRPr>
          </a:p>
        </p:txBody>
      </p:sp>
      <p:sp>
        <p:nvSpPr>
          <p:cNvPr id="90115" name="Rectangle 3"/>
          <p:cNvSpPr>
            <a:spLocks noGrp="1" noChangeArrowheads="1"/>
          </p:cNvSpPr>
          <p:nvPr>
            <p:ph type="body" idx="1"/>
          </p:nvPr>
        </p:nvSpPr>
        <p:spPr/>
        <p:txBody>
          <a:bodyPr/>
          <a:lstStyle/>
          <a:p>
            <a:pPr eaLnBrk="1" hangingPunct="1"/>
            <a:r>
              <a:rPr lang="en-US" altLang="en-US" sz="2500" smtClean="0"/>
              <a:t>Manifestation of excessive dopaminergic stimulation</a:t>
            </a:r>
          </a:p>
          <a:p>
            <a:pPr eaLnBrk="1" hangingPunct="1"/>
            <a:r>
              <a:rPr lang="en-US" altLang="en-US" sz="2500" smtClean="0"/>
              <a:t>Typically late effect, and with higher doses</a:t>
            </a:r>
          </a:p>
          <a:p>
            <a:pPr eaLnBrk="1" hangingPunct="1"/>
            <a:r>
              <a:rPr lang="en-US" altLang="en-US" sz="2500" smtClean="0"/>
              <a:t>Narrowing of therapeutic window</a:t>
            </a:r>
          </a:p>
          <a:p>
            <a:pPr eaLnBrk="1" hangingPunct="1"/>
            <a:r>
              <a:rPr lang="en-US" altLang="en-US" sz="2500" smtClean="0"/>
              <a:t>Rare in LD-naive patients on DA monotherapy </a:t>
            </a:r>
          </a:p>
          <a:p>
            <a:pPr eaLnBrk="1" hangingPunct="1"/>
            <a:r>
              <a:rPr lang="en-US" altLang="en-US" sz="2500" smtClean="0"/>
              <a:t>Most common is “peak dose” dyskinesia</a:t>
            </a:r>
          </a:p>
          <a:p>
            <a:pPr lvl="1" eaLnBrk="1" hangingPunct="1"/>
            <a:r>
              <a:rPr lang="en-US" altLang="en-US" sz="2500" smtClean="0"/>
              <a:t>disappears with dose reduction</a:t>
            </a:r>
          </a:p>
          <a:p>
            <a:pPr eaLnBrk="1" hangingPunct="1"/>
            <a:r>
              <a:rPr lang="en-US" altLang="en-US" sz="2500" smtClean="0"/>
              <a:t>Choreiform, ballistic and dystonic movements</a:t>
            </a:r>
          </a:p>
          <a:p>
            <a:pPr eaLnBrk="1" hangingPunct="1"/>
            <a:r>
              <a:rPr lang="en-US" altLang="en-US" sz="2500" smtClean="0"/>
              <a:t>Most patients prefer some dyskinesias over the alternative of akinesia and rigidity</a:t>
            </a:r>
            <a:endParaRPr lang="en-US" altLang="en-US" smtClean="0"/>
          </a:p>
          <a:p>
            <a:pPr eaLnBrk="1" hangingPunct="1"/>
            <a:endParaRPr lang="en-GB" smtClean="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757238" y="387350"/>
            <a:ext cx="7626350" cy="908050"/>
          </a:xfrm>
        </p:spPr>
        <p:txBody>
          <a:bodyPr/>
          <a:lstStyle/>
          <a:p>
            <a:pPr eaLnBrk="1" hangingPunct="1"/>
            <a:r>
              <a:rPr lang="en-US" altLang="en-US" sz="3200" smtClean="0">
                <a:latin typeface="Comic Sans MS" panose="030F0702030302020204" pitchFamily="66" charset="0"/>
              </a:rPr>
              <a:t>Dopamine Agonists: Distinguishing Features</a:t>
            </a:r>
            <a:endParaRPr lang="en-GB" sz="3200" smtClean="0">
              <a:latin typeface="Comic Sans MS" panose="030F0702030302020204" pitchFamily="66" charset="0"/>
            </a:endParaRPr>
          </a:p>
        </p:txBody>
      </p:sp>
      <p:sp>
        <p:nvSpPr>
          <p:cNvPr id="93187" name="Rectangle 3"/>
          <p:cNvSpPr>
            <a:spLocks noGrp="1" noChangeArrowheads="1"/>
          </p:cNvSpPr>
          <p:nvPr>
            <p:ph type="body" idx="1"/>
          </p:nvPr>
        </p:nvSpPr>
        <p:spPr/>
        <p:txBody>
          <a:bodyPr/>
          <a:lstStyle/>
          <a:p>
            <a:pPr eaLnBrk="1" hangingPunct="1"/>
            <a:r>
              <a:rPr lang="en-US" altLang="en-US" sz="2900" smtClean="0"/>
              <a:t>Directly stimulate dopamine receptors</a:t>
            </a:r>
          </a:p>
          <a:p>
            <a:pPr eaLnBrk="1" hangingPunct="1"/>
            <a:r>
              <a:rPr lang="en-US" altLang="en-US" sz="2900" smtClean="0"/>
              <a:t>No absorption delay from competition with dietary amino acids</a:t>
            </a:r>
          </a:p>
          <a:p>
            <a:pPr eaLnBrk="1" hangingPunct="1"/>
            <a:r>
              <a:rPr lang="en-US" altLang="en-US" sz="2900" smtClean="0"/>
              <a:t>Longer half-life than levodopa</a:t>
            </a:r>
          </a:p>
          <a:p>
            <a:pPr eaLnBrk="1" hangingPunct="1"/>
            <a:r>
              <a:rPr lang="en-US" altLang="en-US" sz="2900" smtClean="0"/>
              <a:t>Monotherapy or adjunct therapy</a:t>
            </a:r>
          </a:p>
          <a:p>
            <a:pPr eaLnBrk="1" hangingPunct="1"/>
            <a:r>
              <a:rPr lang="en-US" altLang="en-US" sz="2900" smtClean="0"/>
              <a:t>May delay or reduce motor fluctuations &amp; dyskinesias associated with levodopa</a:t>
            </a:r>
          </a:p>
          <a:p>
            <a:pPr eaLnBrk="1" hangingPunct="1"/>
            <a:r>
              <a:rPr lang="en-US" altLang="en-US" sz="2900" smtClean="0"/>
              <a:t>May be neuroprotective</a:t>
            </a:r>
            <a:endParaRPr lang="en-US" altLang="en-US" sz="2800" smtClean="0"/>
          </a:p>
          <a:p>
            <a:pPr eaLnBrk="1" hangingPunct="1"/>
            <a:endParaRPr lang="en-GB"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a:xfrm>
            <a:off x="838200" y="0"/>
            <a:ext cx="7772400" cy="1143000"/>
          </a:xfrm>
        </p:spPr>
        <p:txBody>
          <a:bodyPr/>
          <a:lstStyle/>
          <a:p>
            <a:pPr eaLnBrk="1" hangingPunct="1">
              <a:defRPr/>
            </a:pPr>
            <a:r>
              <a:rPr lang="en-GB" sz="4000" smtClean="0">
                <a:latin typeface="Comic Sans MS" pitchFamily="66" charset="0"/>
              </a:rPr>
              <a:t>Action of DA ’s </a:t>
            </a:r>
          </a:p>
        </p:txBody>
      </p:sp>
      <p:pic>
        <p:nvPicPr>
          <p:cNvPr id="440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295400"/>
            <a:ext cx="7086600" cy="512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757238" y="325438"/>
            <a:ext cx="7626350" cy="909637"/>
          </a:xfrm>
        </p:spPr>
        <p:txBody>
          <a:bodyPr/>
          <a:lstStyle/>
          <a:p>
            <a:pPr eaLnBrk="1" hangingPunct="1">
              <a:defRPr/>
            </a:pPr>
            <a:r>
              <a:rPr lang="en-GB" sz="4000" smtClean="0">
                <a:latin typeface="Comic Sans MS" pitchFamily="66" charset="0"/>
              </a:rPr>
              <a:t>What is Parkinson’s disease?</a:t>
            </a:r>
          </a:p>
        </p:txBody>
      </p:sp>
      <p:sp>
        <p:nvSpPr>
          <p:cNvPr id="10243" name="Rectangle 3"/>
          <p:cNvSpPr>
            <a:spLocks noGrp="1" noChangeArrowheads="1"/>
          </p:cNvSpPr>
          <p:nvPr>
            <p:ph type="body" idx="1"/>
          </p:nvPr>
        </p:nvSpPr>
        <p:spPr>
          <a:xfrm>
            <a:off x="914400" y="1828800"/>
            <a:ext cx="7772400" cy="4114800"/>
          </a:xfrm>
        </p:spPr>
        <p:txBody>
          <a:bodyPr/>
          <a:lstStyle/>
          <a:p>
            <a:pPr eaLnBrk="1" hangingPunct="1">
              <a:defRPr/>
            </a:pPr>
            <a:r>
              <a:rPr lang="en-GB" sz="2800" smtClean="0"/>
              <a:t>Chronic, progressive, neurological degenerative disease</a:t>
            </a:r>
          </a:p>
          <a:p>
            <a:pPr eaLnBrk="1" hangingPunct="1">
              <a:defRPr/>
            </a:pPr>
            <a:r>
              <a:rPr lang="en-GB" sz="2800" smtClean="0"/>
              <a:t>degeneration of dopaminergic neurones in substantia nigra</a:t>
            </a:r>
          </a:p>
          <a:p>
            <a:pPr eaLnBrk="1" hangingPunct="1">
              <a:defRPr/>
            </a:pPr>
            <a:r>
              <a:rPr lang="en-GB" sz="2800" smtClean="0"/>
              <a:t>80- 90% depletion of dopamine in the substantia nigra</a:t>
            </a:r>
          </a:p>
          <a:p>
            <a:pPr eaLnBrk="1" hangingPunct="1">
              <a:defRPr/>
            </a:pPr>
            <a:r>
              <a:rPr lang="en-GB" sz="2800" smtClean="0"/>
              <a:t>Lewy bodies usually seen in PD but also seen in other conditions (i.e. Dementia)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0242"/>
                                        </p:tgtEl>
                                        <p:attrNameLst>
                                          <p:attrName>style.visibility</p:attrName>
                                        </p:attrNameLst>
                                      </p:cBhvr>
                                      <p:to>
                                        <p:strVal val="visible"/>
                                      </p:to>
                                    </p:set>
                                    <p:anim calcmode="lin" valueType="num">
                                      <p:cBhvr>
                                        <p:cTn id="7" dur="500" fill="hold"/>
                                        <p:tgtEl>
                                          <p:spTgt spid="10242"/>
                                        </p:tgtEl>
                                        <p:attrNameLst>
                                          <p:attrName>ppt_w</p:attrName>
                                        </p:attrNameLst>
                                      </p:cBhvr>
                                      <p:tavLst>
                                        <p:tav tm="0">
                                          <p:val>
                                            <p:fltVal val="0"/>
                                          </p:val>
                                        </p:tav>
                                        <p:tav tm="100000">
                                          <p:val>
                                            <p:strVal val="#ppt_w"/>
                                          </p:val>
                                        </p:tav>
                                      </p:tavLst>
                                    </p:anim>
                                    <p:anim calcmode="lin" valueType="num">
                                      <p:cBhvr>
                                        <p:cTn id="8" dur="500" fill="hold"/>
                                        <p:tgtEl>
                                          <p:spTgt spid="10242"/>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10243">
                                            <p:txEl>
                                              <p:pRg st="0" end="0"/>
                                            </p:txEl>
                                          </p:spTgt>
                                        </p:tgtEl>
                                        <p:attrNameLst>
                                          <p:attrName>style.visibility</p:attrName>
                                        </p:attrNameLst>
                                      </p:cBhvr>
                                      <p:to>
                                        <p:strVal val="visible"/>
                                      </p:to>
                                    </p:set>
                                    <p:anim calcmode="lin" valueType="num">
                                      <p:cBhvr>
                                        <p:cTn id="13" dur="500" fill="hold"/>
                                        <p:tgtEl>
                                          <p:spTgt spid="1024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1024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10243">
                                            <p:txEl>
                                              <p:pRg st="1" end="1"/>
                                            </p:txEl>
                                          </p:spTgt>
                                        </p:tgtEl>
                                        <p:attrNameLst>
                                          <p:attrName>style.visibility</p:attrName>
                                        </p:attrNameLst>
                                      </p:cBhvr>
                                      <p:to>
                                        <p:strVal val="visible"/>
                                      </p:to>
                                    </p:set>
                                    <p:anim calcmode="lin" valueType="num">
                                      <p:cBhvr>
                                        <p:cTn id="19" dur="500" fill="hold"/>
                                        <p:tgtEl>
                                          <p:spTgt spid="1024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10243">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10243">
                                            <p:txEl>
                                              <p:pRg st="2" end="2"/>
                                            </p:txEl>
                                          </p:spTgt>
                                        </p:tgtEl>
                                        <p:attrNameLst>
                                          <p:attrName>style.visibility</p:attrName>
                                        </p:attrNameLst>
                                      </p:cBhvr>
                                      <p:to>
                                        <p:strVal val="visible"/>
                                      </p:to>
                                    </p:set>
                                    <p:anim calcmode="lin" valueType="num">
                                      <p:cBhvr>
                                        <p:cTn id="25" dur="500" fill="hold"/>
                                        <p:tgtEl>
                                          <p:spTgt spid="10243">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10243">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10243">
                                            <p:txEl>
                                              <p:pRg st="3" end="3"/>
                                            </p:txEl>
                                          </p:spTgt>
                                        </p:tgtEl>
                                        <p:attrNameLst>
                                          <p:attrName>style.visibility</p:attrName>
                                        </p:attrNameLst>
                                      </p:cBhvr>
                                      <p:to>
                                        <p:strVal val="visible"/>
                                      </p:to>
                                    </p:set>
                                    <p:anim calcmode="lin" valueType="num">
                                      <p:cBhvr>
                                        <p:cTn id="31" dur="500" fill="hold"/>
                                        <p:tgtEl>
                                          <p:spTgt spid="10243">
                                            <p:txEl>
                                              <p:pRg st="3" end="3"/>
                                            </p:txEl>
                                          </p:spTgt>
                                        </p:tgtEl>
                                        <p:attrNameLst>
                                          <p:attrName>ppt_w</p:attrName>
                                        </p:attrNameLst>
                                      </p:cBhvr>
                                      <p:tavLst>
                                        <p:tav tm="0">
                                          <p:val>
                                            <p:fltVal val="0"/>
                                          </p:val>
                                        </p:tav>
                                        <p:tav tm="100000">
                                          <p:val>
                                            <p:strVal val="#ppt_w"/>
                                          </p:val>
                                        </p:tav>
                                      </p:tavLst>
                                    </p:anim>
                                    <p:anim calcmode="lin" valueType="num">
                                      <p:cBhvr>
                                        <p:cTn id="32" dur="500" fill="hold"/>
                                        <p:tgtEl>
                                          <p:spTgt spid="10243">
                                            <p:txEl>
                                              <p:pRg st="3" end="3"/>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P spid="1024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ChangeArrowheads="1"/>
          </p:cNvSpPr>
          <p:nvPr>
            <p:ph type="title"/>
          </p:nvPr>
        </p:nvSpPr>
        <p:spPr/>
        <p:txBody>
          <a:bodyPr/>
          <a:lstStyle/>
          <a:p>
            <a:pPr eaLnBrk="1" hangingPunct="1"/>
            <a:r>
              <a:rPr lang="en-GB" sz="3600" smtClean="0">
                <a:latin typeface="Comic Sans MS" panose="030F0702030302020204" pitchFamily="66" charset="0"/>
              </a:rPr>
              <a:t>Dopamine Agonists (DA) used in PD</a:t>
            </a:r>
            <a:endParaRPr lang="en-US" sz="3600" smtClean="0">
              <a:latin typeface="Comic Sans MS" panose="030F0702030302020204" pitchFamily="66" charset="0"/>
            </a:endParaRPr>
          </a:p>
        </p:txBody>
      </p:sp>
      <p:sp>
        <p:nvSpPr>
          <p:cNvPr id="175107" name="Rectangle 3"/>
          <p:cNvSpPr>
            <a:spLocks noGrp="1" noChangeArrowheads="1"/>
          </p:cNvSpPr>
          <p:nvPr>
            <p:ph type="body" idx="1"/>
          </p:nvPr>
        </p:nvSpPr>
        <p:spPr/>
        <p:txBody>
          <a:bodyPr/>
          <a:lstStyle/>
          <a:p>
            <a:pPr eaLnBrk="1" hangingPunct="1">
              <a:lnSpc>
                <a:spcPct val="80000"/>
              </a:lnSpc>
            </a:pPr>
            <a:r>
              <a:rPr lang="en-GB" sz="2000" smtClean="0"/>
              <a:t>Pramipexole ( Mirapex,max.4.5mg salt base) both TDS and PR</a:t>
            </a:r>
          </a:p>
          <a:p>
            <a:pPr eaLnBrk="1" hangingPunct="1">
              <a:lnSpc>
                <a:spcPct val="80000"/>
              </a:lnSpc>
            </a:pPr>
            <a:r>
              <a:rPr lang="en-GB" sz="2000" smtClean="0"/>
              <a:t>Ropinirole/Ropinirole XL (Requip/Requip XL,max.24mg)</a:t>
            </a:r>
          </a:p>
          <a:p>
            <a:pPr eaLnBrk="1" hangingPunct="1">
              <a:lnSpc>
                <a:spcPct val="80000"/>
              </a:lnSpc>
            </a:pPr>
            <a:endParaRPr lang="en-GB" sz="2000" smtClean="0"/>
          </a:p>
          <a:p>
            <a:pPr eaLnBrk="1" hangingPunct="1">
              <a:lnSpc>
                <a:spcPct val="80000"/>
              </a:lnSpc>
            </a:pPr>
            <a:r>
              <a:rPr lang="en-GB" sz="2000" smtClean="0"/>
              <a:t>Rotigotine Skin Patch ( Neupro, max.16mg)</a:t>
            </a:r>
          </a:p>
          <a:p>
            <a:pPr eaLnBrk="1" hangingPunct="1">
              <a:lnSpc>
                <a:spcPct val="80000"/>
              </a:lnSpc>
            </a:pPr>
            <a:endParaRPr lang="en-GB" sz="2000" smtClean="0"/>
          </a:p>
          <a:p>
            <a:pPr eaLnBrk="1" hangingPunct="1">
              <a:lnSpc>
                <a:spcPct val="80000"/>
              </a:lnSpc>
            </a:pPr>
            <a:r>
              <a:rPr lang="en-GB" sz="2000" smtClean="0"/>
              <a:t>Cabergoline (Cabaser, max. 4mg)</a:t>
            </a:r>
          </a:p>
          <a:p>
            <a:pPr eaLnBrk="1" hangingPunct="1">
              <a:lnSpc>
                <a:spcPct val="80000"/>
              </a:lnSpc>
            </a:pPr>
            <a:endParaRPr lang="en-GB" sz="2000" smtClean="0"/>
          </a:p>
          <a:p>
            <a:pPr eaLnBrk="1" hangingPunct="1">
              <a:lnSpc>
                <a:spcPct val="80000"/>
              </a:lnSpc>
            </a:pPr>
            <a:r>
              <a:rPr lang="en-GB" sz="2000" smtClean="0"/>
              <a:t>Apomorphine (Apo-G0) SC continuing infusion or pen jets</a:t>
            </a:r>
          </a:p>
          <a:p>
            <a:pPr eaLnBrk="1" hangingPunct="1">
              <a:lnSpc>
                <a:spcPct val="80000"/>
              </a:lnSpc>
            </a:pPr>
            <a:endParaRPr lang="en-GB" sz="2000" smtClean="0"/>
          </a:p>
          <a:p>
            <a:pPr eaLnBrk="1" hangingPunct="1">
              <a:lnSpc>
                <a:spcPct val="80000"/>
              </a:lnSpc>
            </a:pPr>
            <a:r>
              <a:rPr lang="en-GB" sz="2000" smtClean="0"/>
              <a:t>(Pergolide,Bromocriptine) which are rarely used or are being with drawn</a:t>
            </a:r>
          </a:p>
          <a:p>
            <a:pPr eaLnBrk="1" hangingPunct="1">
              <a:lnSpc>
                <a:spcPct val="80000"/>
              </a:lnSpc>
            </a:pPr>
            <a:endParaRPr lang="en-US" sz="2000" smtClean="0"/>
          </a:p>
        </p:txBody>
      </p:sp>
      <p:pic>
        <p:nvPicPr>
          <p:cNvPr id="45060" name="Picture 4" descr="news_599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2588" y="2852738"/>
            <a:ext cx="18288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757238" y="325438"/>
            <a:ext cx="7626350" cy="909637"/>
          </a:xfrm>
        </p:spPr>
        <p:txBody>
          <a:bodyPr/>
          <a:lstStyle/>
          <a:p>
            <a:pPr eaLnBrk="1" hangingPunct="1"/>
            <a:r>
              <a:rPr lang="en-US" altLang="en-US" sz="4000" smtClean="0">
                <a:latin typeface="Comic Sans MS" panose="030F0702030302020204" pitchFamily="66" charset="0"/>
              </a:rPr>
              <a:t>DAs: Common Adverse Effects</a:t>
            </a:r>
            <a:endParaRPr lang="en-GB" sz="4000" smtClean="0">
              <a:latin typeface="Comic Sans MS" panose="030F0702030302020204" pitchFamily="66" charset="0"/>
            </a:endParaRPr>
          </a:p>
        </p:txBody>
      </p:sp>
      <p:sp>
        <p:nvSpPr>
          <p:cNvPr id="94211" name="Rectangle 3"/>
          <p:cNvSpPr>
            <a:spLocks noGrp="1" noChangeArrowheads="1"/>
          </p:cNvSpPr>
          <p:nvPr>
            <p:ph type="body" idx="1"/>
          </p:nvPr>
        </p:nvSpPr>
        <p:spPr/>
        <p:txBody>
          <a:bodyPr/>
          <a:lstStyle/>
          <a:p>
            <a:pPr eaLnBrk="1" hangingPunct="1"/>
            <a:r>
              <a:rPr lang="en-US" altLang="en-US" sz="2600" smtClean="0"/>
              <a:t>Nausea, vomiting</a:t>
            </a:r>
          </a:p>
          <a:p>
            <a:pPr eaLnBrk="1" hangingPunct="1"/>
            <a:r>
              <a:rPr lang="en-US" altLang="en-US" sz="2600" smtClean="0"/>
              <a:t>Dizziness, postural hypotension</a:t>
            </a:r>
          </a:p>
          <a:p>
            <a:pPr eaLnBrk="1" hangingPunct="1"/>
            <a:r>
              <a:rPr lang="en-US" altLang="en-US" sz="2600" smtClean="0"/>
              <a:t>Headache</a:t>
            </a:r>
          </a:p>
          <a:p>
            <a:pPr eaLnBrk="1" hangingPunct="1"/>
            <a:r>
              <a:rPr lang="en-US" altLang="en-US" sz="2600" smtClean="0"/>
              <a:t>Dizziness</a:t>
            </a:r>
          </a:p>
          <a:p>
            <a:pPr eaLnBrk="1" hangingPunct="1"/>
            <a:r>
              <a:rPr lang="en-US" altLang="en-US" sz="2600" smtClean="0"/>
              <a:t>Drowsiness &amp; somnolence</a:t>
            </a:r>
          </a:p>
          <a:p>
            <a:pPr eaLnBrk="1" hangingPunct="1"/>
            <a:r>
              <a:rPr lang="en-US" altLang="en-US" sz="2600" smtClean="0"/>
              <a:t>Confusion, hallucinations, paranoia</a:t>
            </a:r>
          </a:p>
          <a:p>
            <a:pPr eaLnBrk="1" hangingPunct="1"/>
            <a:r>
              <a:rPr lang="en-US" altLang="en-US" sz="2600" smtClean="0"/>
              <a:t>pulmonary &amp; retroperitoneal fibrosis; pleural effusion &amp; pleural thickening; Raynaud’s phenomena. (May be more common with ergot derived DA’s)</a:t>
            </a:r>
            <a:endParaRPr lang="en-US" altLang="en-US" sz="2800" smtClean="0"/>
          </a:p>
          <a:p>
            <a:pPr eaLnBrk="1" hangingPunct="1"/>
            <a:endParaRPr lang="en-GB" smtClean="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Grp="1" noChangeArrowheads="1"/>
          </p:cNvSpPr>
          <p:nvPr>
            <p:ph type="title"/>
          </p:nvPr>
        </p:nvSpPr>
        <p:spPr/>
        <p:txBody>
          <a:bodyPr/>
          <a:lstStyle/>
          <a:p>
            <a:pPr eaLnBrk="1" hangingPunct="1">
              <a:defRPr/>
            </a:pPr>
            <a:r>
              <a:rPr lang="en-GB" smtClean="0"/>
              <a:t>Side effects</a:t>
            </a:r>
          </a:p>
        </p:txBody>
      </p:sp>
      <p:sp>
        <p:nvSpPr>
          <p:cNvPr id="207875" name="Rectangle 3"/>
          <p:cNvSpPr>
            <a:spLocks noGrp="1" noChangeArrowheads="1"/>
          </p:cNvSpPr>
          <p:nvPr>
            <p:ph type="body" idx="1"/>
          </p:nvPr>
        </p:nvSpPr>
        <p:spPr/>
        <p:txBody>
          <a:bodyPr/>
          <a:lstStyle/>
          <a:p>
            <a:pPr eaLnBrk="1" hangingPunct="1"/>
            <a:r>
              <a:rPr lang="en-GB" smtClean="0"/>
              <a:t>Pramipexole: compulsive eating,hyper sexuality, weight gain,</a:t>
            </a:r>
          </a:p>
          <a:p>
            <a:pPr eaLnBrk="1" hangingPunct="1"/>
            <a:r>
              <a:rPr lang="en-GB" smtClean="0"/>
              <a:t>Requip: psychosis, hallucinations,paranoia,Reynard's type syndrome,</a:t>
            </a:r>
          </a:p>
          <a:p>
            <a:pPr eaLnBrk="1" hangingPunct="1"/>
            <a:r>
              <a:rPr lang="en-GB" smtClean="0"/>
              <a:t>Apo-Go: hypersexuality</a:t>
            </a:r>
          </a:p>
          <a:p>
            <a:pPr eaLnBrk="1" hangingPunct="1"/>
            <a:r>
              <a:rPr lang="en-GB" smtClean="0"/>
              <a:t>Cabergoline: hallucinations and illusions</a:t>
            </a:r>
          </a:p>
          <a:p>
            <a:pPr eaLnBrk="1" hangingPunct="1"/>
            <a:endParaRPr lang="en-GB" smtClean="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a:xfrm>
            <a:off x="827088" y="277813"/>
            <a:ext cx="7489825" cy="1139825"/>
          </a:xfrm>
        </p:spPr>
        <p:txBody>
          <a:bodyPr/>
          <a:lstStyle/>
          <a:p>
            <a:pPr eaLnBrk="1" hangingPunct="1"/>
            <a:r>
              <a:rPr lang="en-US" altLang="en-US" sz="4000" smtClean="0">
                <a:latin typeface="Comic Sans MS" panose="030F0702030302020204" pitchFamily="66" charset="0"/>
              </a:rPr>
              <a:t>Apomorphine</a:t>
            </a:r>
            <a:endParaRPr lang="en-GB" sz="4000" smtClean="0">
              <a:latin typeface="Comic Sans MS" panose="030F0702030302020204" pitchFamily="66" charset="0"/>
            </a:endParaRPr>
          </a:p>
        </p:txBody>
      </p:sp>
      <p:sp>
        <p:nvSpPr>
          <p:cNvPr id="95235" name="Rectangle 3"/>
          <p:cNvSpPr>
            <a:spLocks noGrp="1" noChangeArrowheads="1"/>
          </p:cNvSpPr>
          <p:nvPr>
            <p:ph type="body" idx="1"/>
          </p:nvPr>
        </p:nvSpPr>
        <p:spPr>
          <a:xfrm>
            <a:off x="990600" y="1524000"/>
            <a:ext cx="7772400" cy="4114800"/>
          </a:xfrm>
        </p:spPr>
        <p:txBody>
          <a:bodyPr/>
          <a:lstStyle/>
          <a:p>
            <a:pPr eaLnBrk="1" hangingPunct="1">
              <a:lnSpc>
                <a:spcPct val="90000"/>
              </a:lnSpc>
            </a:pPr>
            <a:r>
              <a:rPr lang="en-US" altLang="en-US" sz="2800" smtClean="0"/>
              <a:t>D1/D2 agonist</a:t>
            </a:r>
          </a:p>
          <a:p>
            <a:pPr eaLnBrk="1" hangingPunct="1">
              <a:lnSpc>
                <a:spcPct val="90000"/>
              </a:lnSpc>
            </a:pPr>
            <a:r>
              <a:rPr lang="en-US" altLang="en-US" sz="2800" smtClean="0"/>
              <a:t>Parenteral delivery (s.c.)</a:t>
            </a:r>
          </a:p>
          <a:p>
            <a:pPr eaLnBrk="1" hangingPunct="1">
              <a:lnSpc>
                <a:spcPct val="90000"/>
              </a:lnSpc>
            </a:pPr>
            <a:r>
              <a:rPr lang="en-US" altLang="en-US" sz="2800" smtClean="0"/>
              <a:t>Rapid “off” period rescue </a:t>
            </a:r>
          </a:p>
          <a:p>
            <a:pPr lvl="1" eaLnBrk="1" hangingPunct="1">
              <a:lnSpc>
                <a:spcPct val="90000"/>
              </a:lnSpc>
            </a:pPr>
            <a:r>
              <a:rPr lang="en-US" altLang="en-US" smtClean="0"/>
              <a:t>2-7 mg s.c pen injection systems </a:t>
            </a:r>
          </a:p>
          <a:p>
            <a:pPr eaLnBrk="1" hangingPunct="1">
              <a:lnSpc>
                <a:spcPct val="90000"/>
              </a:lnSpc>
            </a:pPr>
            <a:r>
              <a:rPr lang="en-US" altLang="en-US" sz="2800" smtClean="0"/>
              <a:t>Treatment of unpredictable, frequent motor fluctuations</a:t>
            </a:r>
          </a:p>
          <a:p>
            <a:pPr lvl="1" eaLnBrk="1" hangingPunct="1">
              <a:lnSpc>
                <a:spcPct val="90000"/>
              </a:lnSpc>
            </a:pPr>
            <a:r>
              <a:rPr lang="en-US" altLang="en-US" smtClean="0"/>
              <a:t>continuous ‘waking hours’ s.c. (24hrs)infusion via mini-pump</a:t>
            </a:r>
          </a:p>
          <a:p>
            <a:pPr eaLnBrk="1" hangingPunct="1">
              <a:lnSpc>
                <a:spcPct val="90000"/>
              </a:lnSpc>
            </a:pPr>
            <a:r>
              <a:rPr lang="en-US" altLang="en-US" sz="2800" smtClean="0"/>
              <a:t>SE: nausea, vomiting, hypotension</a:t>
            </a:r>
          </a:p>
          <a:p>
            <a:pPr lvl="1" eaLnBrk="1" hangingPunct="1">
              <a:lnSpc>
                <a:spcPct val="90000"/>
              </a:lnSpc>
            </a:pPr>
            <a:r>
              <a:rPr lang="en-US" altLang="en-US" smtClean="0"/>
              <a:t>domperidone 20 mg tds</a:t>
            </a:r>
          </a:p>
          <a:p>
            <a:pPr eaLnBrk="1" hangingPunct="1">
              <a:lnSpc>
                <a:spcPct val="90000"/>
              </a:lnSpc>
            </a:pPr>
            <a:endParaRPr lang="en-GB" smtClean="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apomorphine</a:t>
            </a:r>
            <a:endParaRPr lang="en-GB" dirty="0"/>
          </a:p>
        </p:txBody>
      </p:sp>
      <p:sp>
        <p:nvSpPr>
          <p:cNvPr id="3" name="Content Placeholder 2"/>
          <p:cNvSpPr>
            <a:spLocks noGrp="1"/>
          </p:cNvSpPr>
          <p:nvPr>
            <p:ph idx="1"/>
          </p:nvPr>
        </p:nvSpPr>
        <p:spPr/>
        <p:txBody>
          <a:bodyPr/>
          <a:lstStyle/>
          <a:p>
            <a:r>
              <a:rPr lang="en-GB" dirty="0" smtClean="0"/>
              <a:t>Not a controlled drug</a:t>
            </a:r>
          </a:p>
          <a:p>
            <a:r>
              <a:rPr lang="en-GB" dirty="0" smtClean="0"/>
              <a:t>Not an opiate</a:t>
            </a:r>
          </a:p>
          <a:p>
            <a:r>
              <a:rPr lang="en-GB" dirty="0" smtClean="0"/>
              <a:t>Not addictive</a:t>
            </a:r>
          </a:p>
          <a:p>
            <a:r>
              <a:rPr lang="en-GB" dirty="0" smtClean="0"/>
              <a:t>Not an analgesic</a:t>
            </a:r>
          </a:p>
          <a:p>
            <a:r>
              <a:rPr lang="en-GB" dirty="0" smtClean="0"/>
              <a:t>An agonists runs via a continuous infusion or pen injection similar to diabetes </a:t>
            </a:r>
          </a:p>
          <a:p>
            <a:endParaRPr lang="en-GB" dirty="0"/>
          </a:p>
        </p:txBody>
      </p:sp>
    </p:spTree>
    <p:extLst>
      <p:ext uri="{BB962C8B-B14F-4D97-AF65-F5344CB8AC3E}">
        <p14:creationId xmlns:p14="http://schemas.microsoft.com/office/powerpoint/2010/main" val="41289156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p:cNvSpPr>
            <a:spLocks noGrp="1" noChangeArrowheads="1"/>
          </p:cNvSpPr>
          <p:nvPr>
            <p:ph type="title"/>
          </p:nvPr>
        </p:nvSpPr>
        <p:spPr/>
        <p:txBody>
          <a:bodyPr/>
          <a:lstStyle/>
          <a:p>
            <a:pPr eaLnBrk="1" hangingPunct="1">
              <a:defRPr/>
            </a:pPr>
            <a:r>
              <a:rPr lang="en-GB" smtClean="0"/>
              <a:t>Apo-Go pen jets</a:t>
            </a:r>
          </a:p>
        </p:txBody>
      </p:sp>
      <p:sp>
        <p:nvSpPr>
          <p:cNvPr id="208899" name="Rectangle 3"/>
          <p:cNvSpPr>
            <a:spLocks noGrp="1" noChangeArrowheads="1"/>
          </p:cNvSpPr>
          <p:nvPr>
            <p:ph type="body" idx="1"/>
          </p:nvPr>
        </p:nvSpPr>
        <p:spPr/>
        <p:txBody>
          <a:bodyPr/>
          <a:lstStyle/>
          <a:p>
            <a:pPr eaLnBrk="1" hangingPunct="1">
              <a:defRPr/>
            </a:pPr>
            <a:r>
              <a:rPr lang="en-GB" smtClean="0"/>
              <a:t>Rescue remedy for off periods and for dystonia’s. (muscle cramping)</a:t>
            </a:r>
          </a:p>
          <a:p>
            <a:pPr eaLnBrk="1" hangingPunct="1">
              <a:defRPr/>
            </a:pPr>
            <a:r>
              <a:rPr lang="en-GB" smtClean="0"/>
              <a:t>1-6mg</a:t>
            </a:r>
          </a:p>
          <a:p>
            <a:pPr eaLnBrk="1" hangingPunct="1">
              <a:defRPr/>
            </a:pPr>
            <a:r>
              <a:rPr lang="en-GB" smtClean="0"/>
              <a:t>Pen for pain</a:t>
            </a:r>
          </a:p>
          <a:p>
            <a:pPr eaLnBrk="1" hangingPunct="1">
              <a:defRPr/>
            </a:pPr>
            <a:r>
              <a:rPr lang="en-GB" smtClean="0"/>
              <a:t>Can be abused and again lead to paranoia and psychosis </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p:txBody>
          <a:bodyPr/>
          <a:lstStyle/>
          <a:p>
            <a:pPr eaLnBrk="1" hangingPunct="1">
              <a:defRPr/>
            </a:pPr>
            <a:r>
              <a:rPr lang="en-GB" sz="4000" smtClean="0">
                <a:latin typeface="Comic Sans MS" pitchFamily="66" charset="0"/>
              </a:rPr>
              <a:t>Apo-Go</a:t>
            </a:r>
          </a:p>
        </p:txBody>
      </p:sp>
      <p:pic>
        <p:nvPicPr>
          <p:cNvPr id="5017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828800"/>
            <a:ext cx="4191000" cy="2689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018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1200" y="2743200"/>
            <a:ext cx="2332038"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757238" y="325438"/>
            <a:ext cx="7626350" cy="909637"/>
          </a:xfrm>
        </p:spPr>
        <p:txBody>
          <a:bodyPr/>
          <a:lstStyle/>
          <a:p>
            <a:pPr eaLnBrk="1" hangingPunct="1"/>
            <a:r>
              <a:rPr lang="en-US" altLang="en-US" sz="4000" smtClean="0">
                <a:latin typeface="Comic Sans MS" panose="030F0702030302020204" pitchFamily="66" charset="0"/>
              </a:rPr>
              <a:t>COMT Inhibitors</a:t>
            </a:r>
            <a:endParaRPr lang="en-GB" sz="4000" smtClean="0">
              <a:latin typeface="Comic Sans MS" panose="030F0702030302020204" pitchFamily="66" charset="0"/>
            </a:endParaRPr>
          </a:p>
        </p:txBody>
      </p:sp>
      <p:sp>
        <p:nvSpPr>
          <p:cNvPr id="91139" name="Rectangle 3"/>
          <p:cNvSpPr>
            <a:spLocks noGrp="1" noChangeArrowheads="1"/>
          </p:cNvSpPr>
          <p:nvPr>
            <p:ph type="body" idx="1"/>
          </p:nvPr>
        </p:nvSpPr>
        <p:spPr/>
        <p:txBody>
          <a:bodyPr/>
          <a:lstStyle/>
          <a:p>
            <a:pPr eaLnBrk="1" hangingPunct="1">
              <a:lnSpc>
                <a:spcPct val="80000"/>
              </a:lnSpc>
            </a:pPr>
            <a:r>
              <a:rPr lang="en-US" altLang="en-US" sz="2900" smtClean="0"/>
              <a:t>Entacapone 200mgs (comb.Stalevo)</a:t>
            </a:r>
          </a:p>
          <a:p>
            <a:pPr eaLnBrk="1" hangingPunct="1">
              <a:lnSpc>
                <a:spcPct val="80000"/>
              </a:lnSpc>
            </a:pPr>
            <a:r>
              <a:rPr lang="en-US" altLang="en-US" sz="2900" smtClean="0"/>
              <a:t>Potentiate LD: prevent peripheral degradation by inhibiting catechol O-methyl transferase</a:t>
            </a:r>
          </a:p>
          <a:p>
            <a:pPr eaLnBrk="1" hangingPunct="1">
              <a:lnSpc>
                <a:spcPct val="80000"/>
              </a:lnSpc>
            </a:pPr>
            <a:r>
              <a:rPr lang="en-US" altLang="en-US" sz="2900" smtClean="0"/>
              <a:t>Reduces LD dose necessary for a given clinical effect</a:t>
            </a:r>
          </a:p>
          <a:p>
            <a:pPr eaLnBrk="1" hangingPunct="1">
              <a:lnSpc>
                <a:spcPct val="80000"/>
              </a:lnSpc>
            </a:pPr>
            <a:r>
              <a:rPr lang="en-US" altLang="en-US" sz="2900" smtClean="0"/>
              <a:t>Helpful for fluctuating Parkinson’s disease</a:t>
            </a:r>
          </a:p>
          <a:p>
            <a:pPr eaLnBrk="1" hangingPunct="1">
              <a:lnSpc>
                <a:spcPct val="80000"/>
              </a:lnSpc>
            </a:pPr>
            <a:r>
              <a:rPr lang="en-US" altLang="en-US" sz="2900" smtClean="0"/>
              <a:t>May be particularly useful for patients who fluctuate between off and on states frequently throughout the day</a:t>
            </a:r>
            <a:endParaRPr lang="en-US" altLang="en-US" sz="2800" smtClean="0"/>
          </a:p>
          <a:p>
            <a:pPr eaLnBrk="1" hangingPunct="1">
              <a:lnSpc>
                <a:spcPct val="80000"/>
              </a:lnSpc>
            </a:pPr>
            <a:endParaRPr lang="en-GB" sz="3600" smtClean="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682625" y="325438"/>
            <a:ext cx="7627938" cy="909637"/>
          </a:xfrm>
        </p:spPr>
        <p:txBody>
          <a:bodyPr/>
          <a:lstStyle/>
          <a:p>
            <a:pPr eaLnBrk="1" hangingPunct="1"/>
            <a:r>
              <a:rPr lang="en-US" altLang="en-US" sz="4000" smtClean="0">
                <a:latin typeface="Comic Sans MS" panose="030F0702030302020204" pitchFamily="66" charset="0"/>
              </a:rPr>
              <a:t>Entacapone</a:t>
            </a:r>
            <a:endParaRPr lang="en-GB" sz="4000" smtClean="0">
              <a:latin typeface="Comic Sans MS" panose="030F0702030302020204" pitchFamily="66" charset="0"/>
            </a:endParaRPr>
          </a:p>
        </p:txBody>
      </p:sp>
      <p:sp>
        <p:nvSpPr>
          <p:cNvPr id="92163" name="Rectangle 3"/>
          <p:cNvSpPr>
            <a:spLocks noGrp="1" noChangeArrowheads="1"/>
          </p:cNvSpPr>
          <p:nvPr>
            <p:ph type="body" idx="1"/>
          </p:nvPr>
        </p:nvSpPr>
        <p:spPr>
          <a:xfrm>
            <a:off x="914400" y="1341438"/>
            <a:ext cx="7772400" cy="4113212"/>
          </a:xfrm>
        </p:spPr>
        <p:txBody>
          <a:bodyPr/>
          <a:lstStyle/>
          <a:p>
            <a:pPr eaLnBrk="1" hangingPunct="1">
              <a:lnSpc>
                <a:spcPct val="90000"/>
              </a:lnSpc>
            </a:pPr>
            <a:endParaRPr lang="en-US" altLang="en-US" sz="3600" smtClean="0"/>
          </a:p>
          <a:p>
            <a:pPr eaLnBrk="1" hangingPunct="1">
              <a:lnSpc>
                <a:spcPct val="90000"/>
              </a:lnSpc>
            </a:pPr>
            <a:r>
              <a:rPr lang="en-US" altLang="en-US" sz="2800" smtClean="0"/>
              <a:t>Dosage: 200 mg with each Levodopa dose. </a:t>
            </a:r>
          </a:p>
          <a:p>
            <a:pPr eaLnBrk="1" hangingPunct="1">
              <a:lnSpc>
                <a:spcPct val="90000"/>
              </a:lnSpc>
            </a:pPr>
            <a:r>
              <a:rPr lang="en-US" altLang="en-US" sz="2800" smtClean="0"/>
              <a:t>Parkinson’s Study Group 1997: Increased on time by 5%, more in pts w/least on time</a:t>
            </a:r>
          </a:p>
          <a:p>
            <a:pPr eaLnBrk="1" hangingPunct="1">
              <a:lnSpc>
                <a:spcPct val="90000"/>
              </a:lnSpc>
            </a:pPr>
            <a:r>
              <a:rPr lang="en-US" altLang="en-US" sz="2800" smtClean="0"/>
              <a:t>Rinne et al., 1998: Increased on time by ~10%; decreased Levodopa</a:t>
            </a:r>
          </a:p>
          <a:p>
            <a:pPr eaLnBrk="1" hangingPunct="1">
              <a:lnSpc>
                <a:spcPct val="90000"/>
              </a:lnSpc>
            </a:pPr>
            <a:r>
              <a:rPr lang="en-US" altLang="en-US" sz="2800" smtClean="0"/>
              <a:t>Body fluids – reddish brown</a:t>
            </a:r>
          </a:p>
          <a:p>
            <a:pPr eaLnBrk="1" hangingPunct="1">
              <a:lnSpc>
                <a:spcPct val="90000"/>
              </a:lnSpc>
            </a:pPr>
            <a:r>
              <a:rPr lang="en-US" altLang="en-US" sz="2800" smtClean="0"/>
              <a:t>Diarrhoea, dopaminergic SE’s</a:t>
            </a:r>
            <a:endParaRPr lang="en-US" altLang="en-US" sz="3600" smtClean="0"/>
          </a:p>
          <a:p>
            <a:pPr eaLnBrk="1" hangingPunct="1">
              <a:lnSpc>
                <a:spcPct val="90000"/>
              </a:lnSpc>
            </a:pPr>
            <a:endParaRPr lang="en-GB" smtClean="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050"/>
          <p:cNvSpPr>
            <a:spLocks noGrp="1" noChangeArrowheads="1"/>
          </p:cNvSpPr>
          <p:nvPr>
            <p:ph type="title"/>
          </p:nvPr>
        </p:nvSpPr>
        <p:spPr/>
        <p:txBody>
          <a:bodyPr/>
          <a:lstStyle/>
          <a:p>
            <a:pPr eaLnBrk="1" hangingPunct="1">
              <a:defRPr/>
            </a:pPr>
            <a:r>
              <a:rPr lang="en-GB" smtClean="0"/>
              <a:t>stalevo</a:t>
            </a:r>
          </a:p>
        </p:txBody>
      </p:sp>
      <p:sp>
        <p:nvSpPr>
          <p:cNvPr id="209923" name="Rectangle 2051"/>
          <p:cNvSpPr>
            <a:spLocks noGrp="1" noChangeArrowheads="1"/>
          </p:cNvSpPr>
          <p:nvPr>
            <p:ph type="body" idx="1"/>
          </p:nvPr>
        </p:nvSpPr>
        <p:spPr/>
        <p:txBody>
          <a:bodyPr/>
          <a:lstStyle/>
          <a:p>
            <a:pPr eaLnBrk="1" hangingPunct="1"/>
            <a:r>
              <a:rPr lang="en-US" altLang="en-US" smtClean="0"/>
              <a:t>Stavelo contains Entacapone and Levodopa combined.</a:t>
            </a:r>
          </a:p>
          <a:p>
            <a:pPr eaLnBrk="1" hangingPunct="1"/>
            <a:r>
              <a:rPr lang="en-US" smtClean="0"/>
              <a:t>Reduces the amount of tablets need to be taken when on combined entacapone and sinemet separately</a:t>
            </a:r>
          </a:p>
          <a:p>
            <a:pPr eaLnBrk="1" hangingPunct="1"/>
            <a:r>
              <a:rPr lang="en-US" smtClean="0"/>
              <a:t>50mg 75mg 100mg 150mg 200mg</a:t>
            </a:r>
          </a:p>
          <a:p>
            <a:pPr eaLnBrk="1" hangingPunct="1"/>
            <a:r>
              <a:rPr lang="en-US" smtClean="0"/>
              <a:t>200mg can be taken over night which last longer than sinemet CR </a:t>
            </a:r>
            <a:endParaRPr lang="en-GB"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1026"/>
          <p:cNvSpPr>
            <a:spLocks noGrp="1" noChangeArrowheads="1"/>
          </p:cNvSpPr>
          <p:nvPr>
            <p:ph type="title"/>
          </p:nvPr>
        </p:nvSpPr>
        <p:spPr>
          <a:xfrm>
            <a:off x="609600" y="-228600"/>
            <a:ext cx="7772400" cy="1143000"/>
          </a:xfrm>
        </p:spPr>
        <p:txBody>
          <a:bodyPr/>
          <a:lstStyle/>
          <a:p>
            <a:pPr eaLnBrk="1" hangingPunct="1">
              <a:defRPr/>
            </a:pPr>
            <a:r>
              <a:rPr lang="en-GB" smtClean="0">
                <a:solidFill>
                  <a:srgbClr val="FFFF99"/>
                </a:solidFill>
              </a:rPr>
              <a:t>Pathology &amp; Pathways</a:t>
            </a:r>
            <a:r>
              <a:rPr lang="en-GB" smtClean="0"/>
              <a:t> </a:t>
            </a:r>
          </a:p>
        </p:txBody>
      </p:sp>
      <p:sp>
        <p:nvSpPr>
          <p:cNvPr id="171011" name="Rectangle 1027"/>
          <p:cNvSpPr>
            <a:spLocks noGrp="1" noChangeArrowheads="1"/>
          </p:cNvSpPr>
          <p:nvPr>
            <p:ph type="body" sz="half" idx="2"/>
          </p:nvPr>
        </p:nvSpPr>
        <p:spPr>
          <a:xfrm>
            <a:off x="0" y="5486400"/>
            <a:ext cx="8991600" cy="1752600"/>
          </a:xfrm>
        </p:spPr>
        <p:txBody>
          <a:bodyPr/>
          <a:lstStyle/>
          <a:p>
            <a:pPr eaLnBrk="1" hangingPunct="1">
              <a:defRPr/>
            </a:pPr>
            <a:r>
              <a:rPr lang="en-GB" sz="2800" smtClean="0">
                <a:solidFill>
                  <a:srgbClr val="FFFF99"/>
                </a:solidFill>
              </a:rPr>
              <a:t>Symptoms of PD only manifest themselves: 70- 80% loss of dopaminergic cells</a:t>
            </a:r>
          </a:p>
        </p:txBody>
      </p:sp>
      <p:pic>
        <p:nvPicPr>
          <p:cNvPr id="9220" name="Picture 1028" descr="Dopamineseratoni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66800"/>
            <a:ext cx="5943600" cy="3776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1" name="Text Box 1029"/>
          <p:cNvSpPr txBox="1">
            <a:spLocks noChangeArrowheads="1"/>
          </p:cNvSpPr>
          <p:nvPr/>
        </p:nvSpPr>
        <p:spPr bwMode="auto">
          <a:xfrm>
            <a:off x="6172200" y="609600"/>
            <a:ext cx="2743200" cy="4656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50000"/>
              </a:spcBef>
              <a:buFontTx/>
              <a:buChar char="•"/>
            </a:pPr>
            <a:r>
              <a:rPr lang="en-GB" sz="2400">
                <a:solidFill>
                  <a:srgbClr val="FFFF99"/>
                </a:solidFill>
                <a:latin typeface="Times New Roman" panose="02020603050405020304" pitchFamily="18" charset="0"/>
              </a:rPr>
              <a:t> Reduced level of dopamine</a:t>
            </a:r>
          </a:p>
          <a:p>
            <a:pPr eaLnBrk="1" hangingPunct="1">
              <a:spcBef>
                <a:spcPct val="50000"/>
              </a:spcBef>
              <a:buFontTx/>
              <a:buChar char="•"/>
            </a:pPr>
            <a:r>
              <a:rPr lang="en-GB" sz="2400">
                <a:solidFill>
                  <a:srgbClr val="FFFF99"/>
                </a:solidFill>
                <a:latin typeface="Times New Roman" panose="02020603050405020304" pitchFamily="18" charset="0"/>
              </a:rPr>
              <a:t>Loss of dopaminergic cells in the substantia nigra</a:t>
            </a:r>
          </a:p>
          <a:p>
            <a:pPr eaLnBrk="1" hangingPunct="1">
              <a:spcBef>
                <a:spcPct val="50000"/>
              </a:spcBef>
              <a:buFontTx/>
              <a:buChar char="•"/>
            </a:pPr>
            <a:r>
              <a:rPr lang="en-GB" sz="2400">
                <a:solidFill>
                  <a:srgbClr val="FFFF99"/>
                </a:solidFill>
                <a:latin typeface="Times New Roman" panose="02020603050405020304" pitchFamily="18" charset="0"/>
              </a:rPr>
              <a:t>Other neurotransmitters: serotonin, acetylcholine</a:t>
            </a:r>
            <a:r>
              <a:rPr lang="en-GB" sz="2400">
                <a:latin typeface="Times New Roman" panose="02020603050405020304" pitchFamily="18" charset="0"/>
              </a:rPr>
              <a:t> </a:t>
            </a:r>
          </a:p>
          <a:p>
            <a:pPr eaLnBrk="1" hangingPunct="1">
              <a:spcBef>
                <a:spcPct val="50000"/>
              </a:spcBef>
              <a:buFontTx/>
              <a:buChar char="•"/>
            </a:pPr>
            <a:endParaRPr lang="en-GB" sz="2400">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682625" y="325438"/>
            <a:ext cx="7627938" cy="909637"/>
          </a:xfrm>
        </p:spPr>
        <p:txBody>
          <a:bodyPr/>
          <a:lstStyle/>
          <a:p>
            <a:pPr eaLnBrk="1" hangingPunct="1"/>
            <a:r>
              <a:rPr lang="en-US" altLang="en-US" smtClean="0"/>
              <a:t>Amantadine</a:t>
            </a:r>
            <a:endParaRPr lang="en-GB" smtClean="0"/>
          </a:p>
        </p:txBody>
      </p:sp>
      <p:sp>
        <p:nvSpPr>
          <p:cNvPr id="84995" name="Rectangle 3"/>
          <p:cNvSpPr>
            <a:spLocks noGrp="1" noChangeArrowheads="1"/>
          </p:cNvSpPr>
          <p:nvPr>
            <p:ph type="body" idx="1"/>
          </p:nvPr>
        </p:nvSpPr>
        <p:spPr>
          <a:xfrm>
            <a:off x="457200" y="1196975"/>
            <a:ext cx="8229600" cy="4530725"/>
          </a:xfrm>
        </p:spPr>
        <p:txBody>
          <a:bodyPr/>
          <a:lstStyle/>
          <a:p>
            <a:pPr eaLnBrk="1" hangingPunct="1">
              <a:lnSpc>
                <a:spcPct val="90000"/>
              </a:lnSpc>
            </a:pPr>
            <a:r>
              <a:rPr lang="en-US" altLang="en-US" sz="2800" smtClean="0"/>
              <a:t>Antiviral agent; PD benefit found accidentally</a:t>
            </a:r>
          </a:p>
          <a:p>
            <a:pPr eaLnBrk="1" hangingPunct="1">
              <a:lnSpc>
                <a:spcPct val="90000"/>
              </a:lnSpc>
            </a:pPr>
            <a:r>
              <a:rPr lang="en-US" altLang="en-US" sz="2800" smtClean="0"/>
              <a:t>Tremor, bradykinesia, rigidity &amp; </a:t>
            </a:r>
            <a:r>
              <a:rPr lang="en-US" altLang="en-US" sz="2800" u="sng" smtClean="0"/>
              <a:t>dyskinesias</a:t>
            </a:r>
          </a:p>
          <a:p>
            <a:pPr eaLnBrk="1" hangingPunct="1">
              <a:lnSpc>
                <a:spcPct val="90000"/>
              </a:lnSpc>
            </a:pPr>
            <a:r>
              <a:rPr lang="en-US" altLang="en-US" sz="2800" smtClean="0"/>
              <a:t>Exact mechanism unknown; possibly:</a:t>
            </a:r>
          </a:p>
          <a:p>
            <a:pPr lvl="1" eaLnBrk="1" hangingPunct="1">
              <a:lnSpc>
                <a:spcPct val="90000"/>
              </a:lnSpc>
            </a:pPr>
            <a:r>
              <a:rPr lang="en-US" altLang="en-US" sz="2400" smtClean="0"/>
              <a:t>enhancing release of stored dopamine</a:t>
            </a:r>
          </a:p>
          <a:p>
            <a:pPr lvl="1" eaLnBrk="1" hangingPunct="1">
              <a:lnSpc>
                <a:spcPct val="90000"/>
              </a:lnSpc>
            </a:pPr>
            <a:r>
              <a:rPr lang="en-US" altLang="en-US" sz="2400" smtClean="0"/>
              <a:t>inhibiting presynaptic reuptake of catecholamines</a:t>
            </a:r>
          </a:p>
          <a:p>
            <a:pPr lvl="1" eaLnBrk="1" hangingPunct="1">
              <a:lnSpc>
                <a:spcPct val="90000"/>
              </a:lnSpc>
            </a:pPr>
            <a:r>
              <a:rPr lang="en-US" altLang="en-US" sz="2400" smtClean="0"/>
              <a:t>dopamine receptor agonism</a:t>
            </a:r>
          </a:p>
          <a:p>
            <a:pPr lvl="1" eaLnBrk="1" hangingPunct="1">
              <a:lnSpc>
                <a:spcPct val="90000"/>
              </a:lnSpc>
            </a:pPr>
            <a:r>
              <a:rPr lang="en-US" altLang="en-US" sz="2400" smtClean="0"/>
              <a:t>NMDA receptor blockade</a:t>
            </a:r>
          </a:p>
          <a:p>
            <a:pPr eaLnBrk="1" hangingPunct="1">
              <a:lnSpc>
                <a:spcPct val="90000"/>
              </a:lnSpc>
            </a:pPr>
            <a:r>
              <a:rPr lang="en-US" altLang="en-US" sz="2800" smtClean="0"/>
              <a:t>Side effects —autonomic, psychiatric</a:t>
            </a:r>
          </a:p>
          <a:p>
            <a:pPr eaLnBrk="1" hangingPunct="1">
              <a:lnSpc>
                <a:spcPct val="90000"/>
              </a:lnSpc>
            </a:pPr>
            <a:r>
              <a:rPr lang="en-US" altLang="en-US" sz="2800" smtClean="0"/>
              <a:t>100-300 mg/day usually 100mg BD morning and afternoon</a:t>
            </a:r>
            <a:endParaRPr lang="en-US" altLang="en-US" smtClean="0"/>
          </a:p>
          <a:p>
            <a:pPr eaLnBrk="1" hangingPunct="1">
              <a:lnSpc>
                <a:spcPct val="90000"/>
              </a:lnSpc>
            </a:pPr>
            <a:endParaRPr lang="en-GB" smtClean="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682625" y="325438"/>
            <a:ext cx="7627938" cy="909637"/>
          </a:xfrm>
        </p:spPr>
        <p:txBody>
          <a:bodyPr/>
          <a:lstStyle/>
          <a:p>
            <a:pPr eaLnBrk="1" hangingPunct="1"/>
            <a:r>
              <a:rPr lang="en-US" altLang="en-US" sz="4000" smtClean="0">
                <a:latin typeface="Comic Sans MS" panose="030F0702030302020204" pitchFamily="66" charset="0"/>
              </a:rPr>
              <a:t>Selegiline</a:t>
            </a:r>
            <a:endParaRPr lang="en-GB" sz="4000" smtClean="0">
              <a:latin typeface="Comic Sans MS" panose="030F0702030302020204" pitchFamily="66" charset="0"/>
            </a:endParaRPr>
          </a:p>
        </p:txBody>
      </p:sp>
      <p:sp>
        <p:nvSpPr>
          <p:cNvPr id="86019" name="Rectangle 3"/>
          <p:cNvSpPr>
            <a:spLocks noGrp="1" noChangeArrowheads="1"/>
          </p:cNvSpPr>
          <p:nvPr>
            <p:ph type="body" idx="1"/>
          </p:nvPr>
        </p:nvSpPr>
        <p:spPr/>
        <p:txBody>
          <a:bodyPr/>
          <a:lstStyle/>
          <a:p>
            <a:pPr eaLnBrk="1" hangingPunct="1">
              <a:defRPr/>
            </a:pPr>
            <a:r>
              <a:rPr lang="en-US" altLang="en-US" sz="2900" smtClean="0"/>
              <a:t>Irreversible MAO-B inhibitor</a:t>
            </a:r>
          </a:p>
          <a:p>
            <a:pPr eaLnBrk="1" hangingPunct="1">
              <a:defRPr/>
            </a:pPr>
            <a:r>
              <a:rPr lang="en-US" altLang="en-US" sz="2900" smtClean="0"/>
              <a:t>Clinically active by inhibiting dopamine metabolism in brain</a:t>
            </a:r>
          </a:p>
          <a:p>
            <a:pPr eaLnBrk="1" hangingPunct="1">
              <a:defRPr/>
            </a:pPr>
            <a:r>
              <a:rPr lang="en-US" altLang="en-US" sz="2900" smtClean="0"/>
              <a:t>May be neuroprotective</a:t>
            </a:r>
          </a:p>
          <a:p>
            <a:pPr eaLnBrk="1" hangingPunct="1">
              <a:defRPr/>
            </a:pPr>
            <a:r>
              <a:rPr lang="en-US" altLang="en-US" sz="2900" smtClean="0"/>
              <a:t>Dosage: up to 5mg od</a:t>
            </a:r>
          </a:p>
          <a:p>
            <a:pPr eaLnBrk="1" hangingPunct="1">
              <a:defRPr/>
            </a:pPr>
            <a:r>
              <a:rPr lang="en-US" altLang="en-US" sz="2900" smtClean="0"/>
              <a:t>Side effects: insomnia, hallucinations, nausea (rarely)</a:t>
            </a:r>
          </a:p>
          <a:p>
            <a:pPr eaLnBrk="1" hangingPunct="1">
              <a:defRPr/>
            </a:pPr>
            <a:r>
              <a:rPr lang="en-US" altLang="en-US" sz="2900" smtClean="0"/>
              <a:t>Potential interactions with tricyclics and SSRI antidepressants</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2"/>
          <p:cNvSpPr>
            <a:spLocks noGrp="1" noChangeArrowheads="1"/>
          </p:cNvSpPr>
          <p:nvPr>
            <p:ph type="title"/>
          </p:nvPr>
        </p:nvSpPr>
        <p:spPr/>
        <p:txBody>
          <a:bodyPr/>
          <a:lstStyle/>
          <a:p>
            <a:pPr eaLnBrk="1" hangingPunct="1">
              <a:defRPr/>
            </a:pPr>
            <a:r>
              <a:rPr lang="en-GB" smtClean="0"/>
              <a:t>Rasagaline</a:t>
            </a:r>
          </a:p>
        </p:txBody>
      </p:sp>
      <p:sp>
        <p:nvSpPr>
          <p:cNvPr id="264195" name="Rectangle 3"/>
          <p:cNvSpPr>
            <a:spLocks noGrp="1" noChangeArrowheads="1"/>
          </p:cNvSpPr>
          <p:nvPr>
            <p:ph type="body" idx="1"/>
          </p:nvPr>
        </p:nvSpPr>
        <p:spPr/>
        <p:txBody>
          <a:bodyPr/>
          <a:lstStyle/>
          <a:p>
            <a:pPr eaLnBrk="1" hangingPunct="1"/>
            <a:r>
              <a:rPr lang="en-GB" smtClean="0"/>
              <a:t>1mg OD </a:t>
            </a:r>
          </a:p>
          <a:p>
            <a:pPr eaLnBrk="1" hangingPunct="1"/>
            <a:r>
              <a:rPr lang="en-GB" smtClean="0"/>
              <a:t>Similar to selegeline affect without the amphetamine issues</a:t>
            </a:r>
          </a:p>
          <a:p>
            <a:pPr eaLnBrk="1" hangingPunct="1"/>
            <a:r>
              <a:rPr lang="en-GB" smtClean="0"/>
              <a:t>replaces</a:t>
            </a:r>
            <a:r>
              <a:rPr lang="en-GB" sz="2900" smtClean="0"/>
              <a:t>(newish Tolcapone (Tasmar) strict guidelines for use) Talcapone can only be used with monthly blood tests.</a:t>
            </a:r>
            <a:endParaRPr lang="en-GB" sz="3600" smtClean="0"/>
          </a:p>
          <a:p>
            <a:pPr eaLnBrk="1" hangingPunct="1"/>
            <a:endParaRPr lang="en-GB" smtClean="0"/>
          </a:p>
          <a:p>
            <a:pPr eaLnBrk="1" hangingPunct="1"/>
            <a:endParaRPr lang="en-GB" smtClean="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685800" y="0"/>
            <a:ext cx="7772400" cy="1143000"/>
          </a:xfrm>
        </p:spPr>
        <p:txBody>
          <a:bodyPr/>
          <a:lstStyle/>
          <a:p>
            <a:pPr eaLnBrk="1" hangingPunct="1"/>
            <a:r>
              <a:rPr lang="en-US" altLang="en-US" sz="4000" smtClean="0">
                <a:latin typeface="Comic Sans MS" panose="030F0702030302020204" pitchFamily="66" charset="0"/>
              </a:rPr>
              <a:t>Anticholinergics</a:t>
            </a:r>
            <a:endParaRPr lang="en-GB" sz="4000" smtClean="0">
              <a:latin typeface="Comic Sans MS" panose="030F0702030302020204" pitchFamily="66" charset="0"/>
            </a:endParaRPr>
          </a:p>
        </p:txBody>
      </p:sp>
      <p:sp>
        <p:nvSpPr>
          <p:cNvPr id="83971" name="Rectangle 3"/>
          <p:cNvSpPr>
            <a:spLocks noGrp="1" noChangeArrowheads="1"/>
          </p:cNvSpPr>
          <p:nvPr>
            <p:ph type="body" idx="1"/>
          </p:nvPr>
        </p:nvSpPr>
        <p:spPr>
          <a:xfrm>
            <a:off x="762000" y="1600200"/>
            <a:ext cx="7773988" cy="4114800"/>
          </a:xfrm>
        </p:spPr>
        <p:txBody>
          <a:bodyPr/>
          <a:lstStyle/>
          <a:p>
            <a:pPr eaLnBrk="1" hangingPunct="1">
              <a:lnSpc>
                <a:spcPct val="80000"/>
              </a:lnSpc>
            </a:pPr>
            <a:r>
              <a:rPr lang="en-US" altLang="en-US" sz="2100" smtClean="0"/>
              <a:t>Dopaminergic depletion</a:t>
            </a:r>
            <a:r>
              <a:rPr lang="en-US" altLang="en-US" sz="2100" smtClean="0">
                <a:sym typeface="Symbol" panose="05050102010706020507" pitchFamily="18" charset="2"/>
              </a:rPr>
              <a:t> </a:t>
            </a:r>
            <a:r>
              <a:rPr lang="en-US" altLang="en-US" sz="2100" smtClean="0"/>
              <a:t>cholinergic overactivity</a:t>
            </a:r>
          </a:p>
          <a:p>
            <a:pPr eaLnBrk="1" hangingPunct="1">
              <a:lnSpc>
                <a:spcPct val="80000"/>
              </a:lnSpc>
            </a:pPr>
            <a:r>
              <a:rPr lang="en-US" altLang="en-US" sz="2100" smtClean="0"/>
              <a:t>Initially used in the 1950s</a:t>
            </a:r>
          </a:p>
          <a:p>
            <a:pPr eaLnBrk="1" hangingPunct="1">
              <a:lnSpc>
                <a:spcPct val="80000"/>
              </a:lnSpc>
            </a:pPr>
            <a:r>
              <a:rPr lang="en-US" altLang="en-US" sz="2100" smtClean="0"/>
              <a:t>Effective mainly for tremor and rigidity</a:t>
            </a:r>
          </a:p>
          <a:p>
            <a:pPr eaLnBrk="1" hangingPunct="1">
              <a:lnSpc>
                <a:spcPct val="80000"/>
              </a:lnSpc>
            </a:pPr>
            <a:r>
              <a:rPr lang="en-US" altLang="en-US" sz="2100" smtClean="0"/>
              <a:t>Common agents (Start low, go slow):</a:t>
            </a:r>
          </a:p>
          <a:p>
            <a:pPr lvl="1" eaLnBrk="1" hangingPunct="1">
              <a:lnSpc>
                <a:spcPct val="80000"/>
              </a:lnSpc>
            </a:pPr>
            <a:r>
              <a:rPr lang="en-US" altLang="en-US" sz="2100" smtClean="0"/>
              <a:t>Benzhexol</a:t>
            </a:r>
          </a:p>
          <a:p>
            <a:pPr lvl="1" eaLnBrk="1" hangingPunct="1">
              <a:lnSpc>
                <a:spcPct val="80000"/>
              </a:lnSpc>
            </a:pPr>
            <a:r>
              <a:rPr lang="en-US" altLang="en-US" sz="2100" smtClean="0"/>
              <a:t>Orphenadrine</a:t>
            </a:r>
          </a:p>
          <a:p>
            <a:pPr eaLnBrk="1" hangingPunct="1">
              <a:lnSpc>
                <a:spcPct val="80000"/>
              </a:lnSpc>
            </a:pPr>
            <a:r>
              <a:rPr lang="en-US" altLang="en-US" sz="2100" smtClean="0"/>
              <a:t>Side effects:</a:t>
            </a:r>
          </a:p>
          <a:p>
            <a:pPr lvl="1" eaLnBrk="1" hangingPunct="1">
              <a:lnSpc>
                <a:spcPct val="80000"/>
              </a:lnSpc>
            </a:pPr>
            <a:r>
              <a:rPr lang="en-US" altLang="en-US" sz="2100" smtClean="0"/>
              <a:t>Dry mouth, sedation, </a:t>
            </a:r>
            <a:r>
              <a:rPr lang="en-US" altLang="en-US" sz="2100" b="1" smtClean="0"/>
              <a:t>delirium, confusion, hallucinations</a:t>
            </a:r>
            <a:r>
              <a:rPr lang="en-US" altLang="en-US" sz="2100" smtClean="0"/>
              <a:t>, constipation, urinary retention</a:t>
            </a:r>
          </a:p>
          <a:p>
            <a:pPr lvl="1" eaLnBrk="1" hangingPunct="1">
              <a:lnSpc>
                <a:spcPct val="80000"/>
              </a:lnSpc>
            </a:pPr>
            <a:r>
              <a:rPr lang="en-US" altLang="en-US" sz="2100" smtClean="0"/>
              <a:t>Difficult to withdraw</a:t>
            </a:r>
            <a:endParaRPr lang="en-US" altLang="en-US" sz="2000" smtClean="0"/>
          </a:p>
          <a:p>
            <a:pPr eaLnBrk="1" hangingPunct="1">
              <a:lnSpc>
                <a:spcPct val="80000"/>
              </a:lnSpc>
            </a:pPr>
            <a:endParaRPr lang="en-GB" sz="2800" smtClean="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4" descr="PD20figure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9463" y="1885950"/>
            <a:ext cx="46101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1253" name="Rectangle 5"/>
          <p:cNvSpPr>
            <a:spLocks noGrp="1" noChangeArrowheads="1"/>
          </p:cNvSpPr>
          <p:nvPr>
            <p:ph type="title"/>
          </p:nvPr>
        </p:nvSpPr>
        <p:spPr/>
        <p:txBody>
          <a:bodyPr/>
          <a:lstStyle/>
          <a:p>
            <a:pPr eaLnBrk="1" hangingPunct="1"/>
            <a:r>
              <a:rPr lang="en-GB" sz="4000" smtClean="0">
                <a:latin typeface="Comic Sans MS" panose="030F0702030302020204" pitchFamily="66" charset="0"/>
              </a:rPr>
              <a:t>Deep Brain Stimulation (DBS)</a:t>
            </a:r>
            <a:endParaRPr lang="en-US" sz="4000" smtClean="0">
              <a:latin typeface="Comic Sans MS" panose="030F0702030302020204" pitchFamily="66" charset="0"/>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1026"/>
          <p:cNvSpPr>
            <a:spLocks noGrp="1" noChangeArrowheads="1"/>
          </p:cNvSpPr>
          <p:nvPr>
            <p:ph type="title"/>
          </p:nvPr>
        </p:nvSpPr>
        <p:spPr>
          <a:xfrm>
            <a:off x="757238" y="387350"/>
            <a:ext cx="7626350" cy="908050"/>
          </a:xfrm>
        </p:spPr>
        <p:txBody>
          <a:bodyPr/>
          <a:lstStyle/>
          <a:p>
            <a:pPr eaLnBrk="1" hangingPunct="1">
              <a:defRPr/>
            </a:pPr>
            <a:r>
              <a:rPr lang="en-GB" sz="4000" smtClean="0">
                <a:latin typeface="Comic Sans MS" pitchFamily="66" charset="0"/>
              </a:rPr>
              <a:t>Management of the Complex phase of PD</a:t>
            </a:r>
          </a:p>
        </p:txBody>
      </p:sp>
      <p:sp>
        <p:nvSpPr>
          <p:cNvPr id="61443" name="Rectangle 1027"/>
          <p:cNvSpPr>
            <a:spLocks noGrp="1" noChangeArrowheads="1"/>
          </p:cNvSpPr>
          <p:nvPr>
            <p:ph type="body" idx="1"/>
          </p:nvPr>
        </p:nvSpPr>
        <p:spPr>
          <a:xfrm>
            <a:off x="533400" y="1700213"/>
            <a:ext cx="8150225" cy="4143375"/>
          </a:xfrm>
        </p:spPr>
        <p:txBody>
          <a:bodyPr/>
          <a:lstStyle/>
          <a:p>
            <a:pPr eaLnBrk="1" hangingPunct="1"/>
            <a:r>
              <a:rPr lang="en-US" altLang="en-US" sz="2800" smtClean="0"/>
              <a:t>Motor</a:t>
            </a:r>
          </a:p>
          <a:p>
            <a:pPr lvl="1" eaLnBrk="1" hangingPunct="1"/>
            <a:r>
              <a:rPr lang="en-US" altLang="en-US" sz="2400" smtClean="0"/>
              <a:t>ON/OFF fluctuations, dyskinesias, dystonia, freezing, falls</a:t>
            </a:r>
          </a:p>
          <a:p>
            <a:pPr eaLnBrk="1" hangingPunct="1"/>
            <a:r>
              <a:rPr lang="en-US" altLang="en-US" sz="2800" smtClean="0"/>
              <a:t>Behavioral / neuropsychological</a:t>
            </a:r>
          </a:p>
          <a:p>
            <a:pPr lvl="1" eaLnBrk="1" hangingPunct="1"/>
            <a:r>
              <a:rPr lang="en-US" altLang="en-US" sz="2400" smtClean="0"/>
              <a:t>depression, sleep disorders, psychosis, apathy</a:t>
            </a:r>
          </a:p>
          <a:p>
            <a:pPr eaLnBrk="1" hangingPunct="1"/>
            <a:r>
              <a:rPr lang="en-US" altLang="en-US" sz="2800" smtClean="0"/>
              <a:t>Autonomic</a:t>
            </a:r>
          </a:p>
          <a:p>
            <a:pPr lvl="1" eaLnBrk="1" hangingPunct="1"/>
            <a:r>
              <a:rPr lang="en-US" altLang="en-US" sz="2400" smtClean="0"/>
              <a:t>orthostatic hypotension; hyperhidrosis,(drooling) constipation, impotence, urinary incontinence or retention</a:t>
            </a:r>
            <a:endParaRPr lang="en-US" altLang="en-US" sz="2000" smtClean="0"/>
          </a:p>
          <a:p>
            <a:pPr eaLnBrk="1" hangingPunct="1"/>
            <a:endParaRPr lang="en-GB" sz="2800" smtClean="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complex</a:t>
            </a:r>
            <a:endParaRPr lang="en-GB" dirty="0"/>
          </a:p>
        </p:txBody>
      </p:sp>
      <p:sp>
        <p:nvSpPr>
          <p:cNvPr id="3" name="Content Placeholder 2"/>
          <p:cNvSpPr>
            <a:spLocks noGrp="1"/>
          </p:cNvSpPr>
          <p:nvPr>
            <p:ph idx="1"/>
          </p:nvPr>
        </p:nvSpPr>
        <p:spPr/>
        <p:txBody>
          <a:bodyPr/>
          <a:lstStyle/>
          <a:p>
            <a:r>
              <a:rPr lang="en-GB" dirty="0" smtClean="0"/>
              <a:t>Living wills and directives</a:t>
            </a:r>
          </a:p>
          <a:p>
            <a:r>
              <a:rPr lang="en-GB" dirty="0" smtClean="0"/>
              <a:t>Power off attorney</a:t>
            </a:r>
          </a:p>
          <a:p>
            <a:r>
              <a:rPr lang="en-GB" dirty="0" smtClean="0"/>
              <a:t>Palliative care </a:t>
            </a:r>
          </a:p>
          <a:p>
            <a:r>
              <a:rPr lang="en-GB" dirty="0" smtClean="0"/>
              <a:t>Behaviours and management of psychiatric symptoms</a:t>
            </a:r>
          </a:p>
          <a:p>
            <a:r>
              <a:rPr lang="en-GB" dirty="0" smtClean="0"/>
              <a:t>Insight versus capacity</a:t>
            </a:r>
          </a:p>
          <a:p>
            <a:pPr marL="0" indent="0">
              <a:buNone/>
            </a:pPr>
            <a:endParaRPr lang="en-GB" dirty="0"/>
          </a:p>
        </p:txBody>
      </p:sp>
    </p:spTree>
    <p:extLst>
      <p:ext uri="{BB962C8B-B14F-4D97-AF65-F5344CB8AC3E}">
        <p14:creationId xmlns:p14="http://schemas.microsoft.com/office/powerpoint/2010/main" val="50809598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behaviours</a:t>
            </a:r>
            <a:endParaRPr lang="en-GB" dirty="0"/>
          </a:p>
        </p:txBody>
      </p:sp>
      <p:sp>
        <p:nvSpPr>
          <p:cNvPr id="3" name="Content Placeholder 2"/>
          <p:cNvSpPr>
            <a:spLocks noGrp="1"/>
          </p:cNvSpPr>
          <p:nvPr>
            <p:ph idx="1"/>
          </p:nvPr>
        </p:nvSpPr>
        <p:spPr/>
        <p:txBody>
          <a:bodyPr/>
          <a:lstStyle/>
          <a:p>
            <a:r>
              <a:rPr lang="en-GB" dirty="0" smtClean="0"/>
              <a:t>Impulse control disorders</a:t>
            </a:r>
            <a:endParaRPr lang="en-GB" dirty="0"/>
          </a:p>
          <a:p>
            <a:r>
              <a:rPr lang="en-GB" dirty="0" smtClean="0"/>
              <a:t>Dopamine dysregulation </a:t>
            </a:r>
          </a:p>
          <a:p>
            <a:r>
              <a:rPr lang="en-GB" dirty="0" smtClean="0"/>
              <a:t>Hedonistic</a:t>
            </a:r>
          </a:p>
          <a:p>
            <a:r>
              <a:rPr lang="en-GB" dirty="0" smtClean="0"/>
              <a:t>Risk takers</a:t>
            </a:r>
          </a:p>
          <a:p>
            <a:r>
              <a:rPr lang="en-GB" dirty="0" smtClean="0"/>
              <a:t>Pre-diagnostic personality</a:t>
            </a:r>
          </a:p>
          <a:p>
            <a:r>
              <a:rPr lang="en-GB" dirty="0" smtClean="0"/>
              <a:t>Controlled people and people who like to control</a:t>
            </a:r>
          </a:p>
          <a:p>
            <a:r>
              <a:rPr lang="en-GB" dirty="0" smtClean="0"/>
              <a:t>Insecure anxious natures</a:t>
            </a:r>
          </a:p>
          <a:p>
            <a:endParaRPr lang="en-GB" dirty="0" smtClean="0"/>
          </a:p>
          <a:p>
            <a:endParaRPr lang="en-GB" dirty="0"/>
          </a:p>
        </p:txBody>
      </p:sp>
    </p:spTree>
    <p:extLst>
      <p:ext uri="{BB962C8B-B14F-4D97-AF65-F5344CB8AC3E}">
        <p14:creationId xmlns:p14="http://schemas.microsoft.com/office/powerpoint/2010/main" val="25652047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Grp="1" noChangeArrowheads="1"/>
          </p:cNvSpPr>
          <p:nvPr>
            <p:ph type="title"/>
          </p:nvPr>
        </p:nvSpPr>
        <p:spPr/>
        <p:txBody>
          <a:bodyPr/>
          <a:lstStyle/>
          <a:p>
            <a:pPr eaLnBrk="1" hangingPunct="1">
              <a:defRPr/>
            </a:pPr>
            <a:r>
              <a:rPr lang="en-GB" smtClean="0"/>
              <a:t>Impulse control disorder (icd)</a:t>
            </a:r>
          </a:p>
        </p:txBody>
      </p:sp>
      <p:sp>
        <p:nvSpPr>
          <p:cNvPr id="206851" name="Rectangle 3"/>
          <p:cNvSpPr>
            <a:spLocks noGrp="1" noChangeArrowheads="1"/>
          </p:cNvSpPr>
          <p:nvPr>
            <p:ph type="body" idx="1"/>
          </p:nvPr>
        </p:nvSpPr>
        <p:spPr/>
        <p:txBody>
          <a:bodyPr/>
          <a:lstStyle/>
          <a:p>
            <a:pPr eaLnBrk="1" hangingPunct="1"/>
            <a:r>
              <a:rPr lang="en-GB" smtClean="0"/>
              <a:t>Gambling hyper sexuality compulsions: eating, shopping, internet use, kleptomania</a:t>
            </a:r>
          </a:p>
          <a:p>
            <a:pPr eaLnBrk="1" hangingPunct="1"/>
            <a:r>
              <a:rPr lang="en-GB" smtClean="0"/>
              <a:t>Hobbyinism, hedonistic behaviours,</a:t>
            </a:r>
          </a:p>
          <a:p>
            <a:pPr eaLnBrk="1" hangingPunct="1"/>
            <a:r>
              <a:rPr lang="en-GB" smtClean="0"/>
              <a:t>Psychosis, paranoia, punding, night time eating</a:t>
            </a:r>
          </a:p>
          <a:p>
            <a:pPr eaLnBrk="1" hangingPunct="1"/>
            <a:r>
              <a:rPr lang="en-GB" smtClean="0"/>
              <a:t>Obsessive behaviours in relationships</a:t>
            </a:r>
          </a:p>
          <a:p>
            <a:pPr eaLnBrk="1" hangingPunct="1"/>
            <a:r>
              <a:rPr lang="en-GB" smtClean="0"/>
              <a:t>“become liars”</a:t>
            </a:r>
          </a:p>
        </p:txBody>
      </p:sp>
    </p:spTree>
    <p:extLst>
      <p:ext uri="{BB962C8B-B14F-4D97-AF65-F5344CB8AC3E}">
        <p14:creationId xmlns:p14="http://schemas.microsoft.com/office/powerpoint/2010/main" val="160461762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noChangeArrowheads="1"/>
          </p:cNvSpPr>
          <p:nvPr>
            <p:ph type="title"/>
          </p:nvPr>
        </p:nvSpPr>
        <p:spPr/>
        <p:txBody>
          <a:bodyPr/>
          <a:lstStyle/>
          <a:p>
            <a:pPr eaLnBrk="1" hangingPunct="1">
              <a:defRPr/>
            </a:pPr>
            <a:r>
              <a:rPr lang="en-GB" smtClean="0"/>
              <a:t>Dopamine deregulation (DDR)</a:t>
            </a:r>
          </a:p>
        </p:txBody>
      </p:sp>
      <p:sp>
        <p:nvSpPr>
          <p:cNvPr id="205827" name="Rectangle 3"/>
          <p:cNvSpPr>
            <a:spLocks noGrp="1" noChangeArrowheads="1"/>
          </p:cNvSpPr>
          <p:nvPr>
            <p:ph type="body" idx="1"/>
          </p:nvPr>
        </p:nvSpPr>
        <p:spPr/>
        <p:txBody>
          <a:bodyPr/>
          <a:lstStyle/>
          <a:p>
            <a:pPr eaLnBrk="1" hangingPunct="1">
              <a:lnSpc>
                <a:spcPct val="90000"/>
              </a:lnSpc>
            </a:pPr>
            <a:r>
              <a:rPr lang="en-GB" smtClean="0"/>
              <a:t>The need to take more medication that is required to control symptoms</a:t>
            </a:r>
          </a:p>
          <a:p>
            <a:pPr eaLnBrk="1" hangingPunct="1">
              <a:lnSpc>
                <a:spcPct val="90000"/>
              </a:lnSpc>
            </a:pPr>
            <a:r>
              <a:rPr lang="en-GB" smtClean="0"/>
              <a:t>Excessive use of prescribed medications</a:t>
            </a:r>
          </a:p>
          <a:p>
            <a:pPr eaLnBrk="1" hangingPunct="1">
              <a:lnSpc>
                <a:spcPct val="90000"/>
              </a:lnSpc>
            </a:pPr>
            <a:r>
              <a:rPr lang="en-GB" smtClean="0"/>
              <a:t>The requirement to acquire medications usually from the internet to meet the “need”</a:t>
            </a:r>
          </a:p>
          <a:p>
            <a:pPr eaLnBrk="1" hangingPunct="1">
              <a:lnSpc>
                <a:spcPct val="90000"/>
              </a:lnSpc>
            </a:pPr>
            <a:r>
              <a:rPr lang="en-GB" smtClean="0"/>
              <a:t>Leading to hallucination psychosis and addiction</a:t>
            </a:r>
          </a:p>
        </p:txBody>
      </p:sp>
    </p:spTree>
    <p:extLst>
      <p:ext uri="{BB962C8B-B14F-4D97-AF65-F5344CB8AC3E}">
        <p14:creationId xmlns:p14="http://schemas.microsoft.com/office/powerpoint/2010/main" val="31184928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US" altLang="en-US" smtClean="0"/>
              <a:t>Pathology of Parkinson’s Disease</a:t>
            </a:r>
            <a:endParaRPr lang="en-GB" smtClean="0"/>
          </a:p>
        </p:txBody>
      </p:sp>
      <p:pic>
        <p:nvPicPr>
          <p:cNvPr id="409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981200"/>
            <a:ext cx="8535988" cy="443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409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Hospital admission check list</a:t>
            </a:r>
            <a:endParaRPr lang="en-GB" dirty="0"/>
          </a:p>
        </p:txBody>
      </p:sp>
      <p:sp>
        <p:nvSpPr>
          <p:cNvPr id="3" name="Content Placeholder 2"/>
          <p:cNvSpPr>
            <a:spLocks noGrp="1"/>
          </p:cNvSpPr>
          <p:nvPr>
            <p:ph idx="1"/>
          </p:nvPr>
        </p:nvSpPr>
        <p:spPr/>
        <p:txBody>
          <a:bodyPr/>
          <a:lstStyle/>
          <a:p>
            <a:r>
              <a:rPr lang="en-GB" dirty="0" smtClean="0"/>
              <a:t>Check diagnosis</a:t>
            </a:r>
          </a:p>
          <a:p>
            <a:r>
              <a:rPr lang="en-GB" dirty="0" smtClean="0"/>
              <a:t>Get an accurate list of medications and timings </a:t>
            </a:r>
          </a:p>
          <a:p>
            <a:r>
              <a:rPr lang="en-GB" dirty="0" smtClean="0"/>
              <a:t>Ensure the medications are given</a:t>
            </a:r>
          </a:p>
          <a:p>
            <a:r>
              <a:rPr lang="en-GB" dirty="0" smtClean="0"/>
              <a:t>Check last clinic letters if possible </a:t>
            </a:r>
          </a:p>
          <a:p>
            <a:r>
              <a:rPr lang="en-GB" dirty="0" smtClean="0"/>
              <a:t>Relatives and GP can be helpful</a:t>
            </a:r>
          </a:p>
          <a:p>
            <a:r>
              <a:rPr lang="en-GB" dirty="0" smtClean="0"/>
              <a:t>Check when the last medication was taken </a:t>
            </a:r>
            <a:endParaRPr lang="en-GB" dirty="0"/>
          </a:p>
        </p:txBody>
      </p:sp>
    </p:spTree>
    <p:extLst>
      <p:ext uri="{BB962C8B-B14F-4D97-AF65-F5344CB8AC3E}">
        <p14:creationId xmlns:p14="http://schemas.microsoft.com/office/powerpoint/2010/main" val="174620697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Hospital admissions</a:t>
            </a:r>
            <a:endParaRPr lang="en-GB" dirty="0"/>
          </a:p>
        </p:txBody>
      </p:sp>
      <p:sp>
        <p:nvSpPr>
          <p:cNvPr id="3" name="Content Placeholder 2"/>
          <p:cNvSpPr>
            <a:spLocks noGrp="1"/>
          </p:cNvSpPr>
          <p:nvPr>
            <p:ph idx="1"/>
          </p:nvPr>
        </p:nvSpPr>
        <p:spPr/>
        <p:txBody>
          <a:bodyPr/>
          <a:lstStyle/>
          <a:p>
            <a:r>
              <a:rPr lang="en-GB" dirty="0" smtClean="0"/>
              <a:t>Remember that PWP may be taking more medications than they admit.</a:t>
            </a:r>
            <a:endParaRPr lang="en-GB" dirty="0"/>
          </a:p>
          <a:p>
            <a:r>
              <a:rPr lang="en-GB" dirty="0" smtClean="0"/>
              <a:t>Patients with addiction will hoard and hide drugs and keep extra </a:t>
            </a:r>
            <a:r>
              <a:rPr lang="en-GB" dirty="0" smtClean="0"/>
              <a:t>supplies</a:t>
            </a:r>
          </a:p>
          <a:p>
            <a:r>
              <a:rPr lang="en-GB" dirty="0" smtClean="0"/>
              <a:t>To avoid withdrawal check when the last medication was given</a:t>
            </a:r>
          </a:p>
          <a:p>
            <a:r>
              <a:rPr lang="en-GB" dirty="0" smtClean="0"/>
              <a:t>Find a route to give medication if they have been put NBM. </a:t>
            </a:r>
            <a:r>
              <a:rPr lang="en-GB" dirty="0" smtClean="0"/>
              <a:t>  </a:t>
            </a:r>
            <a:endParaRPr lang="en-GB" dirty="0"/>
          </a:p>
        </p:txBody>
      </p:sp>
    </p:spTree>
    <p:extLst>
      <p:ext uri="{BB962C8B-B14F-4D97-AF65-F5344CB8AC3E}">
        <p14:creationId xmlns:p14="http://schemas.microsoft.com/office/powerpoint/2010/main" val="89141923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NBM</a:t>
            </a:r>
            <a:endParaRPr lang="en-GB" dirty="0"/>
          </a:p>
        </p:txBody>
      </p:sp>
      <p:sp>
        <p:nvSpPr>
          <p:cNvPr id="3" name="Content Placeholder 2"/>
          <p:cNvSpPr>
            <a:spLocks noGrp="1"/>
          </p:cNvSpPr>
          <p:nvPr>
            <p:ph idx="1"/>
          </p:nvPr>
        </p:nvSpPr>
        <p:spPr/>
        <p:txBody>
          <a:bodyPr/>
          <a:lstStyle/>
          <a:p>
            <a:r>
              <a:rPr lang="en-GB" dirty="0" smtClean="0"/>
              <a:t>Never NBM</a:t>
            </a:r>
          </a:p>
          <a:p>
            <a:r>
              <a:rPr lang="en-GB" dirty="0" smtClean="0"/>
              <a:t>Either NG Tube and dispersible </a:t>
            </a:r>
            <a:r>
              <a:rPr lang="en-GB" dirty="0" smtClean="0"/>
              <a:t>madopar (co-</a:t>
            </a:r>
            <a:r>
              <a:rPr lang="en-GB" dirty="0" err="1" smtClean="0"/>
              <a:t>beneldopa</a:t>
            </a:r>
            <a:r>
              <a:rPr lang="en-GB" dirty="0" smtClean="0"/>
              <a:t>)  </a:t>
            </a:r>
            <a:r>
              <a:rPr lang="en-GB" dirty="0" smtClean="0"/>
              <a:t>equivalent to admission dose </a:t>
            </a:r>
          </a:p>
          <a:p>
            <a:r>
              <a:rPr lang="en-GB" dirty="0" smtClean="0"/>
              <a:t>Rotigotine patch at equivalent dose </a:t>
            </a:r>
          </a:p>
          <a:p>
            <a:r>
              <a:rPr lang="en-GB" dirty="0" smtClean="0"/>
              <a:t>Medication up to surgery and ASAP after.</a:t>
            </a:r>
          </a:p>
          <a:p>
            <a:r>
              <a:rPr lang="en-GB" dirty="0" smtClean="0"/>
              <a:t>ITU? Consider apomorphine pump</a:t>
            </a:r>
            <a:endParaRPr lang="en-GB" dirty="0"/>
          </a:p>
        </p:txBody>
      </p:sp>
    </p:spTree>
    <p:extLst>
      <p:ext uri="{BB962C8B-B14F-4D97-AF65-F5344CB8AC3E}">
        <p14:creationId xmlns:p14="http://schemas.microsoft.com/office/powerpoint/2010/main" val="296696840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NBM</a:t>
            </a:r>
            <a:endParaRPr lang="en-GB" dirty="0"/>
          </a:p>
        </p:txBody>
      </p:sp>
      <p:sp>
        <p:nvSpPr>
          <p:cNvPr id="3" name="Content Placeholder 2"/>
          <p:cNvSpPr>
            <a:spLocks noGrp="1"/>
          </p:cNvSpPr>
          <p:nvPr>
            <p:ph idx="1"/>
          </p:nvPr>
        </p:nvSpPr>
        <p:spPr/>
        <p:txBody>
          <a:bodyPr/>
          <a:lstStyle/>
          <a:p>
            <a:r>
              <a:rPr lang="en-GB" dirty="0" smtClean="0"/>
              <a:t>Think of Parkinsons as you would diabetes. Treat the same as far as making sure they get medications.</a:t>
            </a:r>
          </a:p>
          <a:p>
            <a:r>
              <a:rPr lang="en-GB" dirty="0" smtClean="0"/>
              <a:t>Patient admitted unwell leave the regime the same until the patient improves them review </a:t>
            </a:r>
          </a:p>
          <a:p>
            <a:r>
              <a:rPr lang="en-GB" dirty="0" smtClean="0"/>
              <a:t>Problems swallowing? Then patch or NG Tube </a:t>
            </a:r>
            <a:endParaRPr lang="en-GB" dirty="0"/>
          </a:p>
        </p:txBody>
      </p:sp>
    </p:spTree>
    <p:extLst>
      <p:ext uri="{BB962C8B-B14F-4D97-AF65-F5344CB8AC3E}">
        <p14:creationId xmlns:p14="http://schemas.microsoft.com/office/powerpoint/2010/main" val="423720714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admission</a:t>
            </a:r>
            <a:endParaRPr lang="en-GB" dirty="0"/>
          </a:p>
        </p:txBody>
      </p:sp>
      <p:sp>
        <p:nvSpPr>
          <p:cNvPr id="3" name="Content Placeholder 2"/>
          <p:cNvSpPr>
            <a:spLocks noGrp="1"/>
          </p:cNvSpPr>
          <p:nvPr>
            <p:ph idx="1"/>
          </p:nvPr>
        </p:nvSpPr>
        <p:spPr/>
        <p:txBody>
          <a:bodyPr/>
          <a:lstStyle/>
          <a:p>
            <a:r>
              <a:rPr lang="en-GB" dirty="0" smtClean="0"/>
              <a:t>Confused ? Cognitive issues? Aggressive? </a:t>
            </a:r>
            <a:endParaRPr lang="en-GB" dirty="0" smtClean="0"/>
          </a:p>
          <a:p>
            <a:r>
              <a:rPr lang="en-GB" dirty="0"/>
              <a:t>Do not use </a:t>
            </a:r>
            <a:r>
              <a:rPr lang="en-GB" dirty="0" smtClean="0"/>
              <a:t>haloperidol</a:t>
            </a:r>
            <a:endParaRPr lang="en-GB" dirty="0" smtClean="0"/>
          </a:p>
          <a:p>
            <a:r>
              <a:rPr lang="en-GB" dirty="0" smtClean="0"/>
              <a:t>Lorazepam 0.5mg IM </a:t>
            </a:r>
            <a:r>
              <a:rPr lang="en-GB" dirty="0" smtClean="0"/>
              <a:t>Quetiapine </a:t>
            </a:r>
            <a:r>
              <a:rPr lang="en-GB" dirty="0" smtClean="0"/>
              <a:t>or Rivastigmine patch</a:t>
            </a:r>
          </a:p>
          <a:p>
            <a:r>
              <a:rPr lang="en-GB" dirty="0" smtClean="0"/>
              <a:t>Vomiting</a:t>
            </a:r>
            <a:r>
              <a:rPr lang="en-GB" dirty="0" smtClean="0"/>
              <a:t>? Nauseas? Domperidone orally or suppositories</a:t>
            </a:r>
          </a:p>
          <a:p>
            <a:r>
              <a:rPr lang="en-GB" dirty="0" smtClean="0"/>
              <a:t>No Maxalon (metoclopramide) or stemetil </a:t>
            </a:r>
            <a:endParaRPr lang="en-GB" dirty="0"/>
          </a:p>
        </p:txBody>
      </p:sp>
    </p:spTree>
    <p:extLst>
      <p:ext uri="{BB962C8B-B14F-4D97-AF65-F5344CB8AC3E}">
        <p14:creationId xmlns:p14="http://schemas.microsoft.com/office/powerpoint/2010/main" val="243665469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admission</a:t>
            </a:r>
            <a:endParaRPr lang="en-GB" dirty="0"/>
          </a:p>
        </p:txBody>
      </p:sp>
      <p:sp>
        <p:nvSpPr>
          <p:cNvPr id="3" name="Content Placeholder 2"/>
          <p:cNvSpPr>
            <a:spLocks noGrp="1"/>
          </p:cNvSpPr>
          <p:nvPr>
            <p:ph idx="1"/>
          </p:nvPr>
        </p:nvSpPr>
        <p:spPr/>
        <p:txBody>
          <a:bodyPr/>
          <a:lstStyle/>
          <a:p>
            <a:r>
              <a:rPr lang="en-GB" dirty="0" smtClean="0"/>
              <a:t>Dehydration (Parkinsons rarely feel thirsty)</a:t>
            </a:r>
          </a:p>
          <a:p>
            <a:r>
              <a:rPr lang="en-GB" dirty="0" smtClean="0"/>
              <a:t>Constipation (abdominal </a:t>
            </a:r>
            <a:r>
              <a:rPr lang="en-GB" dirty="0" err="1" smtClean="0"/>
              <a:t>xray</a:t>
            </a:r>
            <a:r>
              <a:rPr lang="en-GB" dirty="0" smtClean="0"/>
              <a:t>)</a:t>
            </a:r>
          </a:p>
          <a:p>
            <a:r>
              <a:rPr lang="en-GB" dirty="0" smtClean="0"/>
              <a:t>UTI </a:t>
            </a:r>
          </a:p>
          <a:p>
            <a:r>
              <a:rPr lang="en-GB" dirty="0" smtClean="0"/>
              <a:t>Chest infection/ aspiration (c-</a:t>
            </a:r>
            <a:r>
              <a:rPr lang="en-GB" dirty="0" err="1" smtClean="0"/>
              <a:t>xray</a:t>
            </a:r>
            <a:r>
              <a:rPr lang="en-GB" dirty="0" smtClean="0"/>
              <a:t>)</a:t>
            </a:r>
            <a:endParaRPr lang="en-GB" dirty="0"/>
          </a:p>
          <a:p>
            <a:r>
              <a:rPr lang="en-GB" dirty="0" smtClean="0"/>
              <a:t>Low BP? Postural hypotension? (Parkinsons typically have low BP)</a:t>
            </a:r>
          </a:p>
          <a:p>
            <a:r>
              <a:rPr lang="en-GB" dirty="0" smtClean="0"/>
              <a:t>Hypertension sitting and when off and hypotension .</a:t>
            </a:r>
            <a:endParaRPr lang="en-GB" dirty="0"/>
          </a:p>
        </p:txBody>
      </p:sp>
    </p:spTree>
    <p:extLst>
      <p:ext uri="{BB962C8B-B14F-4D97-AF65-F5344CB8AC3E}">
        <p14:creationId xmlns:p14="http://schemas.microsoft.com/office/powerpoint/2010/main" val="281419015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Agitated and confused Parkinsons </a:t>
            </a:r>
            <a:endParaRPr lang="en-GB" dirty="0"/>
          </a:p>
        </p:txBody>
      </p:sp>
      <p:sp>
        <p:nvSpPr>
          <p:cNvPr id="3" name="Content Placeholder 2"/>
          <p:cNvSpPr>
            <a:spLocks noGrp="1"/>
          </p:cNvSpPr>
          <p:nvPr>
            <p:ph idx="1"/>
          </p:nvPr>
        </p:nvSpPr>
        <p:spPr/>
        <p:txBody>
          <a:bodyPr/>
          <a:lstStyle/>
          <a:p>
            <a:r>
              <a:rPr lang="en-GB" dirty="0" smtClean="0"/>
              <a:t>Ensure the patient gets their medications </a:t>
            </a:r>
          </a:p>
          <a:p>
            <a:r>
              <a:rPr lang="en-GB" dirty="0" smtClean="0"/>
              <a:t>Do not give haloperidol</a:t>
            </a:r>
          </a:p>
          <a:p>
            <a:r>
              <a:rPr lang="en-GB" dirty="0" smtClean="0"/>
              <a:t>Lorazepam 0.5mg IM </a:t>
            </a:r>
          </a:p>
          <a:p>
            <a:r>
              <a:rPr lang="en-GB" dirty="0" smtClean="0"/>
              <a:t>Rivastigmine patch 4.6mg 9.2mg</a:t>
            </a:r>
          </a:p>
          <a:p>
            <a:r>
              <a:rPr lang="en-GB" dirty="0" err="1" smtClean="0"/>
              <a:t>Quetiepine</a:t>
            </a:r>
            <a:r>
              <a:rPr lang="en-GB" dirty="0" smtClean="0"/>
              <a:t> 12.5mg orally</a:t>
            </a:r>
          </a:p>
          <a:p>
            <a:r>
              <a:rPr lang="en-GB" dirty="0" smtClean="0"/>
              <a:t>Clozapine usually prescribed by the psychiatry team</a:t>
            </a:r>
          </a:p>
        </p:txBody>
      </p:sp>
    </p:spTree>
    <p:extLst>
      <p:ext uri="{BB962C8B-B14F-4D97-AF65-F5344CB8AC3E}">
        <p14:creationId xmlns:p14="http://schemas.microsoft.com/office/powerpoint/2010/main" val="141522715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Anti-emetic</a:t>
            </a:r>
            <a:endParaRPr lang="en-GB" dirty="0"/>
          </a:p>
        </p:txBody>
      </p:sp>
      <p:sp>
        <p:nvSpPr>
          <p:cNvPr id="3" name="Content Placeholder 2"/>
          <p:cNvSpPr>
            <a:spLocks noGrp="1"/>
          </p:cNvSpPr>
          <p:nvPr>
            <p:ph idx="1"/>
          </p:nvPr>
        </p:nvSpPr>
        <p:spPr/>
        <p:txBody>
          <a:bodyPr/>
          <a:lstStyle/>
          <a:p>
            <a:r>
              <a:rPr lang="en-GB" dirty="0" smtClean="0"/>
              <a:t>Do not give maxalon or stemetil</a:t>
            </a:r>
          </a:p>
          <a:p>
            <a:r>
              <a:rPr lang="en-GB" dirty="0" smtClean="0"/>
              <a:t>Domperidone 10mg </a:t>
            </a:r>
            <a:r>
              <a:rPr lang="en-GB" dirty="0" err="1" smtClean="0"/>
              <a:t>tds</a:t>
            </a:r>
            <a:r>
              <a:rPr lang="en-GB" dirty="0" smtClean="0"/>
              <a:t> until it abates consider domperidone suppositories</a:t>
            </a:r>
          </a:p>
          <a:p>
            <a:r>
              <a:rPr lang="en-GB" dirty="0" smtClean="0"/>
              <a:t>Cyclazine can be used with caution  but usually </a:t>
            </a:r>
            <a:r>
              <a:rPr lang="en-GB" dirty="0"/>
              <a:t>a</a:t>
            </a:r>
            <a:r>
              <a:rPr lang="en-GB" dirty="0" smtClean="0"/>
              <a:t>t palliative care stage and short term used only   </a:t>
            </a:r>
          </a:p>
          <a:p>
            <a:endParaRPr lang="en-GB" dirty="0"/>
          </a:p>
        </p:txBody>
      </p:sp>
    </p:spTree>
    <p:extLst>
      <p:ext uri="{BB962C8B-B14F-4D97-AF65-F5344CB8AC3E}">
        <p14:creationId xmlns:p14="http://schemas.microsoft.com/office/powerpoint/2010/main" val="394115133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admission</a:t>
            </a:r>
            <a:endParaRPr lang="en-GB" dirty="0"/>
          </a:p>
        </p:txBody>
      </p:sp>
      <p:sp>
        <p:nvSpPr>
          <p:cNvPr id="3" name="Content Placeholder 2"/>
          <p:cNvSpPr>
            <a:spLocks noGrp="1"/>
          </p:cNvSpPr>
          <p:nvPr>
            <p:ph idx="1"/>
          </p:nvPr>
        </p:nvSpPr>
        <p:spPr/>
        <p:txBody>
          <a:bodyPr/>
          <a:lstStyle/>
          <a:p>
            <a:r>
              <a:rPr lang="en-GB" dirty="0" smtClean="0"/>
              <a:t>Never NMB . Think what next.</a:t>
            </a:r>
          </a:p>
          <a:p>
            <a:r>
              <a:rPr lang="en-GB" dirty="0" smtClean="0"/>
              <a:t>NG Tube/Rotigotine patch</a:t>
            </a:r>
          </a:p>
          <a:p>
            <a:r>
              <a:rPr lang="en-GB" dirty="0" smtClean="0"/>
              <a:t>Never use haloperidol.</a:t>
            </a:r>
          </a:p>
          <a:p>
            <a:r>
              <a:rPr lang="en-GB" dirty="0" smtClean="0"/>
              <a:t>NO maxalon or stemetil</a:t>
            </a:r>
          </a:p>
          <a:p>
            <a:r>
              <a:rPr lang="en-GB" dirty="0" smtClean="0"/>
              <a:t>Domperidone 10mg orally </a:t>
            </a:r>
            <a:r>
              <a:rPr lang="en-GB" dirty="0" err="1" smtClean="0"/>
              <a:t>tds</a:t>
            </a:r>
            <a:r>
              <a:rPr lang="en-GB" dirty="0" smtClean="0"/>
              <a:t> or suppositories</a:t>
            </a:r>
          </a:p>
          <a:p>
            <a:r>
              <a:rPr lang="en-GB" dirty="0" smtClean="0"/>
              <a:t>Theatre? Drugs right up to anaesthetic and straight after .</a:t>
            </a:r>
            <a:endParaRPr lang="en-GB" dirty="0"/>
          </a:p>
        </p:txBody>
      </p:sp>
    </p:spTree>
    <p:extLst>
      <p:ext uri="{BB962C8B-B14F-4D97-AF65-F5344CB8AC3E}">
        <p14:creationId xmlns:p14="http://schemas.microsoft.com/office/powerpoint/2010/main" val="3969642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defRPr/>
            </a:pPr>
            <a:r>
              <a:rPr lang="en-GB" smtClean="0"/>
              <a:t>Lewy Body</a:t>
            </a:r>
          </a:p>
        </p:txBody>
      </p:sp>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828800"/>
            <a:ext cx="6734175" cy="444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5363"/>
                                        </p:tgtEl>
                                        <p:attrNameLst>
                                          <p:attrName>style.visibility</p:attrName>
                                        </p:attrNameLst>
                                      </p:cBhvr>
                                      <p:to>
                                        <p:strVal val="visible"/>
                                      </p:to>
                                    </p:set>
                                    <p:animEffect transition="in" filter="dissolve">
                                      <p:cBhvr>
                                        <p:cTn id="7" dur="500"/>
                                        <p:tgtEl>
                                          <p:spTgt spid="153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609600" y="1524000"/>
            <a:ext cx="7772400" cy="3124200"/>
          </a:xfrm>
        </p:spPr>
        <p:txBody>
          <a:bodyPr/>
          <a:lstStyle/>
          <a:p>
            <a:pPr eaLnBrk="1" hangingPunct="1"/>
            <a:r>
              <a:rPr lang="en-GB" sz="8000" smtClean="0"/>
              <a:t>Signs and Symptoms</a:t>
            </a:r>
            <a:endParaRPr lang="en-GB"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681038" y="-87313"/>
            <a:ext cx="7488237" cy="1139826"/>
          </a:xfrm>
        </p:spPr>
        <p:txBody>
          <a:bodyPr/>
          <a:lstStyle/>
          <a:p>
            <a:pPr eaLnBrk="1" hangingPunct="1">
              <a:defRPr/>
            </a:pPr>
            <a:r>
              <a:rPr lang="en-GB" sz="4000" smtClean="0">
                <a:latin typeface="Comic Sans MS" pitchFamily="66" charset="0"/>
              </a:rPr>
              <a:t>Diagnostic criteria</a:t>
            </a:r>
          </a:p>
        </p:txBody>
      </p:sp>
      <p:sp>
        <p:nvSpPr>
          <p:cNvPr id="37891" name="Rectangle 3"/>
          <p:cNvSpPr>
            <a:spLocks noGrp="1" noChangeArrowheads="1"/>
          </p:cNvSpPr>
          <p:nvPr>
            <p:ph type="body" idx="1"/>
          </p:nvPr>
        </p:nvSpPr>
        <p:spPr>
          <a:xfrm>
            <a:off x="533400" y="908050"/>
            <a:ext cx="7772400" cy="4800600"/>
          </a:xfrm>
        </p:spPr>
        <p:txBody>
          <a:bodyPr/>
          <a:lstStyle/>
          <a:p>
            <a:pPr eaLnBrk="1" hangingPunct="1"/>
            <a:r>
              <a:rPr lang="en-US" altLang="en-US" smtClean="0"/>
              <a:t>Bradykinesia plus one of the following:</a:t>
            </a:r>
          </a:p>
          <a:p>
            <a:pPr lvl="1" eaLnBrk="1" hangingPunct="1"/>
            <a:r>
              <a:rPr lang="en-US" altLang="en-US" smtClean="0"/>
              <a:t>resting tremor 4-6Hz ‘ pin rolling’</a:t>
            </a:r>
          </a:p>
          <a:p>
            <a:pPr lvl="1" eaLnBrk="1" hangingPunct="1"/>
            <a:r>
              <a:rPr lang="en-US" altLang="en-US" smtClean="0"/>
              <a:t>Rigidity - lead pipe or cogwheeling</a:t>
            </a:r>
          </a:p>
          <a:p>
            <a:pPr lvl="1" eaLnBrk="1" hangingPunct="1"/>
            <a:r>
              <a:rPr lang="en-US" altLang="en-US" smtClean="0"/>
              <a:t>disorders of posture - flexion of neck &amp; trunk</a:t>
            </a:r>
          </a:p>
          <a:p>
            <a:pPr lvl="1" eaLnBrk="1" hangingPunct="1"/>
            <a:r>
              <a:rPr lang="en-US" altLang="en-US" smtClean="0"/>
              <a:t>disorders of balance- loss of righting reflex</a:t>
            </a:r>
          </a:p>
          <a:p>
            <a:pPr lvl="1" eaLnBrk="1" hangingPunct="1"/>
            <a:r>
              <a:rPr lang="en-US" altLang="en-US" smtClean="0"/>
              <a:t>disorders of gait  - shuffling, festination, freezing, </a:t>
            </a:r>
          </a:p>
          <a:p>
            <a:pPr eaLnBrk="1" hangingPunct="1"/>
            <a:r>
              <a:rPr lang="en-US" altLang="en-US" smtClean="0"/>
              <a:t>Onset: Insidious, unilateral progressing to bilateral</a:t>
            </a:r>
            <a:endParaRPr lang="en-GB"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Cliff">
  <a:themeElements>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fontScheme name="Cliff">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Cliff 1">
        <a:dk1>
          <a:srgbClr val="5B5B49"/>
        </a:dk1>
        <a:lt1>
          <a:srgbClr val="DDDDDD"/>
        </a:lt1>
        <a:dk2>
          <a:srgbClr val="2B2A00"/>
        </a:dk2>
        <a:lt2>
          <a:srgbClr val="E0DFBE"/>
        </a:lt2>
        <a:accent1>
          <a:srgbClr val="878543"/>
        </a:accent1>
        <a:accent2>
          <a:srgbClr val="716E00"/>
        </a:accent2>
        <a:accent3>
          <a:srgbClr val="ACACAA"/>
        </a:accent3>
        <a:accent4>
          <a:srgbClr val="BDBDBD"/>
        </a:accent4>
        <a:accent5>
          <a:srgbClr val="C3C2B0"/>
        </a:accent5>
        <a:accent6>
          <a:srgbClr val="666300"/>
        </a:accent6>
        <a:hlink>
          <a:srgbClr val="CC9900"/>
        </a:hlink>
        <a:folHlink>
          <a:srgbClr val="996600"/>
        </a:folHlink>
      </a:clrScheme>
      <a:clrMap bg1="dk2" tx1="lt1" bg2="dk1" tx2="lt2" accent1="accent1" accent2="accent2" accent3="accent3" accent4="accent4" accent5="accent5" accent6="accent6" hlink="hlink" folHlink="folHlink"/>
    </a:extraClrScheme>
    <a:extraClrScheme>
      <a:clrScheme name="Cliff 2">
        <a:dk1>
          <a:srgbClr val="746354"/>
        </a:dk1>
        <a:lt1>
          <a:srgbClr val="FFFFFF"/>
        </a:lt1>
        <a:dk2>
          <a:srgbClr val="523E26"/>
        </a:dk2>
        <a:lt2>
          <a:srgbClr val="E1DFAF"/>
        </a:lt2>
        <a:accent1>
          <a:srgbClr val="CC9900"/>
        </a:accent1>
        <a:accent2>
          <a:srgbClr val="669900"/>
        </a:accent2>
        <a:accent3>
          <a:srgbClr val="B3AFAC"/>
        </a:accent3>
        <a:accent4>
          <a:srgbClr val="DADADA"/>
        </a:accent4>
        <a:accent5>
          <a:srgbClr val="E2CAAA"/>
        </a:accent5>
        <a:accent6>
          <a:srgbClr val="5C8A00"/>
        </a:accent6>
        <a:hlink>
          <a:srgbClr val="CCCC00"/>
        </a:hlink>
        <a:folHlink>
          <a:srgbClr val="AC7934"/>
        </a:folHlink>
      </a:clrScheme>
      <a:clrMap bg1="dk2" tx1="lt1" bg2="dk1" tx2="lt2" accent1="accent1" accent2="accent2" accent3="accent3" accent4="accent4" accent5="accent5" accent6="accent6" hlink="hlink" folHlink="folHlink"/>
    </a:extraClrScheme>
    <a:extraClrScheme>
      <a:clrScheme name="Cliff 3">
        <a:dk1>
          <a:srgbClr val="667B5B"/>
        </a:dk1>
        <a:lt1>
          <a:srgbClr val="E6E6DA"/>
        </a:lt1>
        <a:dk2>
          <a:srgbClr val="295200"/>
        </a:dk2>
        <a:lt2>
          <a:srgbClr val="F3F2D9"/>
        </a:lt2>
        <a:accent1>
          <a:srgbClr val="808000"/>
        </a:accent1>
        <a:accent2>
          <a:srgbClr val="838D75"/>
        </a:accent2>
        <a:accent3>
          <a:srgbClr val="ACB3AA"/>
        </a:accent3>
        <a:accent4>
          <a:srgbClr val="C4C4BA"/>
        </a:accent4>
        <a:accent5>
          <a:srgbClr val="C0C0AA"/>
        </a:accent5>
        <a:accent6>
          <a:srgbClr val="767F69"/>
        </a:accent6>
        <a:hlink>
          <a:srgbClr val="33CC33"/>
        </a:hlink>
        <a:folHlink>
          <a:srgbClr val="339966"/>
        </a:folHlink>
      </a:clrScheme>
      <a:clrMap bg1="dk2" tx1="lt1" bg2="dk1" tx2="lt2" accent1="accent1" accent2="accent2" accent3="accent3" accent4="accent4" accent5="accent5" accent6="accent6" hlink="hlink" folHlink="folHlink"/>
    </a:extraClrScheme>
    <a:extraClrScheme>
      <a:clrScheme name="Cliff 4">
        <a:dk1>
          <a:srgbClr val="86615A"/>
        </a:dk1>
        <a:lt1>
          <a:srgbClr val="FFFFFF"/>
        </a:lt1>
        <a:dk2>
          <a:srgbClr val="633427"/>
        </a:dk2>
        <a:lt2>
          <a:srgbClr val="E9DDCD"/>
        </a:lt2>
        <a:accent1>
          <a:srgbClr val="A34545"/>
        </a:accent1>
        <a:accent2>
          <a:srgbClr val="C86400"/>
        </a:accent2>
        <a:accent3>
          <a:srgbClr val="B7AEAC"/>
        </a:accent3>
        <a:accent4>
          <a:srgbClr val="DADADA"/>
        </a:accent4>
        <a:accent5>
          <a:srgbClr val="CEB0B0"/>
        </a:accent5>
        <a:accent6>
          <a:srgbClr val="B55A00"/>
        </a:accent6>
        <a:hlink>
          <a:srgbClr val="ECAE00"/>
        </a:hlink>
        <a:folHlink>
          <a:srgbClr val="BAA88A"/>
        </a:folHlink>
      </a:clrScheme>
      <a:clrMap bg1="dk2" tx1="lt1" bg2="dk1" tx2="lt2" accent1="accent1" accent2="accent2" accent3="accent3" accent4="accent4" accent5="accent5" accent6="accent6" hlink="hlink" folHlink="folHlink"/>
    </a:extraClrScheme>
    <a:extraClrScheme>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clrMap bg1="dk2" tx1="lt1" bg2="dk1" tx2="lt2" accent1="accent1" accent2="accent2" accent3="accent3" accent4="accent4" accent5="accent5" accent6="accent6" hlink="hlink" folHlink="folHlink"/>
    </a:extraClrScheme>
    <a:extraClrScheme>
      <a:clrScheme name="Cliff 6">
        <a:dk1>
          <a:srgbClr val="B8A47C"/>
        </a:dk1>
        <a:lt1>
          <a:srgbClr val="FFFFFF"/>
        </a:lt1>
        <a:dk2>
          <a:srgbClr val="A68A58"/>
        </a:dk2>
        <a:lt2>
          <a:srgbClr val="DAD79C"/>
        </a:lt2>
        <a:accent1>
          <a:srgbClr val="816B35"/>
        </a:accent1>
        <a:accent2>
          <a:srgbClr val="FFCC00"/>
        </a:accent2>
        <a:accent3>
          <a:srgbClr val="D0C4B4"/>
        </a:accent3>
        <a:accent4>
          <a:srgbClr val="DADADA"/>
        </a:accent4>
        <a:accent5>
          <a:srgbClr val="C1BAAE"/>
        </a:accent5>
        <a:accent6>
          <a:srgbClr val="E7B900"/>
        </a:accent6>
        <a:hlink>
          <a:srgbClr val="0066CC"/>
        </a:hlink>
        <a:folHlink>
          <a:srgbClr val="009900"/>
        </a:folHlink>
      </a:clrScheme>
      <a:clrMap bg1="dk2" tx1="lt1" bg2="dk1" tx2="lt2" accent1="accent1" accent2="accent2" accent3="accent3" accent4="accent4" accent5="accent5" accent6="accent6" hlink="hlink" folHlink="folHlink"/>
    </a:extraClrScheme>
    <a:extraClrScheme>
      <a:clrScheme name="Cliff 7">
        <a:dk1>
          <a:srgbClr val="336699"/>
        </a:dk1>
        <a:lt1>
          <a:srgbClr val="F8F8F8"/>
        </a:lt1>
        <a:dk2>
          <a:srgbClr val="003366"/>
        </a:dk2>
        <a:lt2>
          <a:srgbClr val="D1DDD4"/>
        </a:lt2>
        <a:accent1>
          <a:srgbClr val="3399FF"/>
        </a:accent1>
        <a:accent2>
          <a:srgbClr val="006699"/>
        </a:accent2>
        <a:accent3>
          <a:srgbClr val="AAADB8"/>
        </a:accent3>
        <a:accent4>
          <a:srgbClr val="D4D4D4"/>
        </a:accent4>
        <a:accent5>
          <a:srgbClr val="ADCAFF"/>
        </a:accent5>
        <a:accent6>
          <a:srgbClr val="005C8A"/>
        </a:accent6>
        <a:hlink>
          <a:srgbClr val="86C0CE"/>
        </a:hlink>
        <a:folHlink>
          <a:srgbClr val="00808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Cliff</Template>
  <TotalTime>2013</TotalTime>
  <Words>2570</Words>
  <Application>Microsoft Office PowerPoint</Application>
  <PresentationFormat>On-screen Show (4:3)</PresentationFormat>
  <Paragraphs>428</Paragraphs>
  <Slides>68</Slides>
  <Notes>52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68</vt:i4>
      </vt:variant>
    </vt:vector>
  </HeadingPairs>
  <TitlesOfParts>
    <vt:vector size="77" baseType="lpstr">
      <vt:lpstr>MS PGothic</vt:lpstr>
      <vt:lpstr>Arial</vt:lpstr>
      <vt:lpstr>Arial Narrow</vt:lpstr>
      <vt:lpstr>Comic Sans MS</vt:lpstr>
      <vt:lpstr>Symbol</vt:lpstr>
      <vt:lpstr>Times New Roman</vt:lpstr>
      <vt:lpstr>Verdana</vt:lpstr>
      <vt:lpstr>Wingdings</vt:lpstr>
      <vt:lpstr>Cliff</vt:lpstr>
      <vt:lpstr>Parkinson’s on admission </vt:lpstr>
      <vt:lpstr>Perception of IPD </vt:lpstr>
      <vt:lpstr>James Parkinson</vt:lpstr>
      <vt:lpstr>What is Parkinson’s disease?</vt:lpstr>
      <vt:lpstr>Pathology &amp; Pathways </vt:lpstr>
      <vt:lpstr>Pathology of Parkinson’s Disease</vt:lpstr>
      <vt:lpstr>Lewy Body</vt:lpstr>
      <vt:lpstr>Signs and Symptoms</vt:lpstr>
      <vt:lpstr>Diagnostic criteria</vt:lpstr>
      <vt:lpstr>Motor</vt:lpstr>
      <vt:lpstr>Non motor </vt:lpstr>
      <vt:lpstr>Typical PD features</vt:lpstr>
      <vt:lpstr>Constant levels of dopamine are vital for normal movement</vt:lpstr>
      <vt:lpstr>In PD, pulsatile delivery of traditional levodopa leads to pulsatile stimulation of dopamine receptors</vt:lpstr>
      <vt:lpstr>Normal Movement</vt:lpstr>
      <vt:lpstr>PowerPoint Presentation</vt:lpstr>
      <vt:lpstr>Parkinsonian State</vt:lpstr>
      <vt:lpstr>PowerPoint Presentation</vt:lpstr>
      <vt:lpstr>Parkinsonian State with Intermittent Levodopa</vt:lpstr>
      <vt:lpstr>PowerPoint Presentation</vt:lpstr>
      <vt:lpstr>Making a diagnosis</vt:lpstr>
      <vt:lpstr>SPECT and progression</vt:lpstr>
      <vt:lpstr>Diagnosis</vt:lpstr>
      <vt:lpstr>Additional presenting symptoms</vt:lpstr>
      <vt:lpstr>Cause of PD</vt:lpstr>
      <vt:lpstr>Causes cont.</vt:lpstr>
      <vt:lpstr>Parkinson’s disease risk factors</vt:lpstr>
      <vt:lpstr>How common is Parkinson’s disease?</vt:lpstr>
      <vt:lpstr>Oral and non oral medications</vt:lpstr>
      <vt:lpstr>Pharmacologic Treatment of Parkinson’s Disease</vt:lpstr>
      <vt:lpstr>Drug Classes in PD</vt:lpstr>
      <vt:lpstr>Levodopa</vt:lpstr>
      <vt:lpstr>Levodopa Preparations</vt:lpstr>
      <vt:lpstr>Duodopa Infusion</vt:lpstr>
      <vt:lpstr>Is Levodopa Toxic?</vt:lpstr>
      <vt:lpstr>Levodopa complications</vt:lpstr>
      <vt:lpstr>Levodopa-Induced Dyskinesias</vt:lpstr>
      <vt:lpstr>Dopamine Agonists: Distinguishing Features</vt:lpstr>
      <vt:lpstr>Action of DA ’s </vt:lpstr>
      <vt:lpstr>Dopamine Agonists (DA) used in PD</vt:lpstr>
      <vt:lpstr>DAs: Common Adverse Effects</vt:lpstr>
      <vt:lpstr>Side effects</vt:lpstr>
      <vt:lpstr>Apomorphine</vt:lpstr>
      <vt:lpstr>apomorphine</vt:lpstr>
      <vt:lpstr>Apo-Go pen jets</vt:lpstr>
      <vt:lpstr>Apo-Go</vt:lpstr>
      <vt:lpstr>COMT Inhibitors</vt:lpstr>
      <vt:lpstr>Entacapone</vt:lpstr>
      <vt:lpstr>stalevo</vt:lpstr>
      <vt:lpstr>Amantadine</vt:lpstr>
      <vt:lpstr>Selegiline</vt:lpstr>
      <vt:lpstr>Rasagaline</vt:lpstr>
      <vt:lpstr>Anticholinergics</vt:lpstr>
      <vt:lpstr>Deep Brain Stimulation (DBS)</vt:lpstr>
      <vt:lpstr>Management of the Complex phase of PD</vt:lpstr>
      <vt:lpstr>complex</vt:lpstr>
      <vt:lpstr>behaviours</vt:lpstr>
      <vt:lpstr>Impulse control disorder (icd)</vt:lpstr>
      <vt:lpstr>Dopamine deregulation (DDR)</vt:lpstr>
      <vt:lpstr>Hospital admission check list</vt:lpstr>
      <vt:lpstr>Hospital admissions</vt:lpstr>
      <vt:lpstr>NBM</vt:lpstr>
      <vt:lpstr>NBM</vt:lpstr>
      <vt:lpstr>admission</vt:lpstr>
      <vt:lpstr>admission</vt:lpstr>
      <vt:lpstr>Agitated and confused Parkinsons </vt:lpstr>
      <vt:lpstr>Anti-emetic</vt:lpstr>
      <vt:lpstr>admission</vt:lpstr>
    </vt:vector>
  </TitlesOfParts>
  <Company>Kings Healthcare NHS Trust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Parkinson’s disease</dc:title>
  <dc:creator>Kings College Hospital</dc:creator>
  <cp:lastModifiedBy>anne martin</cp:lastModifiedBy>
  <cp:revision>133</cp:revision>
  <dcterms:created xsi:type="dcterms:W3CDTF">2001-05-22T07:33:23Z</dcterms:created>
  <dcterms:modified xsi:type="dcterms:W3CDTF">2015-06-01T12:17:20Z</dcterms:modified>
</cp:coreProperties>
</file>